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74" r:id="rId2"/>
    <p:sldId id="579" r:id="rId3"/>
    <p:sldId id="580" r:id="rId4"/>
    <p:sldId id="595" r:id="rId5"/>
    <p:sldId id="581" r:id="rId6"/>
    <p:sldId id="582" r:id="rId7"/>
    <p:sldId id="596" r:id="rId8"/>
    <p:sldId id="586" r:id="rId9"/>
    <p:sldId id="593" r:id="rId10"/>
    <p:sldId id="597" r:id="rId11"/>
    <p:sldId id="599" r:id="rId12"/>
    <p:sldId id="584" r:id="rId13"/>
    <p:sldId id="590" r:id="rId14"/>
    <p:sldId id="598" r:id="rId15"/>
    <p:sldId id="550" r:id="rId16"/>
    <p:sldId id="517" r:id="rId17"/>
  </p:sldIdLst>
  <p:sldSz cx="12192000" cy="6858000"/>
  <p:notesSz cx="6669088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orient="horz" pos="210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orient="horz" pos="890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6259" userDrawn="1">
          <p15:clr>
            <a:srgbClr val="A4A3A4"/>
          </p15:clr>
        </p15:guide>
        <p15:guide id="7" pos="7651" userDrawn="1">
          <p15:clr>
            <a:srgbClr val="A4A3A4"/>
          </p15:clr>
        </p15:guide>
        <p15:guide id="8" pos="75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33CCFF"/>
    <a:srgbClr val="9FC938"/>
    <a:srgbClr val="DB9C22"/>
    <a:srgbClr val="99CCFF"/>
    <a:srgbClr val="CCFF99"/>
    <a:srgbClr val="333333"/>
    <a:srgbClr val="36A7E9"/>
    <a:srgbClr val="F60000"/>
    <a:srgbClr val="E08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6" autoAdjust="0"/>
    <p:restoredTop sz="94177" autoAdjust="0"/>
  </p:normalViewPr>
  <p:slideViewPr>
    <p:cSldViewPr>
      <p:cViewPr varScale="1">
        <p:scale>
          <a:sx n="102" d="100"/>
          <a:sy n="102" d="100"/>
        </p:scale>
        <p:origin x="96" y="564"/>
      </p:cViewPr>
      <p:guideLst>
        <p:guide orient="horz" pos="1706"/>
        <p:guide orient="horz" pos="210"/>
        <p:guide orient="horz" pos="709"/>
        <p:guide orient="horz" pos="890"/>
        <p:guide pos="211"/>
        <p:guide pos="6259"/>
        <p:guide pos="7651"/>
        <p:guide pos="75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22524"/>
    </p:cViewPr>
  </p:sorterViewPr>
  <p:notesViewPr>
    <p:cSldViewPr>
      <p:cViewPr varScale="1">
        <p:scale>
          <a:sx n="96" d="100"/>
          <a:sy n="96" d="100"/>
        </p:scale>
        <p:origin x="-1698" y="-102"/>
      </p:cViewPr>
      <p:guideLst>
        <p:guide orient="horz" pos="3127"/>
        <p:guide pos="210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97FD8C-12BE-4A9A-8F81-BE75326C1235}" type="datetimeFigureOut">
              <a:rPr lang="cs-CZ"/>
              <a:pPr>
                <a:defRPr/>
              </a:pPr>
              <a:t>08.11.2019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57A45D-7D52-417A-B7EF-CB60EFCF72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0515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6125"/>
            <a:ext cx="6615112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9"/>
            <a:ext cx="533527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1A4A5-4A50-4F34-BC59-B7251B8AD80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05898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6125"/>
            <a:ext cx="6615112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cs-CZ" baseline="0" dirty="0"/>
          </a:p>
        </p:txBody>
      </p:sp>
      <p:sp>
        <p:nvSpPr>
          <p:cNvPr id="7172" name="Zástupný symbol pro datum 6"/>
          <p:cNvSpPr>
            <a:spLocks noGrp="1"/>
          </p:cNvSpPr>
          <p:nvPr>
            <p:ph type="dt" sz="quarter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19B69C-DE6D-471F-B881-DD5A24304337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08.11.2019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12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6125"/>
            <a:ext cx="6615112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z="1200" dirty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08.11.2019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33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6125"/>
            <a:ext cx="6615112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z="1200" dirty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08.11.2019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26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6125"/>
            <a:ext cx="6615112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z="1200" dirty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08.11.2019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19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6125"/>
            <a:ext cx="6615112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z="1200" dirty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08.11.2019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68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6125"/>
            <a:ext cx="6615112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z="1200" dirty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08.11.2019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7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6125"/>
            <a:ext cx="6615112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08.11.2019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66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6125"/>
            <a:ext cx="6615112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08.11.2019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8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6125"/>
            <a:ext cx="6615112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z="1200" dirty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08.11.2019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6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6125"/>
            <a:ext cx="6615112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z="1000" baseline="0" dirty="0"/>
              <a:t>Proč je nutné publikovat v top časopisech? Našlo se měřítko kvality pro hodnocení vědy</a:t>
            </a:r>
          </a:p>
          <a:p>
            <a:pPr eaLnBrk="1" hangingPunct="1">
              <a:spcBef>
                <a:spcPct val="0"/>
              </a:spcBef>
            </a:pPr>
            <a:r>
              <a:rPr lang="cs-CZ" sz="1000" baseline="0" dirty="0"/>
              <a:t>Za publikování svého příspěvku jsou autoři ochotni se vzdát svých autorských práv (zejména STM)</a:t>
            </a:r>
          </a:p>
          <a:p>
            <a:pPr eaLnBrk="1" hangingPunct="1">
              <a:spcBef>
                <a:spcPct val="0"/>
              </a:spcBef>
            </a:pPr>
            <a:r>
              <a:rPr lang="cs-CZ" sz="1000" baseline="0" dirty="0"/>
              <a:t>Toho využili světoví vydavatelé a vznikl obrovský business, v podstatě už téměř nekontrolovatelný, permanentní zvyšování cen předplatného atd. </a:t>
            </a:r>
          </a:p>
          <a:p>
            <a:pPr eaLnBrk="1" hangingPunct="1">
              <a:spcBef>
                <a:spcPct val="0"/>
              </a:spcBef>
            </a:pPr>
            <a:endParaRPr lang="cs-CZ" sz="1000" baseline="0" dirty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08.11.2019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25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6125"/>
            <a:ext cx="6615112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z="1000" baseline="0" dirty="0"/>
              <a:t>Proč je nutné publikovat v top časopisech? Našlo se měřítko kvality pro hodnocení vědy</a:t>
            </a:r>
          </a:p>
          <a:p>
            <a:pPr eaLnBrk="1" hangingPunct="1">
              <a:spcBef>
                <a:spcPct val="0"/>
              </a:spcBef>
            </a:pPr>
            <a:r>
              <a:rPr lang="cs-CZ" sz="1000" baseline="0" dirty="0"/>
              <a:t>Za publikování svého příspěvku jsou autoři ochotni se vzdát svých autorských práv (zejména STM)</a:t>
            </a:r>
          </a:p>
          <a:p>
            <a:pPr eaLnBrk="1" hangingPunct="1">
              <a:spcBef>
                <a:spcPct val="0"/>
              </a:spcBef>
            </a:pPr>
            <a:r>
              <a:rPr lang="cs-CZ" sz="1000" baseline="0" dirty="0"/>
              <a:t>Toho využili světoví vydavatelé a vznikl obrovský business, v podstatě už téměř nekontrolovatelný, permanentní zvyšování cen předplatného atd. </a:t>
            </a:r>
          </a:p>
          <a:p>
            <a:pPr eaLnBrk="1" hangingPunct="1">
              <a:spcBef>
                <a:spcPct val="0"/>
              </a:spcBef>
            </a:pPr>
            <a:endParaRPr lang="cs-CZ" sz="1000" baseline="0" dirty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08.11.2019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99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6125"/>
            <a:ext cx="6615112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z="1200" dirty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08.11.2019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6125"/>
            <a:ext cx="6615112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z="1200" dirty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08.11.2019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744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6125"/>
            <a:ext cx="6615112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z="1200" dirty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08.11.2019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065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6125"/>
            <a:ext cx="6615112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z="1200" dirty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08.11.2019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58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6125"/>
            <a:ext cx="6615112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z="1200" dirty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08.11.2019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1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8. 11. 2019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84299" y="6448009"/>
            <a:ext cx="28448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19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8. 11. 2019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5A43-5CD0-4104-8C29-83A1A1E8B3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14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8. 11. 2019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34B7-0473-4800-8A8F-3C13F54DCB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31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5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3144"/>
            <a:ext cx="12206816" cy="4548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8. 11. 2019</a:t>
            </a: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976320" y="6435842"/>
            <a:ext cx="28448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AB34E-F009-4CA8-AE4B-FF2368C143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11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8. 11. 2019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E453-A4AF-4C86-A019-95A22F6BE6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95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3476" y="152078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8. 11. 2019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1E22-BE04-4743-8B98-044C68E93B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29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8. 11. 2019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BC43-4804-4F6A-A212-822268ABB6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86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8. 11. 2019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B1F8-4D74-42EF-AF07-6C14A85670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22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8. 11. 2019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2AB4-CD3E-4404-89D2-402FAE7BCD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28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8. 11. 2019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B6B3-02B5-4C4E-8B42-0945B3649F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9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8. 11. 2019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3C454-2F49-4C8E-A865-1B6F758CBF0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69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cs-CZ"/>
              <a:t>8. 11. 2019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655FA3-D33B-4F65-BCE7-73E259FF19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>
            <a:lum bright="9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84684"/>
            <a:ext cx="10765196" cy="570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443372" y="1628800"/>
            <a:ext cx="10981220" cy="1404156"/>
          </a:xfrm>
        </p:spPr>
        <p:txBody>
          <a:bodyPr/>
          <a:lstStyle/>
          <a:p>
            <a:pPr algn="l" eaLnBrk="1" hangingPunct="1"/>
            <a:r>
              <a:rPr lang="da-DK" sz="4800" b="1" dirty="0">
                <a:solidFill>
                  <a:srgbClr val="CE3736"/>
                </a:solidFill>
                <a:latin typeface="Calibri Light" panose="020F0302020204030204" pitchFamily="34" charset="0"/>
              </a:rPr>
              <a:t>O</a:t>
            </a:r>
            <a:r>
              <a:rPr lang="cs-CZ" sz="4800" b="1" dirty="0">
                <a:solidFill>
                  <a:srgbClr val="CE3736"/>
                </a:solidFill>
                <a:latin typeface="Calibri Light" panose="020F0302020204030204" pitchFamily="34" charset="0"/>
              </a:rPr>
              <a:t>tevřený přístup k vědeckým informacím - </a:t>
            </a:r>
            <a:br>
              <a:rPr lang="cs-CZ" sz="4800" b="1" dirty="0">
                <a:solidFill>
                  <a:srgbClr val="CE3736"/>
                </a:solidFill>
                <a:latin typeface="Calibri Light" panose="020F0302020204030204" pitchFamily="34" charset="0"/>
              </a:rPr>
            </a:br>
            <a:r>
              <a:rPr lang="cs-CZ" b="1" dirty="0">
                <a:solidFill>
                  <a:srgbClr val="CE3736"/>
                </a:solidFill>
                <a:latin typeface="Calibri Light" panose="020F0302020204030204" pitchFamily="34" charset="0"/>
              </a:rPr>
              <a:t>O</a:t>
            </a:r>
            <a:r>
              <a:rPr lang="da-DK" b="1" dirty="0">
                <a:solidFill>
                  <a:srgbClr val="CE3736"/>
                </a:solidFill>
                <a:latin typeface="Calibri Light" panose="020F0302020204030204" pitchFamily="34" charset="0"/>
              </a:rPr>
              <a:t>pen Access</a:t>
            </a:r>
            <a:r>
              <a:rPr lang="cs-CZ" b="1" dirty="0">
                <a:solidFill>
                  <a:srgbClr val="CE3736"/>
                </a:solidFill>
                <a:latin typeface="Calibri Light" panose="020F0302020204030204" pitchFamily="34" charset="0"/>
              </a:rPr>
              <a:t>, </a:t>
            </a:r>
            <a:r>
              <a:rPr lang="da-DK" b="1" dirty="0">
                <a:solidFill>
                  <a:srgbClr val="CE3736"/>
                </a:solidFill>
                <a:latin typeface="Calibri Light" panose="020F0302020204030204" pitchFamily="34" charset="0"/>
              </a:rPr>
              <a:t>Open Science</a:t>
            </a:r>
            <a:r>
              <a:rPr lang="cs-CZ" b="1" dirty="0">
                <a:solidFill>
                  <a:srgbClr val="CE3736"/>
                </a:solidFill>
                <a:latin typeface="Calibri Light" panose="020F0302020204030204" pitchFamily="34" charset="0"/>
              </a:rPr>
              <a:t>, &amp;cet.</a:t>
            </a:r>
            <a:endParaRPr lang="cs-CZ" sz="3600" b="1" dirty="0">
              <a:solidFill>
                <a:srgbClr val="CE3736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1139" y="3570202"/>
            <a:ext cx="10117124" cy="222757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Open Access - Seeking Balance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KRECon, 7. – 8. 11. 2019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cs-CZ" sz="2400" dirty="0">
              <a:solidFill>
                <a:schemeClr val="tx1"/>
              </a:solidFill>
              <a:latin typeface="Calibri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martin.svoboda@techlib.cz, eva.dibuszova@czechelib.cz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2" y="224644"/>
            <a:ext cx="1495628" cy="96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50803" y="388585"/>
            <a:ext cx="5013149" cy="56194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sz="3600" b="1" dirty="0">
                <a:solidFill>
                  <a:srgbClr val="CE3736"/>
                </a:solidFill>
                <a:latin typeface="Calibri Light" panose="020F0302020204030204" pitchFamily="34" charset="0"/>
              </a:rPr>
              <a:t>Plan S ve zkratce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2EBE47A-7319-4E4E-B05F-DCBBB27D5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5" y="1104621"/>
            <a:ext cx="11203637" cy="1548172"/>
          </a:xfr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Calibri" pitchFamily="34" charset="0"/>
              </a:rPr>
              <a:pPr>
                <a:defRPr/>
              </a:pPr>
              <a:t>10</a:t>
            </a:fld>
            <a:endParaRPr lang="cs-CZ" dirty="0">
              <a:latin typeface="Calibri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48" y="206537"/>
            <a:ext cx="886314" cy="569773"/>
          </a:xfrm>
          <a:prstGeom prst="rect">
            <a:avLst/>
          </a:prstGeom>
        </p:spPr>
      </p:pic>
      <p:sp>
        <p:nvSpPr>
          <p:cNvPr id="7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593335" y="6435841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cs-CZ">
                <a:solidFill>
                  <a:schemeClr val="accent4">
                    <a:lumMod val="25000"/>
                  </a:schemeClr>
                </a:solidFill>
              </a:rPr>
              <a:t>8. 11. 2019</a:t>
            </a:r>
            <a:endParaRPr lang="cs-CZ" dirty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106FD-E968-4FD6-AB2F-63FDA7504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1" y="2706351"/>
            <a:ext cx="8246772" cy="6141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74C531-89E9-45D0-A941-63305FD82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1" y="3264845"/>
            <a:ext cx="11464785" cy="261242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EB22D9-94E0-4D7F-A3A7-D5A92AD51E07}"/>
              </a:ext>
            </a:extLst>
          </p:cNvPr>
          <p:cNvSpPr/>
          <p:nvPr/>
        </p:nvSpPr>
        <p:spPr>
          <a:xfrm>
            <a:off x="5843972" y="5013176"/>
            <a:ext cx="2880319" cy="74020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03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50803" y="388585"/>
            <a:ext cx="5013149" cy="56194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sz="3600" b="1" dirty="0">
                <a:solidFill>
                  <a:srgbClr val="CE3736"/>
                </a:solidFill>
                <a:latin typeface="Calibri Light" panose="020F0302020204030204" pitchFamily="34" charset="0"/>
              </a:rPr>
              <a:t>Aktuální stav ve světě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Calibri" pitchFamily="34" charset="0"/>
              </a:rPr>
              <a:pPr>
                <a:defRPr/>
              </a:pPr>
              <a:t>11</a:t>
            </a:fld>
            <a:endParaRPr lang="cs-CZ" dirty="0">
              <a:latin typeface="Calibri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48" y="206537"/>
            <a:ext cx="886314" cy="569773"/>
          </a:xfrm>
          <a:prstGeom prst="rect">
            <a:avLst/>
          </a:prstGeom>
        </p:spPr>
      </p:pic>
      <p:sp>
        <p:nvSpPr>
          <p:cNvPr id="7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593335" y="6435841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cs-CZ">
                <a:solidFill>
                  <a:schemeClr val="accent4">
                    <a:lumMod val="25000"/>
                  </a:schemeClr>
                </a:solidFill>
              </a:rPr>
              <a:t>8. 11. 2019</a:t>
            </a:r>
            <a:endParaRPr lang="cs-CZ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4BAC5-EC61-48F1-96A8-E0C09D3C4D9C}"/>
              </a:ext>
            </a:extLst>
          </p:cNvPr>
          <p:cNvSpPr txBox="1"/>
          <p:nvPr/>
        </p:nvSpPr>
        <p:spPr>
          <a:xfrm>
            <a:off x="593335" y="1232756"/>
            <a:ext cx="4429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  <a:cs typeface="+mn-cs"/>
              </a:rPr>
              <a:t>P</a:t>
            </a:r>
            <a:r>
              <a:rPr lang="cs-CZ" sz="2400" dirty="0">
                <a:latin typeface="Calibri Light" panose="020F0302020204030204" pitchFamily="34" charset="0"/>
                <a:cs typeface="+mn-cs"/>
              </a:rPr>
              <a:t>očet transformativních smluv</a:t>
            </a:r>
            <a:r>
              <a:rPr lang="en-US" sz="2400" dirty="0">
                <a:latin typeface="Calibri Light" panose="020F0302020204030204" pitchFamily="34" charset="0"/>
                <a:cs typeface="+mn-cs"/>
              </a:rPr>
              <a:t> </a:t>
            </a:r>
            <a:r>
              <a:rPr lang="cs-CZ" sz="2400" dirty="0">
                <a:latin typeface="Calibri Light" panose="020F0302020204030204" pitchFamily="34" charset="0"/>
                <a:cs typeface="+mn-cs"/>
              </a:rPr>
              <a:t>podle zemí</a:t>
            </a:r>
            <a:r>
              <a:rPr lang="en-US" sz="2400" dirty="0">
                <a:latin typeface="Calibri Light" panose="020F0302020204030204" pitchFamily="34" charset="0"/>
                <a:cs typeface="+mn-cs"/>
              </a:rPr>
              <a:t> </a:t>
            </a:r>
            <a:endParaRPr lang="cs-CZ" sz="2400" dirty="0">
              <a:latin typeface="Calibri Light" panose="020F0302020204030204" pitchFamily="34" charset="0"/>
              <a:cs typeface="+mn-cs"/>
            </a:endParaRPr>
          </a:p>
          <a:p>
            <a:r>
              <a:rPr lang="cs-CZ" dirty="0">
                <a:latin typeface="Calibri Light" panose="020F0302020204030204" pitchFamily="34" charset="0"/>
                <a:cs typeface="+mn-cs"/>
              </a:rPr>
              <a:t>Zdroj</a:t>
            </a:r>
            <a:r>
              <a:rPr lang="en-US" dirty="0">
                <a:latin typeface="Calibri Light" panose="020F0302020204030204" pitchFamily="34" charset="0"/>
                <a:cs typeface="+mn-cs"/>
              </a:rPr>
              <a:t>: E</a:t>
            </a:r>
            <a:r>
              <a:rPr lang="cs-CZ" dirty="0">
                <a:latin typeface="Calibri Light" panose="020F0302020204030204" pitchFamily="34" charset="0"/>
                <a:cs typeface="+mn-cs"/>
              </a:rPr>
              <a:t>SA</a:t>
            </a:r>
            <a:r>
              <a:rPr lang="en-US" dirty="0">
                <a:latin typeface="Calibri Light" panose="020F0302020204030204" pitchFamily="34" charset="0"/>
                <a:cs typeface="+mn-cs"/>
              </a:rPr>
              <a:t>C</a:t>
            </a:r>
            <a:r>
              <a:rPr lang="cs-CZ" dirty="0">
                <a:latin typeface="Calibri Light" panose="020F0302020204030204" pitchFamily="34" charset="0"/>
                <a:cs typeface="+mn-cs"/>
              </a:rPr>
              <a:t>, 3. 11.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5C40E-471E-4744-AE1C-71A3862BC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21" y="1243788"/>
            <a:ext cx="6874644" cy="504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50803" y="388585"/>
            <a:ext cx="5013149" cy="56194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sz="3600" b="1" dirty="0">
                <a:solidFill>
                  <a:srgbClr val="CE3736"/>
                </a:solidFill>
                <a:latin typeface="Calibri Light" panose="020F0302020204030204" pitchFamily="34" charset="0"/>
              </a:rPr>
              <a:t>Aktuální stav doma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9498" y="1124744"/>
            <a:ext cx="10995012" cy="5311097"/>
          </a:xfrm>
        </p:spPr>
        <p:txBody>
          <a:bodyPr/>
          <a:lstStyle/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Národní strategie otevřeného přístupu k vědeckým informacím na léta 2017–2020</a:t>
            </a:r>
            <a:r>
              <a:rPr lang="cs-CZ" sz="2200" dirty="0">
                <a:latin typeface="Calibri Light" panose="020F0302020204030204" pitchFamily="34" charset="0"/>
              </a:rPr>
              <a:t> schválena konci roku 2017- ovšem bez úkolů, bez termínů, bez prostředků, bez odpovědností</a:t>
            </a:r>
          </a:p>
          <a:p>
            <a:pPr marL="360000" indent="-360000">
              <a:lnSpc>
                <a:spcPts val="3000"/>
              </a:lnSpc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Akční plán schválen v dubnu 2019</a:t>
            </a:r>
          </a:p>
          <a:p>
            <a:pPr marL="760050" lvl="1" indent="-360000">
              <a:lnSpc>
                <a:spcPts val="3000"/>
              </a:lnSpc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2200" dirty="0">
                <a:latin typeface="Calibri Light" panose="020F0302020204030204" pitchFamily="34" charset="0"/>
              </a:rPr>
              <a:t>Okamžitá podpora auto-archivace =&gt; nutný audit institucionálních </a:t>
            </a:r>
            <a:r>
              <a:rPr lang="cs-CZ" sz="2200" dirty="0" smtClean="0">
                <a:latin typeface="Calibri Light" panose="020F0302020204030204" pitchFamily="34" charset="0"/>
              </a:rPr>
              <a:t>úložišť, ale embargo!!!</a:t>
            </a:r>
            <a:endParaRPr lang="cs-CZ" sz="2200" dirty="0">
              <a:latin typeface="Calibri Light" panose="020F0302020204030204" pitchFamily="34" charset="0"/>
            </a:endParaRPr>
          </a:p>
          <a:p>
            <a:pPr marL="760050" lvl="1" indent="-360000">
              <a:lnSpc>
                <a:spcPts val="3000"/>
              </a:lnSpc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2200" dirty="0">
                <a:latin typeface="Calibri Light" panose="020F0302020204030204" pitchFamily="34" charset="0"/>
              </a:rPr>
              <a:t>Vytvoření pracovní skupiny pro podporu jednání s vydavateli</a:t>
            </a:r>
          </a:p>
          <a:p>
            <a:pPr marL="1160100" lvl="2" indent="-360000">
              <a:lnSpc>
                <a:spcPts val="3000"/>
              </a:lnSpc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1800" dirty="0">
                <a:latin typeface="Calibri Light" panose="020F0302020204030204" pitchFamily="34" charset="0"/>
              </a:rPr>
              <a:t>Potřebujeme podporu, pokud jednání nebudou úspěšná</a:t>
            </a:r>
          </a:p>
          <a:p>
            <a:pPr marL="760050" lvl="1" indent="-360000">
              <a:lnSpc>
                <a:spcPts val="3000"/>
              </a:lnSpc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2200" dirty="0">
                <a:latin typeface="Calibri Light" panose="020F0302020204030204" pitchFamily="34" charset="0"/>
              </a:rPr>
              <a:t>Zjištění „kolik je peněz v systému“ – nutná podpora všech VO</a:t>
            </a:r>
          </a:p>
          <a:p>
            <a:pPr marL="1160100" lvl="2" indent="-360000">
              <a:lnSpc>
                <a:spcPts val="3000"/>
              </a:lnSpc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1800" dirty="0">
                <a:latin typeface="Calibri Light" panose="020F0302020204030204" pitchFamily="34" charset="0"/>
              </a:rPr>
              <a:t>CzechELib pokrývá ve finančním objemu 80 – 90 % výdajů na předplatné</a:t>
            </a:r>
          </a:p>
          <a:p>
            <a:pPr marL="1160100" lvl="2" indent="-360000">
              <a:lnSpc>
                <a:spcPts val="3000"/>
              </a:lnSpc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1800" dirty="0">
                <a:latin typeface="Calibri Light" panose="020F0302020204030204" pitchFamily="34" charset="0"/>
              </a:rPr>
              <a:t>Potřebujeme znát předplatné na EIZ </a:t>
            </a:r>
            <a:r>
              <a:rPr lang="cs-CZ" sz="1800" b="1" dirty="0">
                <a:latin typeface="Calibri Light" panose="020F0302020204030204" pitchFamily="34" charset="0"/>
              </a:rPr>
              <a:t>mimo CzechELib</a:t>
            </a:r>
          </a:p>
          <a:p>
            <a:pPr marL="1160100" lvl="2" indent="-360000">
              <a:lnSpc>
                <a:spcPts val="3000"/>
              </a:lnSpc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1800" dirty="0">
                <a:latin typeface="Calibri Light" panose="020F0302020204030204" pitchFamily="34" charset="0"/>
              </a:rPr>
              <a:t>Potřebujeme znát výdaje na </a:t>
            </a:r>
            <a:r>
              <a:rPr lang="cs-CZ" sz="1800" b="1" dirty="0">
                <a:latin typeface="Calibri Light" panose="020F0302020204030204" pitchFamily="34" charset="0"/>
              </a:rPr>
              <a:t>APC jednotlivých institucí, ideálně ke kterému vydavateli</a:t>
            </a:r>
          </a:p>
          <a:p>
            <a:pPr marL="1160100" lvl="2" indent="-360000">
              <a:lnSpc>
                <a:spcPts val="3000"/>
              </a:lnSpc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1800" b="1" dirty="0">
                <a:latin typeface="Calibri Light" panose="020F0302020204030204" pitchFamily="34" charset="0"/>
              </a:rPr>
              <a:t>Pak můžeme informovaně jednat 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Calibri" pitchFamily="34" charset="0"/>
              </a:rPr>
              <a:pPr>
                <a:defRPr/>
              </a:pPr>
              <a:t>12</a:t>
            </a:fld>
            <a:endParaRPr lang="cs-CZ" dirty="0">
              <a:latin typeface="Calibri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48" y="206537"/>
            <a:ext cx="886314" cy="569773"/>
          </a:xfrm>
          <a:prstGeom prst="rect">
            <a:avLst/>
          </a:prstGeom>
        </p:spPr>
      </p:pic>
      <p:sp>
        <p:nvSpPr>
          <p:cNvPr id="7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593335" y="6435841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cs-CZ">
                <a:solidFill>
                  <a:schemeClr val="accent4">
                    <a:lumMod val="25000"/>
                  </a:schemeClr>
                </a:solidFill>
              </a:rPr>
              <a:t>8. 11. 2019</a:t>
            </a:r>
            <a:endParaRPr lang="cs-CZ" dirty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36E88-49F2-4F4E-A068-98EDFDA81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3212976"/>
            <a:ext cx="1323981" cy="132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50803" y="388585"/>
            <a:ext cx="5013149" cy="56194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sz="3600" b="1" dirty="0">
                <a:solidFill>
                  <a:srgbClr val="CE3736"/>
                </a:solidFill>
                <a:latin typeface="Calibri Light" panose="020F0302020204030204" pitchFamily="34" charset="0"/>
              </a:rPr>
              <a:t>Co nutně potřebujeme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9498" y="1124744"/>
            <a:ext cx="4094622" cy="5311097"/>
          </a:xfrm>
        </p:spPr>
        <p:txBody>
          <a:bodyPr/>
          <a:lstStyle/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b="1" dirty="0">
                <a:latin typeface="Calibri Light" panose="020F0302020204030204" pitchFamily="34" charset="0"/>
              </a:rPr>
              <a:t>Znalosti</a:t>
            </a:r>
          </a:p>
          <a:p>
            <a:pPr marL="760050" lvl="1" indent="-288000"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2000" dirty="0">
                <a:latin typeface="Calibri Light" panose="020F0302020204030204" pitchFamily="34" charset="0"/>
              </a:rPr>
              <a:t>kolik je peněz v systému</a:t>
            </a:r>
          </a:p>
          <a:p>
            <a:pPr marL="760050" lvl="1" indent="-288000"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2000" dirty="0">
                <a:latin typeface="Calibri Light" panose="020F0302020204030204" pitchFamily="34" charset="0"/>
              </a:rPr>
              <a:t>kolik publikujeme</a:t>
            </a:r>
          </a:p>
          <a:p>
            <a:pPr marL="760050" lvl="1" indent="-288000"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2000" dirty="0">
                <a:latin typeface="Calibri Light" panose="020F0302020204030204" pitchFamily="34" charset="0"/>
              </a:rPr>
              <a:t>kolik autorů publikuje</a:t>
            </a:r>
          </a:p>
          <a:p>
            <a:pPr marL="760050" lvl="1" indent="-288000"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2000" dirty="0">
                <a:latin typeface="Calibri Light" panose="020F0302020204030204" pitchFamily="34" charset="0"/>
              </a:rPr>
              <a:t>kde publikují</a:t>
            </a:r>
          </a:p>
          <a:p>
            <a:pPr marL="760050" lvl="1" indent="-288000"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2000" dirty="0">
                <a:latin typeface="Calibri Light" panose="020F0302020204030204" pitchFamily="34" charset="0"/>
              </a:rPr>
              <a:t>co čteme</a:t>
            </a:r>
          </a:p>
          <a:p>
            <a:pPr marL="760050" lvl="1" indent="-288000"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2000" dirty="0">
                <a:latin typeface="Calibri Light" panose="020F0302020204030204" pitchFamily="34" charset="0"/>
              </a:rPr>
              <a:t>citování</a:t>
            </a:r>
          </a:p>
          <a:p>
            <a:pPr marL="1160100" lvl="2" indent="-288000"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1600" dirty="0">
                <a:latin typeface="Calibri Light" panose="020F0302020204030204" pitchFamily="34" charset="0"/>
              </a:rPr>
              <a:t>jak jsou citováni naši autoři</a:t>
            </a:r>
          </a:p>
          <a:p>
            <a:pPr marL="1160100" lvl="2" indent="-288000"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1600" dirty="0">
                <a:latin typeface="Calibri Light" panose="020F0302020204030204" pitchFamily="34" charset="0"/>
              </a:rPr>
              <a:t>u kterého vydavatele citovanost klesá</a:t>
            </a:r>
          </a:p>
          <a:p>
            <a:pPr marL="760050" lvl="1" indent="-288000"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2000" dirty="0">
                <a:latin typeface="Calibri Light" panose="020F0302020204030204" pitchFamily="34" charset="0"/>
              </a:rPr>
              <a:t>… a použijeme čísla pro nás výhodná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Calibri" pitchFamily="34" charset="0"/>
              </a:rPr>
              <a:pPr>
                <a:defRPr/>
              </a:pPr>
              <a:t>13</a:t>
            </a:fld>
            <a:endParaRPr lang="cs-CZ" dirty="0">
              <a:latin typeface="Calibri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48" y="206537"/>
            <a:ext cx="886314" cy="569773"/>
          </a:xfrm>
          <a:prstGeom prst="rect">
            <a:avLst/>
          </a:prstGeom>
        </p:spPr>
      </p:pic>
      <p:sp>
        <p:nvSpPr>
          <p:cNvPr id="7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593335" y="6435841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cs-CZ">
                <a:solidFill>
                  <a:schemeClr val="accent4">
                    <a:lumMod val="25000"/>
                  </a:schemeClr>
                </a:solidFill>
              </a:rPr>
              <a:t>8. 11. 2019</a:t>
            </a:r>
            <a:endParaRPr lang="cs-CZ" dirty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C40CB-CC7F-477B-8C8D-330ECE8C0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20" y="1128213"/>
            <a:ext cx="7320429" cy="402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50803" y="388585"/>
            <a:ext cx="5013149" cy="56194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sz="3600" b="1" dirty="0">
                <a:solidFill>
                  <a:srgbClr val="CE3736"/>
                </a:solidFill>
                <a:latin typeface="Calibri Light" panose="020F0302020204030204" pitchFamily="34" charset="0"/>
              </a:rPr>
              <a:t>Jak budeme vyjednávat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9498" y="1124744"/>
            <a:ext cx="10809090" cy="5311097"/>
          </a:xfrm>
        </p:spPr>
        <p:txBody>
          <a:bodyPr/>
          <a:lstStyle/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Smlouvy by měly být finančně neutrální, můžeme připustit malé zvýšení</a:t>
            </a:r>
          </a:p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Skladba poplatku: „reading fee“ + „publishing fee“</a:t>
            </a:r>
          </a:p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Vydavatel musí cítit, že jsme pod tlakem vlády, RVVI, ČKR, AV </a:t>
            </a:r>
            <a:r>
              <a:rPr lang="cs-CZ" sz="2400" dirty="0" smtClean="0">
                <a:latin typeface="Calibri Light" panose="020F0302020204030204" pitchFamily="34" charset="0"/>
              </a:rPr>
              <a:t>ČR, AKVŠ, </a:t>
            </a:r>
            <a:r>
              <a:rPr lang="cs-CZ" sz="2400" dirty="0">
                <a:latin typeface="Calibri Light" panose="020F0302020204030204" pitchFamily="34" charset="0"/>
              </a:rPr>
              <a:t>…</a:t>
            </a:r>
          </a:p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Odejít od jednacího stolu je také možný strategický krok – potřebujeme podporu celé </a:t>
            </a:r>
            <a:r>
              <a:rPr lang="cs-CZ" sz="2400" dirty="0" err="1" smtClean="0">
                <a:latin typeface="Calibri Light" panose="020F0302020204030204" pitchFamily="34" charset="0"/>
              </a:rPr>
              <a:t>VaVaI</a:t>
            </a:r>
            <a:r>
              <a:rPr lang="cs-CZ" sz="2400" dirty="0" smtClean="0">
                <a:latin typeface="Calibri Light" panose="020F0302020204030204" pitchFamily="34" charset="0"/>
              </a:rPr>
              <a:t> </a:t>
            </a:r>
            <a:r>
              <a:rPr lang="cs-CZ" sz="2400" dirty="0">
                <a:latin typeface="Calibri Light" panose="020F0302020204030204" pitchFamily="34" charset="0"/>
              </a:rPr>
              <a:t>obce</a:t>
            </a:r>
          </a:p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Připravený plán alternativního přístupu</a:t>
            </a:r>
          </a:p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Nejdůležitější je neztratit odvahu</a:t>
            </a:r>
          </a:p>
          <a:p>
            <a:pPr marL="0" indent="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  <a:buNone/>
            </a:pPr>
            <a:endParaRPr lang="cs-CZ" sz="2400" dirty="0">
              <a:latin typeface="Calibri Light" panose="020F030202020403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Calibri" pitchFamily="34" charset="0"/>
              </a:rPr>
              <a:pPr>
                <a:defRPr/>
              </a:pPr>
              <a:t>14</a:t>
            </a:fld>
            <a:endParaRPr lang="cs-CZ" dirty="0">
              <a:latin typeface="Calibri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48" y="206537"/>
            <a:ext cx="886314" cy="569773"/>
          </a:xfrm>
          <a:prstGeom prst="rect">
            <a:avLst/>
          </a:prstGeom>
        </p:spPr>
      </p:pic>
      <p:sp>
        <p:nvSpPr>
          <p:cNvPr id="7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593335" y="6435841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cs-CZ">
                <a:solidFill>
                  <a:schemeClr val="accent4">
                    <a:lumMod val="25000"/>
                  </a:schemeClr>
                </a:solidFill>
              </a:rPr>
              <a:t>8. 11. 2019</a:t>
            </a:r>
            <a:endParaRPr lang="cs-CZ" dirty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A3113D-A564-47EF-8D43-9AD2C35A0A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501007"/>
            <a:ext cx="1728192" cy="25536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AA61E6-6B85-4663-9F67-50A2731C2A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8" y="4689140"/>
            <a:ext cx="3085145" cy="142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91" y="194932"/>
            <a:ext cx="886314" cy="56977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259947" y="1736812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latin typeface="Calibri Light" panose="020F0302020204030204" pitchFamily="34" charset="0"/>
              </a:rPr>
              <a:t>Děkuji za pozornost</a:t>
            </a:r>
          </a:p>
          <a:p>
            <a:endParaRPr lang="cs-CZ" sz="4000" dirty="0">
              <a:latin typeface="Calibri Light" panose="020F0302020204030204" pitchFamily="34" charset="0"/>
            </a:endParaRPr>
          </a:p>
          <a:p>
            <a:r>
              <a:rPr lang="cs-CZ" sz="4000" dirty="0">
                <a:latin typeface="Calibri Light" panose="020F0302020204030204" pitchFamily="34" charset="0"/>
              </a:rPr>
              <a:t>Otázky?</a:t>
            </a:r>
            <a:endParaRPr lang="cs-CZ" sz="2400" dirty="0">
              <a:latin typeface="Calibri Light" panose="020F0302020204030204" pitchFamily="34" charset="0"/>
            </a:endParaRPr>
          </a:p>
          <a:p>
            <a:endParaRPr lang="cs-CZ" sz="2400" dirty="0">
              <a:latin typeface="Calibri Light" panose="020F0302020204030204" pitchFamily="34" charset="0"/>
            </a:endParaRPr>
          </a:p>
          <a:p>
            <a:endParaRPr lang="cs-CZ" sz="2400" dirty="0">
              <a:latin typeface="Calibri Light" panose="020F0302020204030204" pitchFamily="34" charset="0"/>
            </a:endParaRPr>
          </a:p>
          <a:p>
            <a:r>
              <a:rPr lang="cs-CZ" sz="2400" dirty="0">
                <a:latin typeface="Calibri Light" panose="020F0302020204030204" pitchFamily="34" charset="0"/>
              </a:rPr>
              <a:t>martin.svoboda@techlib.cz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8. 11. 2019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1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8256240" y="6492876"/>
            <a:ext cx="2133600" cy="365125"/>
          </a:xfrm>
        </p:spPr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Calibri" pitchFamily="34" charset="0"/>
              </a:rPr>
              <a:pPr>
                <a:defRPr/>
              </a:pPr>
              <a:t>16</a:t>
            </a:fld>
            <a:endParaRPr lang="cs-CZ" dirty="0">
              <a:latin typeface="Calibri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135560" y="1646798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dirty="0">
                <a:latin typeface="Calibri Light" panose="020F0302020204030204" pitchFamily="34" charset="0"/>
              </a:rPr>
              <a:t>Sir </a:t>
            </a:r>
            <a:r>
              <a:rPr lang="cs-CZ" sz="6000" dirty="0" err="1">
                <a:latin typeface="Calibri Light" panose="020F0302020204030204" pitchFamily="34" charset="0"/>
              </a:rPr>
              <a:t>Tim</a:t>
            </a:r>
            <a:r>
              <a:rPr lang="cs-CZ" sz="6000" dirty="0">
                <a:latin typeface="Calibri Light" panose="020F0302020204030204" pitchFamily="34" charset="0"/>
              </a:rPr>
              <a:t> </a:t>
            </a:r>
            <a:r>
              <a:rPr lang="cs-CZ" sz="6000" dirty="0" err="1">
                <a:latin typeface="Calibri Light" panose="020F0302020204030204" pitchFamily="34" charset="0"/>
              </a:rPr>
              <a:t>Berners</a:t>
            </a:r>
            <a:r>
              <a:rPr lang="cs-CZ" sz="6000" dirty="0">
                <a:latin typeface="Calibri Light" panose="020F0302020204030204" pitchFamily="34" charset="0"/>
              </a:rPr>
              <a:t>-</a:t>
            </a:r>
            <a:r>
              <a:rPr lang="cs-CZ" sz="6000" dirty="0" err="1">
                <a:latin typeface="Calibri Light" panose="020F0302020204030204" pitchFamily="34" charset="0"/>
              </a:rPr>
              <a:t>Lee</a:t>
            </a:r>
            <a:endParaRPr lang="cs-CZ" sz="6000" dirty="0">
              <a:latin typeface="Calibri Light" panose="020F0302020204030204" pitchFamily="34" charset="0"/>
            </a:endParaRPr>
          </a:p>
          <a:p>
            <a:r>
              <a:rPr lang="cs-CZ" sz="6000" dirty="0">
                <a:latin typeface="Calibri Light" panose="020F0302020204030204" pitchFamily="34" charset="0"/>
              </a:rPr>
              <a:t/>
            </a:r>
            <a:br>
              <a:rPr lang="cs-CZ" sz="6000" dirty="0">
                <a:latin typeface="Calibri Light" panose="020F0302020204030204" pitchFamily="34" charset="0"/>
              </a:rPr>
            </a:br>
            <a:r>
              <a:rPr lang="cs-CZ" sz="6000" dirty="0" err="1">
                <a:latin typeface="Calibri Light" panose="020F0302020204030204" pitchFamily="34" charset="0"/>
              </a:rPr>
              <a:t>for</a:t>
            </a:r>
            <a:r>
              <a:rPr lang="cs-CZ" sz="6000" dirty="0">
                <a:latin typeface="Calibri Light" panose="020F0302020204030204" pitchFamily="34" charset="0"/>
              </a:rPr>
              <a:t> Nobel </a:t>
            </a:r>
            <a:r>
              <a:rPr lang="cs-CZ" sz="6000" dirty="0" err="1">
                <a:latin typeface="Calibri Light" panose="020F0302020204030204" pitchFamily="34" charset="0"/>
              </a:rPr>
              <a:t>prize</a:t>
            </a:r>
            <a:r>
              <a:rPr lang="cs-CZ" sz="6000" dirty="0">
                <a:latin typeface="Calibri Light" panose="020F0302020204030204" pitchFamily="34" charset="0"/>
              </a:rPr>
              <a:t> !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8. 11. 2019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2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50803" y="388585"/>
            <a:ext cx="5013149" cy="56194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sz="3600" b="1" dirty="0">
                <a:solidFill>
                  <a:srgbClr val="CE3736"/>
                </a:solidFill>
                <a:latin typeface="Calibri Light" panose="020F0302020204030204" pitchFamily="34" charset="0"/>
              </a:rPr>
              <a:t>Shrnutí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9498" y="1124744"/>
            <a:ext cx="11097122" cy="5311097"/>
          </a:xfrm>
        </p:spPr>
        <p:txBody>
          <a:bodyPr/>
          <a:lstStyle/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Východiska – popis situace</a:t>
            </a:r>
          </a:p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Vznik a modely OA</a:t>
            </a:r>
          </a:p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Stav ve světě</a:t>
            </a:r>
          </a:p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… a u nás</a:t>
            </a:r>
          </a:p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A co bude dále</a:t>
            </a:r>
          </a:p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endParaRPr lang="cs-CZ" sz="2400" dirty="0">
              <a:latin typeface="Calibri Light" panose="020F030202020403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Calibri" pitchFamily="34" charset="0"/>
              </a:rPr>
              <a:pPr>
                <a:defRPr/>
              </a:pPr>
              <a:t>2</a:t>
            </a:fld>
            <a:endParaRPr lang="cs-CZ" dirty="0">
              <a:latin typeface="Calibri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48" y="206537"/>
            <a:ext cx="886314" cy="569773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593335" y="6435841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cs-CZ">
                <a:solidFill>
                  <a:schemeClr val="accent4">
                    <a:lumMod val="25000"/>
                  </a:schemeClr>
                </a:solidFill>
              </a:rPr>
              <a:t>8. 11. 2019</a:t>
            </a:r>
            <a:endParaRPr lang="cs-CZ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50803" y="388585"/>
            <a:ext cx="5013149" cy="56194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sz="3600" b="1" dirty="0">
                <a:solidFill>
                  <a:srgbClr val="CE3736"/>
                </a:solidFill>
                <a:latin typeface="Calibri Light" panose="020F0302020204030204" pitchFamily="34" charset="0"/>
              </a:rPr>
              <a:t>Jak to začalo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9498" y="1124744"/>
            <a:ext cx="11241622" cy="5311097"/>
          </a:xfrm>
        </p:spPr>
        <p:txBody>
          <a:bodyPr/>
          <a:lstStyle/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800" dirty="0">
                <a:latin typeface="Calibri Light" panose="020F0302020204030204" pitchFamily="34" charset="0"/>
              </a:rPr>
              <a:t>Vědecká komunikace – před 350 lety učené společnosti:</a:t>
            </a:r>
          </a:p>
          <a:p>
            <a:pPr marL="760050" lvl="1" indent="-360000"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Journal des sçavans: pondělí, 5. ledna </a:t>
            </a:r>
            <a:r>
              <a:rPr lang="cs-CZ" sz="2400" b="1" dirty="0">
                <a:latin typeface="Calibri Light" panose="020F0302020204030204" pitchFamily="34" charset="0"/>
              </a:rPr>
              <a:t>1665 </a:t>
            </a:r>
            <a:r>
              <a:rPr lang="cs-CZ" sz="2400" dirty="0">
                <a:latin typeface="Calibri Light" panose="020F0302020204030204" pitchFamily="34" charset="0"/>
              </a:rPr>
              <a:t>(Ludvík XIV - král Slunce, Denis de Sallo)</a:t>
            </a:r>
          </a:p>
          <a:p>
            <a:pPr marL="760050" lvl="1" indent="-360000"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Philosophical Transactions of the Royal Society: pátek, 6. března </a:t>
            </a:r>
            <a:r>
              <a:rPr lang="cs-CZ" sz="2400" b="1" dirty="0">
                <a:latin typeface="Calibri Light" panose="020F0302020204030204" pitchFamily="34" charset="0"/>
              </a:rPr>
              <a:t>1665 </a:t>
            </a:r>
            <a:r>
              <a:rPr lang="cs-CZ" sz="2400" dirty="0">
                <a:latin typeface="Calibri Light" panose="020F0302020204030204" pitchFamily="34" charset="0"/>
              </a:rPr>
              <a:t>(Charles II, Boyle, Wren, …)</a:t>
            </a:r>
            <a:endParaRPr lang="cs-CZ" sz="2400" b="1" dirty="0">
              <a:latin typeface="Calibri Light" panose="020F0302020204030204" pitchFamily="34" charset="0"/>
            </a:endParaRP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800" dirty="0">
                <a:latin typeface="Calibri Light" panose="020F0302020204030204" pitchFamily="34" charset="0"/>
              </a:rPr>
              <a:t>Původní cyklus: vědec napíše -&gt; vydavatel zrediguje a upraví pro tisk -&gt; vytiskne a prodá za předplatné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800" dirty="0">
                <a:latin typeface="Calibri Light" panose="020F0302020204030204" pitchFamily="34" charset="0"/>
              </a:rPr>
              <a:t>Problémy: cena, dostupnost, rychlost – peer </a:t>
            </a:r>
            <a:r>
              <a:rPr lang="cs-CZ" sz="2800" dirty="0" err="1">
                <a:latin typeface="Calibri Light" panose="020F0302020204030204" pitchFamily="34" charset="0"/>
              </a:rPr>
              <a:t>review</a:t>
            </a:r>
            <a:r>
              <a:rPr lang="cs-CZ" sz="2800" dirty="0">
                <a:latin typeface="Calibri Light" panose="020F0302020204030204" pitchFamily="34" charset="0"/>
              </a:rPr>
              <a:t> trvá dlouho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800" dirty="0">
                <a:latin typeface="Calibri Light" panose="020F0302020204030204" pitchFamily="34" charset="0"/>
              </a:rPr>
              <a:t>„Publish or Perish“  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800" dirty="0">
                <a:latin typeface="Calibri Light" panose="020F0302020204030204" pitchFamily="34" charset="0"/>
              </a:rPr>
              <a:t>Vydavatelé našli bonanzu &gt;&gt;&gt; „Serials crisis“ </a:t>
            </a:r>
            <a:r>
              <a:rPr lang="cs-CZ" sz="2800" dirty="0" smtClean="0">
                <a:latin typeface="Calibri Light" panose="020F0302020204030204" pitchFamily="34" charset="0"/>
              </a:rPr>
              <a:t>vrcholí těsně </a:t>
            </a:r>
            <a:r>
              <a:rPr lang="cs-CZ" sz="2800" dirty="0">
                <a:latin typeface="Calibri Light" panose="020F0302020204030204" pitchFamily="34" charset="0"/>
              </a:rPr>
              <a:t>před internetem</a:t>
            </a:r>
            <a:endParaRPr lang="cs-CZ" sz="2800" dirty="0"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Calibri" pitchFamily="34" charset="0"/>
              </a:rPr>
              <a:pPr>
                <a:defRPr/>
              </a:pPr>
              <a:t>3</a:t>
            </a:fld>
            <a:endParaRPr lang="cs-CZ" dirty="0">
              <a:latin typeface="Calibri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48" y="206537"/>
            <a:ext cx="886314" cy="569773"/>
          </a:xfrm>
          <a:prstGeom prst="rect">
            <a:avLst/>
          </a:prstGeom>
        </p:spPr>
      </p:pic>
      <p:sp>
        <p:nvSpPr>
          <p:cNvPr id="9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593335" y="6435841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cs-CZ">
                <a:solidFill>
                  <a:schemeClr val="accent4">
                    <a:lumMod val="25000"/>
                  </a:schemeClr>
                </a:solidFill>
              </a:rPr>
              <a:t>8. 11. 2019</a:t>
            </a:r>
            <a:endParaRPr lang="cs-CZ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50803" y="388585"/>
            <a:ext cx="8325517" cy="56194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sz="3600" b="1" dirty="0">
                <a:solidFill>
                  <a:srgbClr val="CE3736"/>
                </a:solidFill>
                <a:latin typeface="Calibri Light" panose="020F0302020204030204" pitchFamily="34" charset="0"/>
              </a:rPr>
              <a:t>Proč je nutné publikovat v top časopisech?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9498" y="1124744"/>
            <a:ext cx="10995012" cy="5311097"/>
          </a:xfrm>
        </p:spPr>
        <p:txBody>
          <a:bodyPr/>
          <a:lstStyle/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800" dirty="0">
                <a:latin typeface="Calibri Light" panose="020F0302020204030204" pitchFamily="34" charset="0"/>
              </a:rPr>
              <a:t>Našlo se „objektivní“ měřítko kvality pro hodnocení vědy – pro hodnocení jednotivců, ústavů, institucí, mj. také kvůli přidělování prostředků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800" dirty="0">
                <a:latin typeface="Calibri Light" panose="020F0302020204030204" pitchFamily="34" charset="0"/>
              </a:rPr>
              <a:t>Za publikování svého článku jsou autoři ochotni vzdát se svých </a:t>
            </a:r>
            <a:r>
              <a:rPr lang="cs-CZ" sz="2800" b="1" dirty="0">
                <a:latin typeface="Calibri Light" panose="020F0302020204030204" pitchFamily="34" charset="0"/>
              </a:rPr>
              <a:t>majetkových práv</a:t>
            </a:r>
            <a:r>
              <a:rPr lang="cs-CZ" sz="2800" dirty="0">
                <a:latin typeface="Calibri Light" panose="020F0302020204030204" pitchFamily="34" charset="0"/>
              </a:rPr>
              <a:t> (zejména v STM)</a:t>
            </a:r>
            <a:endParaRPr lang="cs-CZ" sz="2800" b="1" dirty="0">
              <a:latin typeface="Calibri Light" panose="020F0302020204030204" pitchFamily="34" charset="0"/>
            </a:endParaRP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800" dirty="0">
                <a:latin typeface="Calibri Light" panose="020F0302020204030204" pitchFamily="34" charset="0"/>
              </a:rPr>
              <a:t>Toho vydavatelé využívají a rádi autorům vyhoví -&gt; článků přibývá 5 % ročně</a:t>
            </a:r>
          </a:p>
          <a:p>
            <a:pPr marL="360000" indent="-360000"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800" dirty="0">
                <a:latin typeface="Calibri Light" panose="020F0302020204030204" pitchFamily="34" charset="0"/>
              </a:rPr>
              <a:t>Vydavatelům nutno přiznat obrovské inovace proti tištěným časopisům, ale růst cen předplatného je neúnosný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Calibri" pitchFamily="34" charset="0"/>
              </a:rPr>
              <a:pPr>
                <a:defRPr/>
              </a:pPr>
              <a:t>4</a:t>
            </a:fld>
            <a:endParaRPr lang="cs-CZ" dirty="0">
              <a:latin typeface="Calibri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48" y="206537"/>
            <a:ext cx="886314" cy="569773"/>
          </a:xfrm>
          <a:prstGeom prst="rect">
            <a:avLst/>
          </a:prstGeom>
        </p:spPr>
      </p:pic>
      <p:sp>
        <p:nvSpPr>
          <p:cNvPr id="9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593335" y="6435841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cs-CZ">
                <a:solidFill>
                  <a:schemeClr val="accent4">
                    <a:lumMod val="25000"/>
                  </a:schemeClr>
                </a:solidFill>
              </a:rPr>
              <a:t>8. 11. 2019</a:t>
            </a:r>
            <a:endParaRPr lang="cs-CZ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50803" y="388585"/>
            <a:ext cx="5013149" cy="56194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sz="3600" b="1" dirty="0">
                <a:solidFill>
                  <a:srgbClr val="CE3736"/>
                </a:solidFill>
                <a:latin typeface="Calibri Light" panose="020F0302020204030204" pitchFamily="34" charset="0"/>
              </a:rPr>
              <a:t>Hřiště </a:t>
            </a:r>
            <a:r>
              <a:rPr lang="cs-CZ" sz="2800" b="1" dirty="0">
                <a:solidFill>
                  <a:srgbClr val="CE3736"/>
                </a:solidFill>
                <a:latin typeface="Calibri Light" panose="020F0302020204030204" pitchFamily="34" charset="0"/>
              </a:rPr>
              <a:t>(STM Report 2018)</a:t>
            </a:r>
            <a:endParaRPr lang="cs-CZ" sz="3600" b="1" dirty="0">
              <a:solidFill>
                <a:srgbClr val="CE3736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9498" y="1124744"/>
            <a:ext cx="10881098" cy="5311097"/>
          </a:xfrm>
        </p:spPr>
        <p:txBody>
          <a:bodyPr/>
          <a:lstStyle/>
          <a:p>
            <a:pPr marL="360000" indent="-360000">
              <a:spcBef>
                <a:spcPts val="16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Legálně zbrojní a farmaceutický průmysl, kromě toho drogy a obchod s bílým masem </a:t>
            </a:r>
            <a:r>
              <a:rPr lang="cs-CZ" sz="2200" dirty="0">
                <a:latin typeface="Calibri Light" panose="020F0302020204030204" pitchFamily="34" charset="0"/>
              </a:rPr>
              <a:t>– to jsou konkurenti vydávání vědeckých časopisů pokud jde o výnosnost</a:t>
            </a:r>
          </a:p>
          <a:p>
            <a:pPr marL="760050" lvl="1" indent="-360000"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2000" dirty="0">
                <a:latin typeface="Calibri Light" panose="020F0302020204030204" pitchFamily="34" charset="0"/>
              </a:rPr>
              <a:t>kupř. Elsevier je posledních 30 let na NYSE trvale v černých číslech. 		                Ochota k jakékoliv změně je minimální </a:t>
            </a:r>
          </a:p>
          <a:p>
            <a:pPr marL="360000" indent="-360000">
              <a:spcBef>
                <a:spcPts val="16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Nejskvělejší </a:t>
            </a:r>
            <a:r>
              <a:rPr lang="cs-CZ" sz="2400" dirty="0" smtClean="0">
                <a:latin typeface="Calibri Light" panose="020F0302020204030204" pitchFamily="34" charset="0"/>
              </a:rPr>
              <a:t>je</a:t>
            </a:r>
            <a:r>
              <a:rPr lang="cs-CZ" sz="2400" dirty="0">
                <a:latin typeface="Calibri Light" panose="020F0302020204030204" pitchFamily="34" charset="0"/>
              </a:rPr>
              <a:t>, že jde </a:t>
            </a:r>
            <a:r>
              <a:rPr lang="cs-CZ" sz="2400" dirty="0" smtClean="0">
                <a:latin typeface="Calibri Light" panose="020F0302020204030204" pitchFamily="34" charset="0"/>
              </a:rPr>
              <a:t>většinou o </a:t>
            </a:r>
            <a:r>
              <a:rPr lang="cs-CZ" sz="2400" b="1" dirty="0">
                <a:latin typeface="Calibri Light" panose="020F0302020204030204" pitchFamily="34" charset="0"/>
              </a:rPr>
              <a:t>veřejné peníze</a:t>
            </a:r>
            <a:r>
              <a:rPr lang="cs-CZ" sz="2400" dirty="0">
                <a:latin typeface="Calibri Light" panose="020F0302020204030204" pitchFamily="34" charset="0"/>
              </a:rPr>
              <a:t> – žádné riziko</a:t>
            </a:r>
            <a:endParaRPr lang="cs-CZ" sz="2400" b="1" dirty="0">
              <a:latin typeface="Calibri Light" panose="020F0302020204030204" pitchFamily="34" charset="0"/>
            </a:endParaRPr>
          </a:p>
          <a:p>
            <a:pPr marL="360000" indent="-360000">
              <a:spcBef>
                <a:spcPts val="16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Jen STM vydavatelský průmysl má obrat 25,7 miliardy USD</a:t>
            </a:r>
          </a:p>
          <a:p>
            <a:pPr marL="360000" indent="-360000">
              <a:spcBef>
                <a:spcPts val="16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10 000 vydavatelů, 42 500 peer-reviewed časopisů, 				          z nich je 22 500 ve Scopus a 11 800 v DOAJ (každý rok + 4 %) </a:t>
            </a:r>
          </a:p>
          <a:p>
            <a:pPr marL="360000" indent="-360000">
              <a:spcBef>
                <a:spcPts val="16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&gt; 3 miliony článků ročně z nich cca 260 000 je v Gold OA</a:t>
            </a:r>
          </a:p>
          <a:p>
            <a:pPr marL="360000" indent="-360000">
              <a:spcBef>
                <a:spcPts val="16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Autorství: Čína 19 %, USA 18 %, Indie 6 %, DE, UK, JP 5 %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Calibri" pitchFamily="34" charset="0"/>
              </a:rPr>
              <a:pPr>
                <a:defRPr/>
              </a:pPr>
              <a:t>5</a:t>
            </a:fld>
            <a:endParaRPr lang="cs-CZ" dirty="0">
              <a:latin typeface="Calibri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48" y="206537"/>
            <a:ext cx="886314" cy="569773"/>
          </a:xfrm>
          <a:prstGeom prst="rect">
            <a:avLst/>
          </a:prstGeom>
        </p:spPr>
      </p:pic>
      <p:sp>
        <p:nvSpPr>
          <p:cNvPr id="7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593335" y="6435841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cs-CZ">
                <a:solidFill>
                  <a:schemeClr val="accent4">
                    <a:lumMod val="25000"/>
                  </a:schemeClr>
                </a:solidFill>
              </a:rPr>
              <a:t>8. 11. 2019</a:t>
            </a:r>
            <a:endParaRPr lang="cs-CZ" dirty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CC2D94-1DB3-443A-97D2-DC7971B60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326" y="3958584"/>
            <a:ext cx="2484276" cy="2477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D4A3C4-0FDB-4E48-98C4-E78C8822DF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659" y="1808820"/>
            <a:ext cx="2373925" cy="22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50803" y="388585"/>
            <a:ext cx="5013149" cy="56194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sz="3600" b="1" dirty="0">
                <a:solidFill>
                  <a:srgbClr val="CE3736"/>
                </a:solidFill>
                <a:latin typeface="Calibri Light" panose="020F0302020204030204" pitchFamily="34" charset="0"/>
              </a:rPr>
              <a:t>Vznik OA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9498" y="1124744"/>
            <a:ext cx="11241622" cy="5311097"/>
          </a:xfrm>
        </p:spPr>
        <p:txBody>
          <a:bodyPr/>
          <a:lstStyle/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1970 – </a:t>
            </a:r>
            <a:r>
              <a:rPr lang="en-US" sz="2400" dirty="0">
                <a:latin typeface="Calibri Light" panose="020F0302020204030204" pitchFamily="34" charset="0"/>
              </a:rPr>
              <a:t>anonym</a:t>
            </a:r>
            <a:r>
              <a:rPr lang="cs-CZ" sz="2400" dirty="0">
                <a:latin typeface="Calibri Light" panose="020F0302020204030204" pitchFamily="34" charset="0"/>
              </a:rPr>
              <a:t>ní </a:t>
            </a:r>
            <a:r>
              <a:rPr lang="en-US" sz="2400" dirty="0">
                <a:latin typeface="Calibri Light" panose="020F0302020204030204" pitchFamily="34" charset="0"/>
              </a:rPr>
              <a:t>ftp </a:t>
            </a:r>
            <a:r>
              <a:rPr lang="en-US" sz="2400" dirty="0" err="1">
                <a:latin typeface="Calibri Light" panose="020F0302020204030204" pitchFamily="34" charset="0"/>
              </a:rPr>
              <a:t>archiv</a:t>
            </a:r>
            <a:r>
              <a:rPr lang="cs-CZ" sz="2400" dirty="0" smtClean="0">
                <a:latin typeface="Calibri Light" panose="020F0302020204030204" pitchFamily="34" charset="0"/>
              </a:rPr>
              <a:t>y, „nástěnky“, USENET</a:t>
            </a:r>
            <a:endParaRPr lang="cs-CZ" sz="2400" dirty="0">
              <a:latin typeface="Calibri Light" panose="020F0302020204030204" pitchFamily="34" charset="0"/>
            </a:endParaRPr>
          </a:p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1991 – arXiv.org</a:t>
            </a:r>
          </a:p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2002 – Budapest OA Initiative – George Soros - altruistická</a:t>
            </a:r>
          </a:p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Jun 2003 – Bethesda Statement on Open Access Publishing – US NIH - pragmatická</a:t>
            </a:r>
          </a:p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Oct 2003 – Berlin Declaration on OA to Knowledge in the Sciences and Humanities</a:t>
            </a:r>
          </a:p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2012 – Finch Report – make </a:t>
            </a:r>
            <a:r>
              <a:rPr lang="en-US" sz="2400" dirty="0">
                <a:latin typeface="Calibri Light" panose="020F0302020204030204" pitchFamily="34" charset="0"/>
              </a:rPr>
              <a:t>all publicly-funded research in the UK </a:t>
            </a:r>
            <a:r>
              <a:rPr lang="cs-CZ" sz="2400" dirty="0">
                <a:latin typeface="Calibri Light" panose="020F0302020204030204" pitchFamily="34" charset="0"/>
              </a:rPr>
              <a:t>OA </a:t>
            </a:r>
            <a:r>
              <a:rPr lang="en-US" sz="2400" dirty="0">
                <a:latin typeface="Calibri Light" panose="020F0302020204030204" pitchFamily="34" charset="0"/>
              </a:rPr>
              <a:t>from 2014</a:t>
            </a:r>
            <a:endParaRPr lang="cs-CZ" sz="2400" dirty="0">
              <a:latin typeface="Calibri Light" panose="020F0302020204030204" pitchFamily="34" charset="0"/>
            </a:endParaRPr>
          </a:p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 smtClean="0">
                <a:latin typeface="Calibri Light" panose="020F0302020204030204" pitchFamily="34" charset="0"/>
              </a:rPr>
              <a:t>2013 </a:t>
            </a:r>
            <a:r>
              <a:rPr lang="cs-CZ" sz="2400" dirty="0">
                <a:latin typeface="Calibri Light" panose="020F0302020204030204" pitchFamily="34" charset="0"/>
              </a:rPr>
              <a:t>– SCOAP</a:t>
            </a:r>
            <a:r>
              <a:rPr lang="cs-CZ" sz="2400" baseline="30000" dirty="0">
                <a:latin typeface="Calibri Light" panose="020F0302020204030204" pitchFamily="34" charset="0"/>
              </a:rPr>
              <a:t>3</a:t>
            </a:r>
            <a:r>
              <a:rPr lang="cs-CZ" sz="2400" dirty="0">
                <a:latin typeface="Calibri Light" panose="020F0302020204030204" pitchFamily="34" charset="0"/>
              </a:rPr>
              <a:t>/CERN podepisuje 3letý „cost-neutral“ kontrakt na OA pro jaderné fyziky </a:t>
            </a:r>
          </a:p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2015 – MPDL White paper: </a:t>
            </a:r>
            <a:r>
              <a:rPr lang="cs-CZ" sz="2400" b="1" dirty="0">
                <a:latin typeface="Calibri Light" panose="020F0302020204030204" pitchFamily="34" charset="0"/>
              </a:rPr>
              <a:t>„</a:t>
            </a:r>
            <a:r>
              <a:rPr lang="en-US" sz="2400" b="1" dirty="0">
                <a:latin typeface="Calibri Light" panose="020F0302020204030204" pitchFamily="34" charset="0"/>
              </a:rPr>
              <a:t>there is enough money </a:t>
            </a:r>
            <a:r>
              <a:rPr lang="cs-CZ" sz="2400" b="1" dirty="0">
                <a:latin typeface="Calibri Light" panose="020F0302020204030204" pitchFamily="34" charset="0"/>
              </a:rPr>
              <a:t>in the system </a:t>
            </a:r>
            <a:r>
              <a:rPr lang="en-US" sz="2400" b="1" dirty="0">
                <a:latin typeface="Calibri Light" panose="020F0302020204030204" pitchFamily="34" charset="0"/>
              </a:rPr>
              <a:t>for a transition to </a:t>
            </a:r>
            <a:r>
              <a:rPr lang="cs-CZ" sz="2400" b="1" dirty="0">
                <a:latin typeface="Calibri Light" panose="020F0302020204030204" pitchFamily="34" charset="0"/>
              </a:rPr>
              <a:t>OA“</a:t>
            </a:r>
          </a:p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en-US" sz="2400" dirty="0">
                <a:latin typeface="Calibri Light" panose="020F0302020204030204" pitchFamily="34" charset="0"/>
              </a:rPr>
              <a:t>2016 </a:t>
            </a:r>
            <a:r>
              <a:rPr lang="cs-CZ" sz="2400" dirty="0">
                <a:latin typeface="Calibri Light" panose="020F0302020204030204" pitchFamily="34" charset="0"/>
              </a:rPr>
              <a:t>– Council of Europe Competitiveness Council: „OA by 2020“</a:t>
            </a:r>
          </a:p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2018 – Plan S – cOAlition S 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Calibri" pitchFamily="34" charset="0"/>
              </a:rPr>
              <a:pPr>
                <a:defRPr/>
              </a:pPr>
              <a:t>6</a:t>
            </a:fld>
            <a:endParaRPr lang="cs-CZ" dirty="0">
              <a:latin typeface="Calibri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48" y="206537"/>
            <a:ext cx="886314" cy="569773"/>
          </a:xfrm>
          <a:prstGeom prst="rect">
            <a:avLst/>
          </a:prstGeom>
        </p:spPr>
      </p:pic>
      <p:sp>
        <p:nvSpPr>
          <p:cNvPr id="7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593335" y="6435841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cs-CZ">
                <a:solidFill>
                  <a:schemeClr val="accent4">
                    <a:lumMod val="25000"/>
                  </a:schemeClr>
                </a:solidFill>
              </a:rPr>
              <a:t>8. 11. 2019</a:t>
            </a:r>
            <a:endParaRPr lang="cs-CZ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50803" y="388585"/>
            <a:ext cx="5013149" cy="56194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sz="3600" b="1" dirty="0">
                <a:solidFill>
                  <a:srgbClr val="CE3736"/>
                </a:solidFill>
                <a:latin typeface="Calibri Light" panose="020F0302020204030204" pitchFamily="34" charset="0"/>
              </a:rPr>
              <a:t>Co je cílem – jaké výhody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9498" y="1124744"/>
            <a:ext cx="11493166" cy="5311097"/>
          </a:xfrm>
        </p:spPr>
        <p:txBody>
          <a:bodyPr/>
          <a:lstStyle/>
          <a:p>
            <a:pPr marL="457200" indent="-4572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cs-CZ" sz="2400" dirty="0">
                <a:latin typeface="Calibri Light" panose="020F0302020204030204" pitchFamily="34" charset="0"/>
              </a:rPr>
              <a:t>Změnit nekontrolovatelný nákup </a:t>
            </a:r>
            <a:r>
              <a:rPr lang="cs-CZ" sz="2400" dirty="0" smtClean="0">
                <a:latin typeface="Calibri Light" panose="020F0302020204030204" pitchFamily="34" charset="0"/>
              </a:rPr>
              <a:t>předplatného: </a:t>
            </a:r>
            <a:r>
              <a:rPr lang="cs-CZ" sz="2400" dirty="0">
                <a:latin typeface="Calibri Light" panose="020F0302020204030204" pitchFamily="34" charset="0"/>
              </a:rPr>
              <a:t>platba za čtení, každá instituce řekne, co </a:t>
            </a:r>
            <a:r>
              <a:rPr lang="cs-CZ" sz="2400" dirty="0" smtClean="0">
                <a:latin typeface="Calibri Light" panose="020F0302020204030204" pitchFamily="34" charset="0"/>
              </a:rPr>
              <a:t>chce + platby APC, </a:t>
            </a:r>
            <a:r>
              <a:rPr lang="cs-CZ" sz="2400" dirty="0">
                <a:latin typeface="Calibri Light" panose="020F0302020204030204" pitchFamily="34" charset="0"/>
              </a:rPr>
              <a:t>na platbu za publish &amp; read, modelů je řada, každý vydavatel jinak </a:t>
            </a: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cs-CZ" sz="2400" dirty="0">
                <a:latin typeface="Calibri Light" panose="020F0302020204030204" pitchFamily="34" charset="0"/>
              </a:rPr>
              <a:t>Dokument je pod licencí CC- BY, i majetková práva zůstanou autorovi</a:t>
            </a: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cs-CZ" sz="2400" dirty="0">
                <a:latin typeface="Calibri Light" panose="020F0302020204030204" pitchFamily="34" charset="0"/>
              </a:rPr>
              <a:t>Ke všem výsledkům mají přístup všichni – propojení akademického výzkumu s průmyslem</a:t>
            </a: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cs-CZ" sz="2400" dirty="0">
                <a:latin typeface="Calibri Light" panose="020F0302020204030204" pitchFamily="34" charset="0"/>
              </a:rPr>
              <a:t>Vyšší využití výsledků -&gt; vyšší citovanost</a:t>
            </a: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cs-CZ" sz="2400" dirty="0">
                <a:latin typeface="Calibri Light" panose="020F0302020204030204" pitchFamily="34" charset="0"/>
              </a:rPr>
              <a:t>Snaha získat detailní statistiky, právo na Text &amp; Data Mining  - následné zpracování tetxů</a:t>
            </a: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cs-CZ" sz="2400" dirty="0">
                <a:latin typeface="Calibri Light" panose="020F0302020204030204" pitchFamily="34" charset="0"/>
              </a:rPr>
              <a:t>Zjednodušení technologií – odpadá nutnost ověřování adresy/osoby</a:t>
            </a: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cs-CZ" sz="2400" dirty="0">
                <a:latin typeface="Calibri Light" panose="020F0302020204030204" pitchFamily="34" charset="0"/>
              </a:rPr>
              <a:t>Přínos pro stát i výzkumné organizace – jasný přehled o tom, za co se platí: </a:t>
            </a:r>
            <a:r>
              <a:rPr lang="cs-CZ" sz="2400" b="1" dirty="0">
                <a:latin typeface="Calibri Light" panose="020F0302020204030204" pitchFamily="34" charset="0"/>
              </a:rPr>
              <a:t>nutný sběr dat v místě vzniku = u autora</a:t>
            </a:r>
            <a:endParaRPr lang="cs-CZ" sz="2400" dirty="0">
              <a:latin typeface="Calibri Light" panose="020F0302020204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10000"/>
            </a:pPr>
            <a:r>
              <a:rPr lang="cs-CZ" sz="2400" b="1" dirty="0">
                <a:latin typeface="Calibri Light" panose="020F0302020204030204" pitchFamily="34" charset="0"/>
              </a:rPr>
              <a:t>Podstatná podmínka úspěšného jednání s vydavateli</a:t>
            </a: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10000"/>
              <a:buFont typeface="+mj-lt"/>
              <a:buAutoNum type="arabicPeriod"/>
            </a:pPr>
            <a:endParaRPr lang="cs-CZ" sz="2400" dirty="0">
              <a:latin typeface="Calibri Light" panose="020F030202020403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Calibri" pitchFamily="34" charset="0"/>
              </a:rPr>
              <a:pPr>
                <a:defRPr/>
              </a:pPr>
              <a:t>7</a:t>
            </a:fld>
            <a:endParaRPr lang="cs-CZ" dirty="0">
              <a:latin typeface="Calibri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48" y="206537"/>
            <a:ext cx="886314" cy="569773"/>
          </a:xfrm>
          <a:prstGeom prst="rect">
            <a:avLst/>
          </a:prstGeom>
        </p:spPr>
      </p:pic>
      <p:sp>
        <p:nvSpPr>
          <p:cNvPr id="7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593335" y="6435841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cs-CZ">
                <a:solidFill>
                  <a:schemeClr val="accent4">
                    <a:lumMod val="25000"/>
                  </a:schemeClr>
                </a:solidFill>
              </a:rPr>
              <a:t>8. 11. 2019</a:t>
            </a:r>
            <a:endParaRPr lang="cs-CZ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50803" y="388585"/>
            <a:ext cx="5013149" cy="56194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sz="3600" b="1" dirty="0">
                <a:solidFill>
                  <a:srgbClr val="CE3736"/>
                </a:solidFill>
                <a:latin typeface="Calibri Light" panose="020F0302020204030204" pitchFamily="34" charset="0"/>
              </a:rPr>
              <a:t>Modely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9498" y="1124744"/>
            <a:ext cx="10995012" cy="5311097"/>
          </a:xfrm>
        </p:spPr>
        <p:txBody>
          <a:bodyPr/>
          <a:lstStyle/>
          <a:p>
            <a:pPr marL="360000" indent="-360000">
              <a:lnSpc>
                <a:spcPts val="3000"/>
              </a:lnSpc>
              <a:spcBef>
                <a:spcPts val="1200"/>
              </a:spcBef>
              <a:buClr>
                <a:srgbClr val="C00000"/>
              </a:buClr>
              <a:buSzPct val="150000"/>
            </a:pPr>
            <a:r>
              <a:rPr lang="cs-CZ" sz="2400" b="1" dirty="0">
                <a:latin typeface="Calibri Light" panose="020F0302020204030204" pitchFamily="34" charset="0"/>
              </a:rPr>
              <a:t>Green OA</a:t>
            </a:r>
          </a:p>
          <a:p>
            <a:pPr marL="760050" lvl="1" indent="-360000">
              <a:lnSpc>
                <a:spcPts val="3000"/>
              </a:lnSpc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2200" dirty="0">
                <a:latin typeface="Calibri Light" panose="020F0302020204030204" pitchFamily="34" charset="0"/>
              </a:rPr>
              <a:t>self-archiving, institucionální repozitáře, DOAR × vyhledatelnost</a:t>
            </a:r>
          </a:p>
          <a:p>
            <a:pPr marL="760050" lvl="1" indent="-360000">
              <a:lnSpc>
                <a:spcPts val="3000"/>
              </a:lnSpc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2200" dirty="0">
                <a:latin typeface="Calibri Light" panose="020F0302020204030204" pitchFamily="34" charset="0"/>
              </a:rPr>
              <a:t>nejistá kvalita – near-final version, accepted manuscript, postprint </a:t>
            </a:r>
          </a:p>
          <a:p>
            <a:pPr marL="760050" lvl="1" indent="-360000">
              <a:lnSpc>
                <a:spcPts val="3000"/>
              </a:lnSpc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2200" dirty="0">
                <a:latin typeface="Calibri Light" panose="020F0302020204030204" pitchFamily="34" charset="0"/>
              </a:rPr>
              <a:t>embargo 6, 12, 24 měsíců!</a:t>
            </a:r>
          </a:p>
          <a:p>
            <a:pPr marL="360000" indent="-360000">
              <a:lnSpc>
                <a:spcPts val="3000"/>
              </a:lnSpc>
              <a:spcBef>
                <a:spcPts val="1800"/>
              </a:spcBef>
              <a:buClr>
                <a:srgbClr val="C00000"/>
              </a:buClr>
              <a:buSzPct val="150000"/>
            </a:pPr>
            <a:r>
              <a:rPr lang="cs-CZ" sz="2400" b="1" dirty="0">
                <a:latin typeface="Calibri Light" panose="020F0302020204030204" pitchFamily="34" charset="0"/>
              </a:rPr>
              <a:t>Gold OA </a:t>
            </a:r>
          </a:p>
          <a:p>
            <a:pPr marL="760050" lvl="1" indent="-360000">
              <a:lnSpc>
                <a:spcPts val="3000"/>
              </a:lnSpc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2200" dirty="0">
                <a:latin typeface="Calibri Light" panose="020F0302020204030204" pitchFamily="34" charset="0"/>
              </a:rPr>
              <a:t>platí autor (SCOAP3, OA2020 – Publish &amp; Read model)</a:t>
            </a:r>
          </a:p>
          <a:p>
            <a:pPr marL="760050" lvl="1" indent="-360000">
              <a:lnSpc>
                <a:spcPts val="3000"/>
              </a:lnSpc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2200" dirty="0">
                <a:latin typeface="Calibri Light" panose="020F0302020204030204" pitchFamily="34" charset="0"/>
              </a:rPr>
              <a:t>full OA časopisy × </a:t>
            </a:r>
            <a:r>
              <a:rPr lang="cs-CZ" sz="2200" b="1" dirty="0">
                <a:latin typeface="Calibri Light" panose="020F0302020204030204" pitchFamily="34" charset="0"/>
              </a:rPr>
              <a:t>hybridní časopisy </a:t>
            </a:r>
            <a:r>
              <a:rPr lang="cs-CZ" sz="2200" dirty="0">
                <a:latin typeface="Calibri Light" panose="020F0302020204030204" pitchFamily="34" charset="0"/>
              </a:rPr>
              <a:t>– </a:t>
            </a:r>
            <a:r>
              <a:rPr lang="cs-CZ" sz="2200" b="1" dirty="0">
                <a:latin typeface="Calibri Light" panose="020F0302020204030204" pitchFamily="34" charset="0"/>
              </a:rPr>
              <a:t>double dipping =</a:t>
            </a:r>
            <a:r>
              <a:rPr lang="cs-CZ" sz="2200" dirty="0">
                <a:latin typeface="Calibri Light" panose="020F0302020204030204" pitchFamily="34" charset="0"/>
              </a:rPr>
              <a:t>&gt; 70% nárůst ceny!</a:t>
            </a:r>
          </a:p>
          <a:p>
            <a:pPr marL="760050" lvl="1" indent="-360000">
              <a:lnSpc>
                <a:spcPts val="3000"/>
              </a:lnSpc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2200" dirty="0">
                <a:latin typeface="Calibri Light" panose="020F0302020204030204" pitchFamily="34" charset="0"/>
              </a:rPr>
              <a:t>APC– Article Processing Charge: 0 – 7 000 €</a:t>
            </a:r>
          </a:p>
          <a:p>
            <a:pPr marL="760050" lvl="1" indent="-360000">
              <a:lnSpc>
                <a:spcPts val="3000"/>
              </a:lnSpc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sz="2200" dirty="0">
                <a:latin typeface="Calibri Light" panose="020F0302020204030204" pitchFamily="34" charset="0"/>
              </a:rPr>
              <a:t>podporují všechny významné iniciativy</a:t>
            </a:r>
          </a:p>
          <a:p>
            <a:pPr marL="360000" indent="-360000">
              <a:lnSpc>
                <a:spcPts val="3000"/>
              </a:lnSpc>
              <a:spcBef>
                <a:spcPts val="1800"/>
              </a:spcBef>
              <a:buClr>
                <a:srgbClr val="C00000"/>
              </a:buClr>
              <a:buSzPct val="150000"/>
            </a:pPr>
            <a:r>
              <a:rPr lang="cs-CZ" sz="2400" b="1" dirty="0">
                <a:latin typeface="Calibri Light" panose="020F0302020204030204" pitchFamily="34" charset="0"/>
              </a:rPr>
              <a:t>DOAJ </a:t>
            </a:r>
            <a:r>
              <a:rPr lang="cs-CZ" sz="2400" dirty="0">
                <a:latin typeface="Calibri Light" panose="020F0302020204030204" pitchFamily="34" charset="0"/>
              </a:rPr>
              <a:t>(Directory Of Open Access Journals) &amp; </a:t>
            </a:r>
            <a:r>
              <a:rPr lang="cs-CZ" sz="2400" b="1" dirty="0">
                <a:latin typeface="Calibri Light" panose="020F0302020204030204" pitchFamily="34" charset="0"/>
              </a:rPr>
              <a:t>OASPA</a:t>
            </a:r>
            <a:r>
              <a:rPr lang="cs-CZ" sz="2400" dirty="0">
                <a:latin typeface="Calibri Light" panose="020F0302020204030204" pitchFamily="34" charset="0"/>
              </a:rPr>
              <a:t> (</a:t>
            </a:r>
            <a:r>
              <a:rPr lang="en-US" sz="2400" dirty="0">
                <a:latin typeface="Calibri Light" panose="020F0302020204030204" pitchFamily="34" charset="0"/>
              </a:rPr>
              <a:t>Open Access</a:t>
            </a:r>
            <a:r>
              <a:rPr lang="cs-CZ" sz="2400" dirty="0">
                <a:latin typeface="Calibri Light" panose="020F0302020204030204" pitchFamily="34" charset="0"/>
              </a:rPr>
              <a:t> </a:t>
            </a:r>
            <a:r>
              <a:rPr lang="en-US" sz="2400" dirty="0">
                <a:latin typeface="Calibri Light" panose="020F0302020204030204" pitchFamily="34" charset="0"/>
              </a:rPr>
              <a:t>Scholarly Publishers Association</a:t>
            </a:r>
            <a:r>
              <a:rPr lang="cs-CZ" sz="2400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Calibri" pitchFamily="34" charset="0"/>
              </a:rPr>
              <a:pPr>
                <a:defRPr/>
              </a:pPr>
              <a:t>8</a:t>
            </a:fld>
            <a:endParaRPr lang="cs-CZ" dirty="0">
              <a:latin typeface="Calibri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48" y="206537"/>
            <a:ext cx="886314" cy="569773"/>
          </a:xfrm>
          <a:prstGeom prst="rect">
            <a:avLst/>
          </a:prstGeom>
        </p:spPr>
      </p:pic>
      <p:sp>
        <p:nvSpPr>
          <p:cNvPr id="7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593335" y="6435841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cs-CZ">
                <a:solidFill>
                  <a:schemeClr val="accent4">
                    <a:lumMod val="25000"/>
                  </a:schemeClr>
                </a:solidFill>
              </a:rPr>
              <a:t>8. 11. 2019</a:t>
            </a:r>
            <a:endParaRPr lang="cs-CZ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650803" y="388585"/>
            <a:ext cx="5013149" cy="56194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sz="3600" b="1" dirty="0">
                <a:solidFill>
                  <a:srgbClr val="CE3736"/>
                </a:solidFill>
                <a:latin typeface="Calibri Light" panose="020F0302020204030204" pitchFamily="34" charset="0"/>
              </a:rPr>
              <a:t>Aktuální stav ve světě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9498" y="950528"/>
            <a:ext cx="10521058" cy="5485314"/>
          </a:xfrm>
        </p:spPr>
        <p:txBody>
          <a:bodyPr/>
          <a:lstStyle/>
          <a:p>
            <a:pPr marL="360000" indent="-360000">
              <a:spcBef>
                <a:spcPts val="400"/>
              </a:spcBef>
              <a:buClr>
                <a:srgbClr val="C00000"/>
              </a:buClr>
              <a:buSzPct val="150000"/>
            </a:pPr>
            <a:r>
              <a:rPr lang="cs-CZ" sz="2400" b="1" dirty="0">
                <a:latin typeface="Calibri Light" panose="020F0302020204030204" pitchFamily="34" charset="0"/>
              </a:rPr>
              <a:t>SCOAP</a:t>
            </a:r>
            <a:r>
              <a:rPr lang="cs-CZ" sz="2400" b="1" baseline="30000" dirty="0">
                <a:latin typeface="Calibri Light" panose="020F0302020204030204" pitchFamily="34" charset="0"/>
              </a:rPr>
              <a:t>3</a:t>
            </a:r>
            <a:r>
              <a:rPr lang="cs-CZ" sz="2400" dirty="0">
                <a:latin typeface="Calibri Light" panose="020F0302020204030204" pitchFamily="34" charset="0"/>
              </a:rPr>
              <a:t> s podporou CERN „kupuje zboží, které vydavatelé nechtěli prodávat“</a:t>
            </a:r>
          </a:p>
          <a:p>
            <a:pPr marL="760050" lvl="1" indent="-360000">
              <a:spcBef>
                <a:spcPts val="400"/>
              </a:spcBef>
              <a:buClr>
                <a:srgbClr val="C00000"/>
              </a:buClr>
              <a:buSzPct val="150000"/>
            </a:pPr>
            <a:r>
              <a:rPr lang="cs-CZ" sz="2000" dirty="0">
                <a:latin typeface="Calibri Light" panose="020F0302020204030204" pitchFamily="34" charset="0"/>
              </a:rPr>
              <a:t>de facto nakupuje právo publikovat OA ve dvanácti časopisech (mj. Elsevier, Springer, APS) na 3 roky </a:t>
            </a:r>
            <a:r>
              <a:rPr lang="cs-CZ" sz="2000" b="1" dirty="0">
                <a:latin typeface="Calibri Light" panose="020F0302020204030204" pitchFamily="34" charset="0"/>
              </a:rPr>
              <a:t>za stejnou cenu</a:t>
            </a:r>
            <a:r>
              <a:rPr lang="cs-CZ" sz="2000" dirty="0">
                <a:latin typeface="Calibri Light" panose="020F0302020204030204" pitchFamily="34" charset="0"/>
              </a:rPr>
              <a:t>, kolik stejné státy platily na předplatném (&gt; 3000 institucí ze 44 zemí) </a:t>
            </a:r>
          </a:p>
          <a:p>
            <a:pPr marL="360000" indent="-360000">
              <a:spcBef>
                <a:spcPts val="800"/>
              </a:spcBef>
              <a:buClr>
                <a:srgbClr val="C00000"/>
              </a:buClr>
              <a:buSzPct val="150000"/>
            </a:pPr>
            <a:r>
              <a:rPr lang="cs-CZ" sz="2400" b="1" dirty="0">
                <a:latin typeface="Calibri Light" panose="020F0302020204030204" pitchFamily="34" charset="0"/>
              </a:rPr>
              <a:t>Rada pro konkurenceschopnost </a:t>
            </a:r>
            <a:r>
              <a:rPr lang="cs-CZ" sz="2400" dirty="0">
                <a:latin typeface="Calibri Light" panose="020F0302020204030204" pitchFamily="34" charset="0"/>
              </a:rPr>
              <a:t>RE 27. 5. 2016 žádá</a:t>
            </a:r>
          </a:p>
          <a:p>
            <a:pPr marL="760050" lvl="1" indent="-360000">
              <a:spcBef>
                <a:spcPts val="400"/>
              </a:spcBef>
              <a:buClr>
                <a:srgbClr val="C00000"/>
              </a:buClr>
              <a:buSzPct val="150000"/>
            </a:pPr>
            <a:r>
              <a:rPr lang="cs-CZ" sz="2000" dirty="0">
                <a:latin typeface="Calibri Light" panose="020F0302020204030204" pitchFamily="34" charset="0"/>
              </a:rPr>
              <a:t>úplný Open Access od roku 2020, Findable, Accessible, Interoperable a Reusable přístup k vědeckým datům, modernizaci autorského práva Text and Data mining. </a:t>
            </a:r>
          </a:p>
          <a:p>
            <a:pPr marL="360000" indent="-360000">
              <a:spcBef>
                <a:spcPts val="800"/>
              </a:spcBef>
              <a:buClr>
                <a:srgbClr val="C00000"/>
              </a:buClr>
              <a:buSzPct val="150000"/>
            </a:pPr>
            <a:r>
              <a:rPr lang="cs-CZ" sz="2400" dirty="0">
                <a:latin typeface="Calibri Light" panose="020F0302020204030204" pitchFamily="34" charset="0"/>
              </a:rPr>
              <a:t>Science Europe resp. cOAlition S vyhlásila 4. 9. 2018 </a:t>
            </a:r>
            <a:r>
              <a:rPr lang="cs-CZ" sz="2400" b="1" dirty="0">
                <a:latin typeface="Calibri Light" panose="020F0302020204030204" pitchFamily="34" charset="0"/>
              </a:rPr>
              <a:t>Plan S</a:t>
            </a:r>
            <a:r>
              <a:rPr lang="cs-CZ" sz="2400" dirty="0">
                <a:latin typeface="Calibri Light" panose="020F0302020204030204" pitchFamily="34" charset="0"/>
              </a:rPr>
              <a:t> zavazující</a:t>
            </a:r>
          </a:p>
          <a:p>
            <a:pPr marL="760050" lvl="1" indent="-360000">
              <a:spcBef>
                <a:spcPts val="400"/>
              </a:spcBef>
              <a:buClr>
                <a:srgbClr val="C00000"/>
              </a:buClr>
              <a:buSzPct val="150000"/>
            </a:pPr>
            <a:r>
              <a:rPr lang="cs-CZ" sz="2000" b="1" dirty="0">
                <a:latin typeface="Calibri Light" panose="020F0302020204030204" pitchFamily="34" charset="0"/>
              </a:rPr>
              <a:t>poskytovatele podpory, aby zajistili</a:t>
            </a:r>
            <a:r>
              <a:rPr lang="cs-CZ" sz="2000" dirty="0">
                <a:latin typeface="Calibri Light" panose="020F0302020204030204" pitchFamily="34" charset="0"/>
              </a:rPr>
              <a:t>, že vše, co podporují, se publikuje buď v OA časopisech nebo OA úložištích, revize 31. 5. </a:t>
            </a:r>
            <a:r>
              <a:rPr lang="cs-CZ" sz="2000" dirty="0" smtClean="0">
                <a:latin typeface="Calibri Light" panose="020F0302020204030204" pitchFamily="34" charset="0"/>
              </a:rPr>
              <a:t>2019; podpora „hybridního“ končí 2024 </a:t>
            </a:r>
            <a:endParaRPr lang="cs-CZ" sz="2000" dirty="0">
              <a:latin typeface="Calibri Light" panose="020F0302020204030204" pitchFamily="34" charset="0"/>
            </a:endParaRPr>
          </a:p>
          <a:p>
            <a:pPr marL="760050" lvl="1" indent="-360000">
              <a:spcBef>
                <a:spcPts val="400"/>
              </a:spcBef>
              <a:buClr>
                <a:srgbClr val="C00000"/>
              </a:buClr>
              <a:buSzPct val="150000"/>
            </a:pPr>
            <a:r>
              <a:rPr lang="cs-CZ" sz="2000" dirty="0">
                <a:latin typeface="Calibri Light" panose="020F0302020204030204" pitchFamily="34" charset="0"/>
              </a:rPr>
              <a:t>Od 1. 1. 2021 by tedy mělo platit klíčové heslo: „full &amp; immediate Open Access“</a:t>
            </a:r>
          </a:p>
          <a:p>
            <a:pPr marL="360000" indent="-360000">
              <a:spcBef>
                <a:spcPts val="800"/>
              </a:spcBef>
              <a:buClr>
                <a:srgbClr val="C00000"/>
              </a:buClr>
              <a:buSzPct val="150000"/>
            </a:pPr>
            <a:r>
              <a:rPr lang="cs-CZ" sz="2400" b="1" dirty="0">
                <a:latin typeface="Calibri Light" panose="020F0302020204030204" pitchFamily="34" charset="0"/>
              </a:rPr>
              <a:t>Iniciativa OA2020 </a:t>
            </a:r>
            <a:r>
              <a:rPr lang="cs-CZ" sz="2400" dirty="0">
                <a:latin typeface="Calibri Light" panose="020F0302020204030204" pitchFamily="34" charset="0"/>
              </a:rPr>
              <a:t>(podporovaná Max Planck Digital Library)</a:t>
            </a:r>
          </a:p>
          <a:p>
            <a:pPr marL="760050" lvl="1" indent="-360000">
              <a:spcBef>
                <a:spcPts val="400"/>
              </a:spcBef>
              <a:buClr>
                <a:srgbClr val="C00000"/>
              </a:buClr>
              <a:buSzPct val="150000"/>
            </a:pPr>
            <a:r>
              <a:rPr lang="en-US" sz="2000" b="1" dirty="0">
                <a:latin typeface="Calibri Light" panose="020F0302020204030204" pitchFamily="34" charset="0"/>
              </a:rPr>
              <a:t>Expression of Interest</a:t>
            </a:r>
            <a:r>
              <a:rPr lang="cs-CZ" sz="2000" b="1" dirty="0">
                <a:latin typeface="Calibri Light" panose="020F0302020204030204" pitchFamily="34" charset="0"/>
              </a:rPr>
              <a:t> </a:t>
            </a:r>
            <a:r>
              <a:rPr lang="en-US" sz="2000" dirty="0">
                <a:latin typeface="Calibri Light" panose="020F0302020204030204" pitchFamily="34" charset="0"/>
              </a:rPr>
              <a:t>in the Large-scale Implementation of Open Access</a:t>
            </a:r>
            <a:r>
              <a:rPr lang="cs-CZ" sz="2000" dirty="0">
                <a:latin typeface="Calibri Light" panose="020F0302020204030204" pitchFamily="34" charset="0"/>
              </a:rPr>
              <a:t> </a:t>
            </a:r>
            <a:r>
              <a:rPr lang="en-US" sz="2000" dirty="0">
                <a:latin typeface="Calibri Light" panose="020F0302020204030204" pitchFamily="34" charset="0"/>
              </a:rPr>
              <a:t>to Scholarly Journals</a:t>
            </a:r>
            <a:r>
              <a:rPr lang="cs-CZ" sz="2000" dirty="0">
                <a:latin typeface="Calibri Light" panose="020F0302020204030204" pitchFamily="34" charset="0"/>
              </a:rPr>
              <a:t> – 151 signatářů ze 39 zemí a 3 mezinárodních organizací</a:t>
            </a:r>
          </a:p>
          <a:p>
            <a:pPr marL="760050" lvl="1" indent="-360000">
              <a:spcBef>
                <a:spcPts val="400"/>
              </a:spcBef>
              <a:buClr>
                <a:srgbClr val="C00000"/>
              </a:buClr>
              <a:buSzPct val="150000"/>
            </a:pPr>
            <a:r>
              <a:rPr lang="en-US" sz="2000" dirty="0">
                <a:latin typeface="Calibri Light" panose="020F0302020204030204" pitchFamily="34" charset="0"/>
              </a:rPr>
              <a:t>OA2020 </a:t>
            </a:r>
            <a:r>
              <a:rPr lang="cs-CZ" sz="2000" dirty="0">
                <a:latin typeface="Calibri Light" panose="020F0302020204030204" pitchFamily="34" charset="0"/>
              </a:rPr>
              <a:t>doporučuje jako možnou cestu </a:t>
            </a:r>
            <a:r>
              <a:rPr lang="en-US" sz="2000" b="1" dirty="0" err="1">
                <a:latin typeface="Calibri Light" panose="020F0302020204030204" pitchFamily="34" charset="0"/>
              </a:rPr>
              <a:t>transformativ</a:t>
            </a:r>
            <a:r>
              <a:rPr lang="cs-CZ" sz="2000" b="1" dirty="0">
                <a:latin typeface="Calibri Light" panose="020F0302020204030204" pitchFamily="34" charset="0"/>
              </a:rPr>
              <a:t>ní </a:t>
            </a:r>
            <a:r>
              <a:rPr lang="cs-CZ" sz="2000" dirty="0">
                <a:latin typeface="Calibri Light" panose="020F0302020204030204" pitchFamily="34" charset="0"/>
              </a:rPr>
              <a:t>smlouvy, podle kterých se prostředky původně vynakládané na předplatné použijí na publikování OA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Calibri" pitchFamily="34" charset="0"/>
              </a:rPr>
              <a:pPr>
                <a:defRPr/>
              </a:pPr>
              <a:t>9</a:t>
            </a:fld>
            <a:endParaRPr lang="cs-CZ" dirty="0">
              <a:latin typeface="Calibri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548" y="206537"/>
            <a:ext cx="886314" cy="569773"/>
          </a:xfrm>
          <a:prstGeom prst="rect">
            <a:avLst/>
          </a:prstGeom>
        </p:spPr>
      </p:pic>
      <p:sp>
        <p:nvSpPr>
          <p:cNvPr id="7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593335" y="6435841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cs-CZ">
                <a:solidFill>
                  <a:schemeClr val="accent4">
                    <a:lumMod val="25000"/>
                  </a:schemeClr>
                </a:solidFill>
              </a:rPr>
              <a:t>8. 11. 2019</a:t>
            </a:r>
            <a:endParaRPr lang="cs-CZ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NTK">
      <a:dk1>
        <a:sysClr val="windowText" lastClr="000000"/>
      </a:dk1>
      <a:lt1>
        <a:sysClr val="window" lastClr="FFFFFF"/>
      </a:lt1>
      <a:dk2>
        <a:srgbClr val="CE3736"/>
      </a:dk2>
      <a:lt2>
        <a:srgbClr val="E8E8E8"/>
      </a:lt2>
      <a:accent1>
        <a:srgbClr val="CE3736"/>
      </a:accent1>
      <a:accent2>
        <a:srgbClr val="000000"/>
      </a:accent2>
      <a:accent3>
        <a:srgbClr val="7F7F7F"/>
      </a:accent3>
      <a:accent4>
        <a:srgbClr val="F2F2F2"/>
      </a:accent4>
      <a:accent5>
        <a:srgbClr val="595959"/>
      </a:accent5>
      <a:accent6>
        <a:srgbClr val="BFBFBF"/>
      </a:accent6>
      <a:hlink>
        <a:srgbClr val="CE3736"/>
      </a:hlink>
      <a:folHlink>
        <a:srgbClr val="595959"/>
      </a:folHlink>
    </a:clrScheme>
    <a:fontScheme name="NTK">
      <a:majorFont>
        <a:latin typeface="Univers Com 65 Bold"/>
        <a:ea typeface=""/>
        <a:cs typeface=""/>
      </a:majorFont>
      <a:minorFont>
        <a:latin typeface="Univers Com 55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21170</TotalTime>
  <Words>1281</Words>
  <Application>Microsoft Office PowerPoint</Application>
  <PresentationFormat>Širokoúhlá obrazovka</PresentationFormat>
  <Paragraphs>167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Univers Com 55</vt:lpstr>
      <vt:lpstr>Univers Com 65 Bold</vt:lpstr>
      <vt:lpstr>Wingdings</vt:lpstr>
      <vt:lpstr>Motiv systému Office</vt:lpstr>
      <vt:lpstr>Otevřený přístup k vědeckým informacím -  Open Access, Open Science, &amp;cet.</vt:lpstr>
      <vt:lpstr>Shrnutí</vt:lpstr>
      <vt:lpstr>Jak to začalo</vt:lpstr>
      <vt:lpstr>Proč je nutné publikovat v top časopisech?</vt:lpstr>
      <vt:lpstr>Hřiště (STM Report 2018)</vt:lpstr>
      <vt:lpstr>Vznik OA</vt:lpstr>
      <vt:lpstr>Co je cílem – jaké výhody</vt:lpstr>
      <vt:lpstr>Modely</vt:lpstr>
      <vt:lpstr>Aktuální stav ve světě</vt:lpstr>
      <vt:lpstr>Plan S ve zkratce</vt:lpstr>
      <vt:lpstr>Aktuální stav ve světě</vt:lpstr>
      <vt:lpstr>Aktuální stav doma</vt:lpstr>
      <vt:lpstr>Co nutně potřebujeme</vt:lpstr>
      <vt:lpstr>Jak budeme vyjednávat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NTKalivoda</dc:creator>
  <cp:lastModifiedBy>Martin Svoboda</cp:lastModifiedBy>
  <cp:revision>865</cp:revision>
  <cp:lastPrinted>2014-01-29T16:38:18Z</cp:lastPrinted>
  <dcterms:created xsi:type="dcterms:W3CDTF">2013-02-27T09:44:13Z</dcterms:created>
  <dcterms:modified xsi:type="dcterms:W3CDTF">2019-11-08T07:39:53Z</dcterms:modified>
</cp:coreProperties>
</file>