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erriweather" panose="020B0604020202020204" charset="-18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895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86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6bbc2b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6bbc2b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42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d20df886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d20df886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732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aa05a2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0aa05a2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695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0a62b5a1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0a62b5a1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71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aa05a2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0aa05a2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0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d20df88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d20df88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28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d20df886a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d20df886a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029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doc.ne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witter.com/EvaHnatkov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va.hnatkova@eurodoc.ne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twitter.com/gtoneil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va.hnatkova@eurodoc.net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gentaconnect.com/content/sil/impact/2018/00002018/00000005/art00009" TargetMode="External"/><Relationship Id="rId11" Type="http://schemas.openxmlformats.org/officeDocument/2006/relationships/hyperlink" Target="https://twitter.com/gtoneill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www.eurodoc.net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twitter.com/EvaHnatkov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fosteropenscience.eu/foster-taxonomy/open-science-definition" TargetMode="External"/><Relationship Id="rId12" Type="http://schemas.openxmlformats.org/officeDocument/2006/relationships/hyperlink" Target="https://twitter.com/gtoneil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erj.com/preprints/2689" TargetMode="External"/><Relationship Id="rId11" Type="http://schemas.openxmlformats.org/officeDocument/2006/relationships/hyperlink" Target="http://www.eurodoc.net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twitter.com/EvaHnatkova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eva.hnatkova@eurodoc.ne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doc.ne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witter.com/EvaHnatkov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va.hnatkova@eurodoc.net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twitter.com/gtoneil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vaHnatkova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eva.hnatkova@eurodoc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alition-s.or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hyperlink" Target="https://twitter.com/gtoneil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eurodoc.ne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doc.ne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witter.com/EvaHnatkov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va.hnatkova@eurodoc.net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hyperlink" Target="https://twitter.com/gtoneil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doc.ne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witter.com/EvaHnatkov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va.hnatkova@eurodoc.net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https://twitter.com/gtoneil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eva.hnatkova@eurodoc.net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gentaconnect.com/content/sil/impact/2018/00002018/00000006/art00024" TargetMode="External"/><Relationship Id="rId11" Type="http://schemas.openxmlformats.org/officeDocument/2006/relationships/hyperlink" Target="https://twitter.com/gtoneill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www.eurodoc.net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twitter.com/EvaHnatko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8400"/>
            <a:ext cx="2438850" cy="9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7720375" y="13700"/>
            <a:ext cx="1424100" cy="5143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3"/>
          <p:cNvSpPr/>
          <p:nvPr/>
        </p:nvSpPr>
        <p:spPr>
          <a:xfrm>
            <a:off x="6210975" y="944511"/>
            <a:ext cx="2881500" cy="284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68" y="1811375"/>
            <a:ext cx="1059209" cy="10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464100" y="1382550"/>
            <a:ext cx="6804600" cy="234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rebuchet MS"/>
              <a:buChar char="●"/>
            </a:pPr>
            <a:r>
              <a:rPr lang="nl" sz="2600" dirty="0">
                <a:latin typeface="Trebuchet MS"/>
                <a:ea typeface="Trebuchet MS"/>
                <a:cs typeface="Trebuchet MS"/>
                <a:sym typeface="Trebuchet MS"/>
              </a:rPr>
              <a:t>Eva Hnátková, Eurodoc President </a:t>
            </a:r>
            <a:endParaRPr sz="2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rebuchet MS"/>
              <a:buChar char="●"/>
            </a:pPr>
            <a:r>
              <a:rPr lang="nl" sz="2600" dirty="0">
                <a:latin typeface="Trebuchet MS"/>
                <a:ea typeface="Trebuchet MS"/>
                <a:cs typeface="Trebuchet MS"/>
                <a:sym typeface="Trebuchet MS"/>
              </a:rPr>
              <a:t>KRECon 2019</a:t>
            </a:r>
            <a:endParaRPr sz="2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rebuchet MS"/>
              <a:buChar char="●"/>
            </a:pPr>
            <a:r>
              <a:rPr lang="nl" sz="2600" dirty="0" smtClean="0">
                <a:latin typeface="Trebuchet MS"/>
                <a:ea typeface="Trebuchet MS"/>
                <a:cs typeface="Trebuchet MS"/>
                <a:sym typeface="Trebuchet MS"/>
              </a:rPr>
              <a:t>NTK</a:t>
            </a:r>
            <a:r>
              <a:rPr lang="cs-CZ" sz="2600" dirty="0" smtClean="0">
                <a:latin typeface="Trebuchet MS"/>
                <a:ea typeface="Trebuchet MS"/>
                <a:cs typeface="Trebuchet MS"/>
                <a:sym typeface="Trebuchet MS"/>
              </a:rPr>
              <a:t> in</a:t>
            </a:r>
            <a:r>
              <a:rPr lang="nl" sz="2600" dirty="0" smtClean="0">
                <a:latin typeface="Trebuchet MS"/>
                <a:ea typeface="Trebuchet MS"/>
                <a:cs typeface="Trebuchet MS"/>
                <a:sym typeface="Trebuchet MS"/>
              </a:rPr>
              <a:t> Prague</a:t>
            </a:r>
            <a:endParaRPr sz="2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rebuchet MS"/>
              <a:buChar char="●"/>
            </a:pPr>
            <a:r>
              <a:rPr lang="nl" sz="2600" dirty="0">
                <a:latin typeface="Trebuchet MS"/>
                <a:ea typeface="Trebuchet MS"/>
                <a:cs typeface="Trebuchet MS"/>
                <a:sym typeface="Trebuchet MS"/>
              </a:rPr>
              <a:t>7-8 November 2019 </a:t>
            </a:r>
            <a:endParaRPr sz="2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64100" y="43350"/>
            <a:ext cx="6804600" cy="125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Open Access - Seeking balance</a:t>
            </a:r>
            <a:endParaRPr sz="28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Summary of Day One</a:t>
            </a:r>
            <a:endParaRPr sz="2800" dirty="0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5" y="31702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3057600" y="3958400"/>
            <a:ext cx="4211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6"/>
              </a:rPr>
              <a:t>eva.hnatkova@eurodoc.net</a:t>
            </a:r>
            <a:r>
              <a:rPr lang="nl" sz="2400"/>
              <a:t> </a:t>
            </a:r>
            <a:endParaRPr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7"/>
              </a:rPr>
              <a:t>@EvaHnatkova</a:t>
            </a:r>
            <a:r>
              <a:rPr lang="nl" sz="2400">
                <a:solidFill>
                  <a:srgbClr val="000000"/>
                </a:solidFill>
              </a:rPr>
              <a:t> | </a:t>
            </a:r>
            <a:r>
              <a:rPr lang="nl" sz="2400" u="sng">
                <a:solidFill>
                  <a:srgbClr val="0097A7"/>
                </a:solidFill>
                <a:hlinkClick r:id="rId8"/>
              </a:rPr>
              <a:t>eurodoc.net</a:t>
            </a:r>
            <a:r>
              <a:rPr lang="nl" sz="2400" u="sng">
                <a:solidFill>
                  <a:srgbClr val="0097A7"/>
                </a:solidFill>
                <a:hlinkClick r:id="rId9"/>
              </a:rPr>
              <a:t>  </a:t>
            </a:r>
            <a:r>
              <a:rPr lang="nl" sz="2400">
                <a:solidFill>
                  <a:srgbClr val="000000"/>
                </a:solidFill>
              </a:rPr>
              <a:t> 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719800" y="3886950"/>
            <a:ext cx="14241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</a:rPr>
              <a:t>0</a:t>
            </a:r>
            <a:fld id="{00000000-1234-1234-1234-123412341234}" type="slidenum">
              <a:rPr lang="nl" sz="2400">
                <a:solidFill>
                  <a:srgbClr val="000000"/>
                </a:solidFill>
              </a:rPr>
              <a:t>1</a:t>
            </a:fld>
            <a:endParaRPr sz="1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8400"/>
            <a:ext cx="2438850" cy="9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7720375" y="13700"/>
            <a:ext cx="1424100" cy="5143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464100" y="287375"/>
            <a:ext cx="6804600" cy="55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Eurodoc = early-career researchers</a:t>
            </a:r>
            <a:endParaRPr sz="2800" dirty="0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210975" y="944511"/>
            <a:ext cx="2881500" cy="284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68" y="1811375"/>
            <a:ext cx="1059209" cy="10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5" y="31702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2934650" y="861400"/>
            <a:ext cx="4334100" cy="28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non-profit organisation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based in Brussels (2002)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28 national associations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funded by member fees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supported by volunteers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 &amp; inform policy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run workgroups &amp; events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14"/>
          <p:cNvSpPr txBox="1"/>
          <p:nvPr/>
        </p:nvSpPr>
        <p:spPr>
          <a:xfrm rot="455">
            <a:off x="409975" y="3603019"/>
            <a:ext cx="6804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6"/>
              </a:rPr>
              <a:t>O’Neill &amp; Krūmiņa (2018)</a:t>
            </a:r>
            <a:endParaRPr sz="1200" b="1" i="1" dirty="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0" y="882375"/>
            <a:ext cx="2438850" cy="27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3057600" y="3958400"/>
            <a:ext cx="4211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8"/>
              </a:rPr>
              <a:t>eva.hnatkova@eurodoc.net</a:t>
            </a:r>
            <a:r>
              <a:rPr lang="nl" sz="2400"/>
              <a:t> </a:t>
            </a:r>
            <a:endParaRPr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9"/>
              </a:rPr>
              <a:t>@EvaHnatkova</a:t>
            </a:r>
            <a:r>
              <a:rPr lang="nl" sz="2400">
                <a:solidFill>
                  <a:srgbClr val="000000"/>
                </a:solidFill>
              </a:rPr>
              <a:t> | </a:t>
            </a:r>
            <a:r>
              <a:rPr lang="nl" sz="2400" u="sng">
                <a:solidFill>
                  <a:srgbClr val="0097A7"/>
                </a:solidFill>
                <a:hlinkClick r:id="rId10"/>
              </a:rPr>
              <a:t>eurodoc.net</a:t>
            </a:r>
            <a:r>
              <a:rPr lang="nl" sz="2400" u="sng">
                <a:solidFill>
                  <a:srgbClr val="0097A7"/>
                </a:solidFill>
                <a:hlinkClick r:id="rId11"/>
              </a:rPr>
              <a:t>  </a:t>
            </a:r>
            <a:r>
              <a:rPr lang="nl" sz="2400">
                <a:solidFill>
                  <a:srgbClr val="000000"/>
                </a:solidFill>
              </a:rPr>
              <a:t> 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719800" y="3886950"/>
            <a:ext cx="14241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0</a:t>
            </a:r>
            <a:fld id="{00000000-1234-1234-1234-123412341234}" type="slidenum">
              <a:rPr lang="nl" sz="2400">
                <a:solidFill>
                  <a:srgbClr val="000000"/>
                </a:solidFill>
              </a:rPr>
              <a:t>2</a:t>
            </a:fld>
            <a:endParaRPr sz="1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8400"/>
            <a:ext cx="2438850" cy="9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7720375" y="13700"/>
            <a:ext cx="1424100" cy="5143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5"/>
          <p:cNvSpPr/>
          <p:nvPr/>
        </p:nvSpPr>
        <p:spPr>
          <a:xfrm>
            <a:off x="6210975" y="944511"/>
            <a:ext cx="2881500" cy="284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464100" y="287375"/>
            <a:ext cx="6804600" cy="55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Open Science </a:t>
            </a:r>
            <a:endParaRPr sz="2800" dirty="0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68" y="1811375"/>
            <a:ext cx="1059209" cy="10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5" y="31702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 rot="455">
            <a:off x="409975" y="3603019"/>
            <a:ext cx="6804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6"/>
              </a:rPr>
              <a:t>Masuzzo &amp; Martens (2017)</a:t>
            </a:r>
            <a:r>
              <a:rPr lang="nl" sz="1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| </a:t>
            </a:r>
            <a:r>
              <a:rPr lang="nl" sz="1200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7"/>
              </a:rPr>
              <a:t>FOSTER Taxonomy of Open Science</a:t>
            </a:r>
            <a:endParaRPr sz="1200" b="1" dirty="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5" y="868500"/>
            <a:ext cx="6665900" cy="27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3057600" y="3958400"/>
            <a:ext cx="4211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9"/>
              </a:rPr>
              <a:t>eva.hnatkova@eurodoc.net</a:t>
            </a:r>
            <a:r>
              <a:rPr lang="nl" sz="2400"/>
              <a:t> </a:t>
            </a:r>
            <a:endParaRPr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10"/>
              </a:rPr>
              <a:t>@EvaHnatkova</a:t>
            </a:r>
            <a:r>
              <a:rPr lang="nl" sz="2400">
                <a:solidFill>
                  <a:srgbClr val="000000"/>
                </a:solidFill>
              </a:rPr>
              <a:t> | </a:t>
            </a:r>
            <a:r>
              <a:rPr lang="nl" sz="2400" u="sng">
                <a:solidFill>
                  <a:srgbClr val="0097A7"/>
                </a:solidFill>
                <a:hlinkClick r:id="rId11"/>
              </a:rPr>
              <a:t>eurodoc.net</a:t>
            </a:r>
            <a:r>
              <a:rPr lang="nl" sz="2400" u="sng">
                <a:solidFill>
                  <a:srgbClr val="0097A7"/>
                </a:solidFill>
                <a:hlinkClick r:id="rId12"/>
              </a:rPr>
              <a:t>  </a:t>
            </a:r>
            <a:r>
              <a:rPr lang="nl" sz="2400">
                <a:solidFill>
                  <a:srgbClr val="000000"/>
                </a:solidFill>
              </a:rPr>
              <a:t> 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7720375" y="3887100"/>
            <a:ext cx="14241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</a:rPr>
              <a:t>0</a:t>
            </a:r>
            <a:fld id="{00000000-1234-1234-1234-123412341234}" type="slidenum">
              <a:rPr lang="nl" sz="2400">
                <a:solidFill>
                  <a:srgbClr val="000000"/>
                </a:solidFill>
              </a:rPr>
              <a:t>3</a:t>
            </a:fld>
            <a:endParaRPr sz="1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8400"/>
            <a:ext cx="2438850" cy="9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7720375" y="13700"/>
            <a:ext cx="1424100" cy="5143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464100" y="287375"/>
            <a:ext cx="6804600" cy="55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Open access</a:t>
            </a:r>
            <a:endParaRPr sz="2800" dirty="0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6210975" y="944511"/>
            <a:ext cx="2881500" cy="284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68" y="1811375"/>
            <a:ext cx="1059209" cy="10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5" y="31702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3057600" y="3958400"/>
            <a:ext cx="4211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6"/>
              </a:rPr>
              <a:t>eva.hnatkova@eurodoc.net</a:t>
            </a:r>
            <a:r>
              <a:rPr lang="nl" sz="2400"/>
              <a:t> </a:t>
            </a:r>
            <a:endParaRPr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7"/>
              </a:rPr>
              <a:t>@EvaHnatkova</a:t>
            </a:r>
            <a:r>
              <a:rPr lang="nl" sz="2400">
                <a:solidFill>
                  <a:srgbClr val="000000"/>
                </a:solidFill>
              </a:rPr>
              <a:t> | </a:t>
            </a:r>
            <a:r>
              <a:rPr lang="nl" sz="2400" u="sng">
                <a:solidFill>
                  <a:srgbClr val="0097A7"/>
                </a:solidFill>
                <a:hlinkClick r:id="rId8"/>
              </a:rPr>
              <a:t>eurodoc.net</a:t>
            </a:r>
            <a:r>
              <a:rPr lang="nl" sz="2400" u="sng">
                <a:solidFill>
                  <a:srgbClr val="0097A7"/>
                </a:solidFill>
                <a:hlinkClick r:id="rId9"/>
              </a:rPr>
              <a:t>  </a:t>
            </a:r>
            <a:r>
              <a:rPr lang="nl" sz="2400">
                <a:solidFill>
                  <a:srgbClr val="000000"/>
                </a:solidFill>
              </a:rPr>
              <a:t> 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7720850" y="3887100"/>
            <a:ext cx="14241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0</a:t>
            </a:r>
            <a:fld id="{00000000-1234-1234-1234-123412341234}" type="slidenum">
              <a:rPr lang="nl" sz="2400">
                <a:solidFill>
                  <a:srgbClr val="000000"/>
                </a:solidFill>
              </a:rPr>
              <a:t>4</a:t>
            </a:fld>
            <a:endParaRPr sz="1000" dirty="0">
              <a:solidFill>
                <a:srgbClr val="595959"/>
              </a:solidFill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17385" r="12374" b="18177"/>
          <a:stretch/>
        </p:blipFill>
        <p:spPr>
          <a:xfrm>
            <a:off x="1386000" y="1396788"/>
            <a:ext cx="5111951" cy="18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464100" y="861400"/>
            <a:ext cx="6804600" cy="286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8400"/>
            <a:ext cx="2438850" cy="9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>
            <a:off x="7720375" y="13700"/>
            <a:ext cx="1424100" cy="5143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464100" y="287375"/>
            <a:ext cx="6804600" cy="55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Open Access via Plan S</a:t>
            </a:r>
            <a:endParaRPr sz="2800" dirty="0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210975" y="944511"/>
            <a:ext cx="2881500" cy="284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68" y="1811375"/>
            <a:ext cx="1059209" cy="10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5" y="31702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3786625" y="861400"/>
            <a:ext cx="3482100" cy="286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nl" sz="2400">
                <a:latin typeface="Trebuchet MS"/>
                <a:ea typeface="Trebuchet MS"/>
                <a:cs typeface="Trebuchet MS"/>
                <a:sym typeface="Trebuchet MS"/>
              </a:rPr>
              <a:t>Plan S = cOAlition S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nl" sz="2400">
                <a:latin typeface="Trebuchet MS"/>
                <a:ea typeface="Trebuchet MS"/>
                <a:cs typeface="Trebuchet MS"/>
                <a:sym typeface="Trebuchet MS"/>
              </a:rPr>
              <a:t>national funders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nl" sz="2400">
                <a:latin typeface="Trebuchet MS"/>
                <a:ea typeface="Trebuchet MS"/>
                <a:cs typeface="Trebuchet MS"/>
                <a:sym typeface="Trebuchet MS"/>
              </a:rPr>
              <a:t>science publications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nl" sz="2400">
                <a:latin typeface="Trebuchet MS"/>
                <a:ea typeface="Trebuchet MS"/>
                <a:cs typeface="Trebuchet MS"/>
                <a:sym typeface="Trebuchet MS"/>
              </a:rPr>
              <a:t>all in Open Access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nl" sz="2400">
                <a:latin typeface="Trebuchet MS"/>
                <a:ea typeface="Trebuchet MS"/>
                <a:cs typeface="Trebuchet MS"/>
                <a:sym typeface="Trebuchet MS"/>
              </a:rPr>
              <a:t>full and immediate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nl" sz="2400">
                <a:latin typeface="Trebuchet MS"/>
                <a:ea typeface="Trebuchet MS"/>
                <a:cs typeface="Trebuchet MS"/>
                <a:sym typeface="Trebuchet MS"/>
              </a:rPr>
              <a:t>10 core principles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nl" sz="2400">
                <a:latin typeface="Trebuchet MS"/>
                <a:ea typeface="Trebuchet MS"/>
                <a:cs typeface="Trebuchet MS"/>
                <a:sym typeface="Trebuchet MS"/>
              </a:rPr>
              <a:t>by 01 January 2021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 rot="455">
            <a:off x="409975" y="3603019"/>
            <a:ext cx="6804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6"/>
              </a:rPr>
              <a:t>Plan S</a:t>
            </a:r>
            <a:endParaRPr sz="1200" b="1" i="1" dirty="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057600" y="3958400"/>
            <a:ext cx="4211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chemeClr val="hlink"/>
                </a:solidFill>
                <a:hlinkClick r:id="rId7"/>
              </a:rPr>
              <a:t>eva.hnatkova@eurodoc.net</a:t>
            </a:r>
            <a:r>
              <a:rPr lang="nl" sz="2400"/>
              <a:t> </a:t>
            </a:r>
            <a:endParaRPr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chemeClr val="hlink"/>
                </a:solidFill>
                <a:hlinkClick r:id="rId8"/>
              </a:rPr>
              <a:t>@EvaHnatkova</a:t>
            </a:r>
            <a:r>
              <a:rPr lang="nl" sz="2400">
                <a:solidFill>
                  <a:srgbClr val="000000"/>
                </a:solidFill>
              </a:rPr>
              <a:t> | </a:t>
            </a:r>
            <a:r>
              <a:rPr lang="nl" sz="2400" u="sng">
                <a:solidFill>
                  <a:srgbClr val="0097A7"/>
                </a:solidFill>
                <a:hlinkClick r:id="rId9"/>
              </a:rPr>
              <a:t>eurodoc.net</a:t>
            </a:r>
            <a:r>
              <a:rPr lang="nl" sz="2400" u="sng">
                <a:solidFill>
                  <a:srgbClr val="0097A7"/>
                </a:solidFill>
                <a:hlinkClick r:id="rId10"/>
              </a:rPr>
              <a:t>  </a:t>
            </a:r>
            <a:r>
              <a:rPr lang="nl" sz="2400">
                <a:solidFill>
                  <a:srgbClr val="000000"/>
                </a:solidFill>
              </a:rPr>
              <a:t> 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7720375" y="3808450"/>
            <a:ext cx="14241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0</a:t>
            </a:r>
            <a:fld id="{00000000-1234-1234-1234-123412341234}" type="slidenum">
              <a:rPr lang="nl" sz="2400">
                <a:solidFill>
                  <a:srgbClr val="000000"/>
                </a:solidFill>
              </a:rPr>
              <a:t>5</a:t>
            </a:fld>
            <a:endParaRPr sz="1000" dirty="0">
              <a:solidFill>
                <a:srgbClr val="595959"/>
              </a:solidFill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0" y="755274"/>
            <a:ext cx="3081940" cy="284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8400"/>
            <a:ext cx="2438850" cy="9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/>
          <p:nvPr/>
        </p:nvSpPr>
        <p:spPr>
          <a:xfrm>
            <a:off x="7720375" y="13700"/>
            <a:ext cx="1424100" cy="5143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464100" y="287375"/>
            <a:ext cx="7106700" cy="59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Negotiations</a:t>
            </a:r>
            <a:endParaRPr sz="2800" dirty="0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6210975" y="944511"/>
            <a:ext cx="2881500" cy="284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68" y="1811375"/>
            <a:ext cx="1059209" cy="10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590650" y="944500"/>
            <a:ext cx="71067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Library of Sweden</a:t>
            </a:r>
            <a:endParaRPr sz="2400" b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5" y="31702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3057600" y="3958400"/>
            <a:ext cx="4211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6"/>
              </a:rPr>
              <a:t>eva.hnatkova@eurodoc.net</a:t>
            </a:r>
            <a:r>
              <a:rPr lang="nl" sz="2400"/>
              <a:t> </a:t>
            </a:r>
            <a:endParaRPr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7"/>
              </a:rPr>
              <a:t>@EvaHnatkova</a:t>
            </a:r>
            <a:r>
              <a:rPr lang="nl" sz="2400">
                <a:solidFill>
                  <a:srgbClr val="000000"/>
                </a:solidFill>
              </a:rPr>
              <a:t> | </a:t>
            </a:r>
            <a:r>
              <a:rPr lang="nl" sz="2400" u="sng">
                <a:solidFill>
                  <a:srgbClr val="0097A7"/>
                </a:solidFill>
                <a:hlinkClick r:id="rId8"/>
              </a:rPr>
              <a:t>eurodoc.net</a:t>
            </a:r>
            <a:r>
              <a:rPr lang="nl" sz="2400" u="sng">
                <a:solidFill>
                  <a:srgbClr val="0097A7"/>
                </a:solidFill>
                <a:hlinkClick r:id="rId9"/>
              </a:rPr>
              <a:t>  </a:t>
            </a:r>
            <a:r>
              <a:rPr lang="nl" sz="2400">
                <a:solidFill>
                  <a:srgbClr val="000000"/>
                </a:solidFill>
              </a:rPr>
              <a:t> 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7719800" y="3886950"/>
            <a:ext cx="14241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2400">
                <a:solidFill>
                  <a:srgbClr val="000000"/>
                </a:solidFill>
              </a:rPr>
              <a:t>6</a:t>
            </a:fld>
            <a:endParaRPr sz="1000" dirty="0">
              <a:solidFill>
                <a:srgbClr val="595959"/>
              </a:solidFill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50" y="1543900"/>
            <a:ext cx="20383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0" y="1824875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8400"/>
            <a:ext cx="2438850" cy="9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7720375" y="13700"/>
            <a:ext cx="1424100" cy="5143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19"/>
          <p:cNvSpPr txBox="1">
            <a:spLocks noGrp="1"/>
          </p:cNvSpPr>
          <p:nvPr>
            <p:ph type="ctrTitle"/>
          </p:nvPr>
        </p:nvSpPr>
        <p:spPr>
          <a:xfrm>
            <a:off x="464100" y="287375"/>
            <a:ext cx="6804600" cy="55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Czech Landscape</a:t>
            </a:r>
            <a:endParaRPr sz="2800" dirty="0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6210975" y="944511"/>
            <a:ext cx="2881500" cy="284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68" y="1811375"/>
            <a:ext cx="1059209" cy="10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5" y="31702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464150" y="861400"/>
            <a:ext cx="6684000" cy="28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Strategy 2017-2020 → requires OA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Action Plan for implementation (Apr 2019)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Open/FAIR data policy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Reviewing Research Assessment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(external influence → governments, funders, competitive environment)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lang="nl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the current publishing system subscription-based → to gold open access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3057600" y="3958400"/>
            <a:ext cx="4211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6"/>
              </a:rPr>
              <a:t>eva.hnatkova@eurodoc.net</a:t>
            </a:r>
            <a:r>
              <a:rPr lang="nl" sz="2400"/>
              <a:t> </a:t>
            </a:r>
            <a:endParaRPr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7"/>
              </a:rPr>
              <a:t>@EvaHnatkova</a:t>
            </a:r>
            <a:r>
              <a:rPr lang="nl" sz="2400">
                <a:solidFill>
                  <a:srgbClr val="000000"/>
                </a:solidFill>
              </a:rPr>
              <a:t> | </a:t>
            </a:r>
            <a:r>
              <a:rPr lang="nl" sz="2400" u="sng">
                <a:solidFill>
                  <a:srgbClr val="0097A7"/>
                </a:solidFill>
                <a:hlinkClick r:id="rId8"/>
              </a:rPr>
              <a:t>eurodoc.net</a:t>
            </a:r>
            <a:r>
              <a:rPr lang="nl" sz="2400" u="sng">
                <a:solidFill>
                  <a:srgbClr val="0097A7"/>
                </a:solidFill>
                <a:hlinkClick r:id="rId9"/>
              </a:rPr>
              <a:t>  </a:t>
            </a:r>
            <a:r>
              <a:rPr lang="nl" sz="2400">
                <a:solidFill>
                  <a:srgbClr val="000000"/>
                </a:solidFill>
              </a:rPr>
              <a:t> 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7719800" y="3886950"/>
            <a:ext cx="14241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00000"/>
                </a:solidFill>
              </a:rPr>
              <a:t>0</a:t>
            </a:r>
            <a:fld id="{00000000-1234-1234-1234-123412341234}" type="slidenum">
              <a:rPr lang="nl" sz="2400">
                <a:solidFill>
                  <a:srgbClr val="000000"/>
                </a:solidFill>
              </a:rPr>
              <a:t>7</a:t>
            </a:fld>
            <a:endParaRPr sz="1000" dirty="0">
              <a:solidFill>
                <a:srgbClr val="595959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49" y="1833038"/>
            <a:ext cx="1598251" cy="106355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8400"/>
            <a:ext cx="2438850" cy="9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>
            <a:off x="7720375" y="13700"/>
            <a:ext cx="1424100" cy="5143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20"/>
          <p:cNvSpPr/>
          <p:nvPr/>
        </p:nvSpPr>
        <p:spPr>
          <a:xfrm>
            <a:off x="6210975" y="944511"/>
            <a:ext cx="2881500" cy="284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20"/>
          <p:cNvSpPr txBox="1">
            <a:spLocks noGrp="1"/>
          </p:cNvSpPr>
          <p:nvPr>
            <p:ph type="ctrTitle"/>
          </p:nvPr>
        </p:nvSpPr>
        <p:spPr>
          <a:xfrm>
            <a:off x="464100" y="287375"/>
            <a:ext cx="6804600" cy="55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Train, support, &amp; reward Open Science</a:t>
            </a:r>
            <a:endParaRPr sz="2800" dirty="0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68" y="1811375"/>
            <a:ext cx="1059209" cy="10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5" y="31702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 rot="455">
            <a:off x="409975" y="3603019"/>
            <a:ext cx="6804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6"/>
              </a:rPr>
              <a:t>O’Neill &amp; Hnátková (2018)</a:t>
            </a:r>
            <a:r>
              <a:rPr lang="nl" sz="12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200" b="1" dirty="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0" y="855325"/>
            <a:ext cx="6693575" cy="27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3057600" y="3958400"/>
            <a:ext cx="4211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8"/>
              </a:rPr>
              <a:t>eva.hnatkova@eurodoc.net</a:t>
            </a:r>
            <a:r>
              <a:rPr lang="nl" sz="2400"/>
              <a:t> </a:t>
            </a:r>
            <a:endParaRPr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rgbClr val="0097A7"/>
                </a:solidFill>
                <a:hlinkClick r:id="rId9"/>
              </a:rPr>
              <a:t>@EvaHnatkova</a:t>
            </a:r>
            <a:r>
              <a:rPr lang="nl" sz="2400">
                <a:solidFill>
                  <a:srgbClr val="000000"/>
                </a:solidFill>
              </a:rPr>
              <a:t> | </a:t>
            </a:r>
            <a:r>
              <a:rPr lang="nl" sz="2400" u="sng">
                <a:solidFill>
                  <a:srgbClr val="0097A7"/>
                </a:solidFill>
                <a:hlinkClick r:id="rId10"/>
              </a:rPr>
              <a:t>eurodoc.net</a:t>
            </a:r>
            <a:r>
              <a:rPr lang="nl" sz="2400" u="sng">
                <a:solidFill>
                  <a:srgbClr val="0097A7"/>
                </a:solidFill>
                <a:hlinkClick r:id="rId11"/>
              </a:rPr>
              <a:t>  </a:t>
            </a:r>
            <a:r>
              <a:rPr lang="nl" sz="2400">
                <a:solidFill>
                  <a:srgbClr val="000000"/>
                </a:solidFill>
              </a:rPr>
              <a:t> 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7720850" y="3901900"/>
            <a:ext cx="14241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0</a:t>
            </a:r>
            <a:fld id="{00000000-1234-1234-1234-123412341234}" type="slidenum">
              <a:rPr lang="nl" sz="2400" smtClean="0">
                <a:solidFill>
                  <a:srgbClr val="000000"/>
                </a:solidFill>
              </a:rPr>
              <a:t>8</a:t>
            </a:fld>
            <a:endParaRPr sz="1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216</Words>
  <Application>Microsoft Office PowerPoint</Application>
  <PresentationFormat>Předvádění na obrazovce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Merriweather</vt:lpstr>
      <vt:lpstr>Trebuchet MS</vt:lpstr>
      <vt:lpstr>Simple Light</vt:lpstr>
      <vt:lpstr>Open Access - Seeking balance Summary of Day One</vt:lpstr>
      <vt:lpstr>Eurodoc = early-career researchers</vt:lpstr>
      <vt:lpstr>Open Science </vt:lpstr>
      <vt:lpstr>Open access</vt:lpstr>
      <vt:lpstr>Open Access via Plan S</vt:lpstr>
      <vt:lpstr>Negotiations</vt:lpstr>
      <vt:lpstr>Czech Landscape</vt:lpstr>
      <vt:lpstr>Train, support, &amp; reward Open Science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- Seeking balance Summary of Day One</dc:title>
  <dc:creator>Eva Hnátková</dc:creator>
  <cp:lastModifiedBy>Hnátková Eva</cp:lastModifiedBy>
  <cp:revision>3</cp:revision>
  <dcterms:modified xsi:type="dcterms:W3CDTF">2019-11-08T07:00:27Z</dcterms:modified>
</cp:coreProperties>
</file>