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884" r:id="rId2"/>
    <p:sldId id="712" r:id="rId3"/>
    <p:sldId id="888" r:id="rId4"/>
    <p:sldId id="887" r:id="rId5"/>
    <p:sldId id="889" r:id="rId6"/>
    <p:sldId id="885" r:id="rId7"/>
  </p:sldIdLst>
  <p:sldSz cx="9144000" cy="6858000" type="screen4x3"/>
  <p:notesSz cx="9926638" cy="66690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erry Gilmore" initials="KG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54FB"/>
    <a:srgbClr val="00EA6A"/>
    <a:srgbClr val="1A05E5"/>
    <a:srgbClr val="4532FC"/>
    <a:srgbClr val="047D9A"/>
    <a:srgbClr val="06A0CA"/>
    <a:srgbClr val="072CE3"/>
    <a:srgbClr val="CEDCFE"/>
    <a:srgbClr val="ACC3FE"/>
    <a:srgbClr val="AEA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7985" autoAdjust="0"/>
    <p:restoredTop sz="95405" autoAdjust="0"/>
  </p:normalViewPr>
  <p:slideViewPr>
    <p:cSldViewPr snapToGrid="0">
      <p:cViewPr>
        <p:scale>
          <a:sx n="95" d="100"/>
          <a:sy n="95" d="100"/>
        </p:scale>
        <p:origin x="1152" y="-5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3454"/>
          </a:xfrm>
          <a:prstGeom prst="rect">
            <a:avLst/>
          </a:prstGeom>
        </p:spPr>
        <p:txBody>
          <a:bodyPr vert="horz" lIns="90608" tIns="45304" rIns="90608" bIns="4530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3454"/>
          </a:xfrm>
          <a:prstGeom prst="rect">
            <a:avLst/>
          </a:prstGeom>
        </p:spPr>
        <p:txBody>
          <a:bodyPr vert="horz" lIns="90608" tIns="45304" rIns="90608" bIns="45304" rtlCol="0"/>
          <a:lstStyle>
            <a:lvl1pPr algn="r">
              <a:defRPr sz="1200"/>
            </a:lvl1pPr>
          </a:lstStyle>
          <a:p>
            <a:fld id="{FB36EDF3-5456-4A91-8492-918C1B095861}" type="datetimeFigureOut">
              <a:rPr lang="de-DE" smtClean="0"/>
              <a:pPr/>
              <a:t>06.11.19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34477"/>
            <a:ext cx="4301543" cy="333454"/>
          </a:xfrm>
          <a:prstGeom prst="rect">
            <a:avLst/>
          </a:prstGeom>
        </p:spPr>
        <p:txBody>
          <a:bodyPr vert="horz" lIns="90608" tIns="45304" rIns="90608" bIns="4530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8" y="6334477"/>
            <a:ext cx="4301543" cy="333454"/>
          </a:xfrm>
          <a:prstGeom prst="rect">
            <a:avLst/>
          </a:prstGeom>
        </p:spPr>
        <p:txBody>
          <a:bodyPr vert="horz" lIns="90608" tIns="45304" rIns="90608" bIns="45304" rtlCol="0" anchor="b"/>
          <a:lstStyle>
            <a:lvl1pPr algn="r">
              <a:defRPr sz="1200"/>
            </a:lvl1pPr>
          </a:lstStyle>
          <a:p>
            <a:fld id="{7B2BFFC0-6D66-40EE-BC11-7AB5401F433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6852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3454"/>
          </a:xfrm>
          <a:prstGeom prst="rect">
            <a:avLst/>
          </a:prstGeom>
        </p:spPr>
        <p:txBody>
          <a:bodyPr vert="horz" lIns="90608" tIns="45304" rIns="90608" bIns="4530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3454"/>
          </a:xfrm>
          <a:prstGeom prst="rect">
            <a:avLst/>
          </a:prstGeom>
        </p:spPr>
        <p:txBody>
          <a:bodyPr vert="horz" lIns="90608" tIns="45304" rIns="90608" bIns="45304" rtlCol="0"/>
          <a:lstStyle>
            <a:lvl1pPr algn="r">
              <a:defRPr sz="1200"/>
            </a:lvl1pPr>
          </a:lstStyle>
          <a:p>
            <a:fld id="{BB3EE4FC-5B47-43A6-9CD0-B87560AEEF22}" type="datetimeFigureOut">
              <a:rPr lang="de-DE" smtClean="0"/>
              <a:pPr/>
              <a:t>06.11.19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95650" y="500063"/>
            <a:ext cx="3335338" cy="250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8" tIns="45304" rIns="90608" bIns="45304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167817"/>
            <a:ext cx="7941310" cy="3001090"/>
          </a:xfrm>
          <a:prstGeom prst="rect">
            <a:avLst/>
          </a:prstGeom>
        </p:spPr>
        <p:txBody>
          <a:bodyPr vert="horz" lIns="90608" tIns="45304" rIns="90608" bIns="4530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34477"/>
            <a:ext cx="4301543" cy="333454"/>
          </a:xfrm>
          <a:prstGeom prst="rect">
            <a:avLst/>
          </a:prstGeom>
        </p:spPr>
        <p:txBody>
          <a:bodyPr vert="horz" lIns="90608" tIns="45304" rIns="90608" bIns="4530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6334477"/>
            <a:ext cx="4301543" cy="333454"/>
          </a:xfrm>
          <a:prstGeom prst="rect">
            <a:avLst/>
          </a:prstGeom>
        </p:spPr>
        <p:txBody>
          <a:bodyPr vert="horz" lIns="90608" tIns="45304" rIns="90608" bIns="45304" rtlCol="0" anchor="b"/>
          <a:lstStyle>
            <a:lvl1pPr algn="r">
              <a:defRPr sz="1200"/>
            </a:lvl1pPr>
          </a:lstStyle>
          <a:p>
            <a:fld id="{D5C2427A-4159-4BE4-8F5D-776BC26452D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163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C61770-4F76-4B07-A048-A945F2D2B6E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8287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synthesis of DNA </a:t>
            </a:r>
            <a:r>
              <a:rPr lang="en-US"/>
              <a:t>changed everything…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2427A-4159-4BE4-8F5D-776BC26452DB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8358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synthesis of DNA </a:t>
            </a:r>
            <a:r>
              <a:rPr lang="en-US"/>
              <a:t>changed everything…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2427A-4159-4BE4-8F5D-776BC26452DB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6839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synthesis of DNA </a:t>
            </a:r>
            <a:r>
              <a:rPr lang="en-US"/>
              <a:t>changed everything…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2427A-4159-4BE4-8F5D-776BC26452DB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5470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synthesis of DNA </a:t>
            </a:r>
            <a:r>
              <a:rPr lang="en-US"/>
              <a:t>changed everything…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2427A-4159-4BE4-8F5D-776BC26452DB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2218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931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6217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708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60ACE8-19B8-4CAF-B76D-2A98B1148A9B}" type="datetimeFigureOut">
              <a:rPr lang="en-US" smtClean="0"/>
              <a:t>11/6/19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CEDFAB4-D341-494C-B5EB-24E05805406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4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746575" y="8620"/>
            <a:ext cx="7605845" cy="638714"/>
          </a:xfrm>
          <a:prstGeom prst="rect">
            <a:avLst/>
          </a:prstGeom>
        </p:spPr>
        <p:txBody>
          <a:bodyPr lIns="216000" tIns="0" anchor="ctr"/>
          <a:lstStyle>
            <a:lvl1pPr>
              <a:defRPr sz="2000" cap="all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en-AU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610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5163" y="56077"/>
            <a:ext cx="7886700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80000" rIns="360000" bIns="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Titelmasterformat durch Klicken bearbeiten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-806450" y="1303338"/>
            <a:ext cx="628650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-806450" y="6270625"/>
            <a:ext cx="628650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126206" y="7406482"/>
            <a:ext cx="576263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126206" y="-529431"/>
            <a:ext cx="576263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8420894" y="7430294"/>
            <a:ext cx="5762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448800" y="1306513"/>
            <a:ext cx="628650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448800" y="6269038"/>
            <a:ext cx="628650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8417719" y="-505619"/>
            <a:ext cx="5762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0" y="0"/>
            <a:ext cx="9144000" cy="683695"/>
          </a:xfrm>
          <a:prstGeom prst="rect">
            <a:avLst/>
          </a:prstGeom>
          <a:gradFill rotWithShape="1">
            <a:gsLst>
              <a:gs pos="0">
                <a:srgbClr val="007363">
                  <a:alpha val="85001"/>
                </a:srgbClr>
              </a:gs>
              <a:gs pos="100000">
                <a:srgbClr val="0065A7"/>
              </a:gs>
            </a:gsLst>
            <a:lin ang="108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buClr>
                <a:srgbClr val="007363"/>
              </a:buClr>
              <a:buSzPct val="120000"/>
              <a:buFont typeface="Wingdings" pitchFamily="2" charset="2"/>
              <a:buNone/>
              <a:defRPr/>
            </a:pPr>
            <a:endParaRPr lang="de-DE" kern="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3086" name="Picture 3" descr="Q:\TH\LOGO_W-1pt.png"/>
          <p:cNvPicPr>
            <a:picLocks noChangeAspect="1" noChangeArrowheads="1"/>
          </p:cNvPicPr>
          <p:nvPr/>
        </p:nvPicPr>
        <p:blipFill>
          <a:blip r:embed="rId7" cstate="print"/>
          <a:srcRect b="9892"/>
          <a:stretch>
            <a:fillRect/>
          </a:stretch>
        </p:blipFill>
        <p:spPr bwMode="auto">
          <a:xfrm>
            <a:off x="8239125" y="18533"/>
            <a:ext cx="914400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7" name="Picture 25" descr="MPIKG-Logo-weißtransparent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0338" y="29645"/>
            <a:ext cx="585787" cy="582613"/>
          </a:xfrm>
          <a:prstGeom prst="rect">
            <a:avLst/>
          </a:prstGeom>
          <a:noFill/>
        </p:spPr>
      </p:pic>
      <p:sp>
        <p:nvSpPr>
          <p:cNvPr id="18" name="Text Box 7"/>
          <p:cNvSpPr txBox="1">
            <a:spLocks noChangeArrowheads="1"/>
          </p:cNvSpPr>
          <p:nvPr userDrawn="1"/>
        </p:nvSpPr>
        <p:spPr bwMode="auto">
          <a:xfrm>
            <a:off x="7435196" y="6556375"/>
            <a:ext cx="1637304" cy="25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007363"/>
              </a:buClr>
              <a:buSzPct val="120000"/>
              <a:buFont typeface="Wingdings" pitchFamily="2" charset="2"/>
              <a:buNone/>
            </a:pPr>
            <a:r>
              <a:rPr lang="de-AT" sz="900" b="1" dirty="0" smtClean="0">
                <a:solidFill>
                  <a:srgbClr val="0065A7"/>
                </a:solidFill>
                <a:latin typeface="Verdana" pitchFamily="34" charset="0"/>
              </a:rPr>
              <a:t>7.11.2019</a:t>
            </a:r>
            <a:r>
              <a:rPr lang="en-AU" sz="900" b="1" dirty="0" smtClean="0">
                <a:solidFill>
                  <a:srgbClr val="0065A7"/>
                </a:solidFill>
                <a:latin typeface="Verdana" pitchFamily="34" charset="0"/>
              </a:rPr>
              <a:t> </a:t>
            </a:r>
            <a:r>
              <a:rPr lang="en-US" sz="900" b="1" dirty="0">
                <a:solidFill>
                  <a:srgbClr val="0065A7"/>
                </a:solidFill>
                <a:latin typeface="Verdana" pitchFamily="34" charset="0"/>
              </a:rPr>
              <a:t>| </a:t>
            </a:r>
            <a:fld id="{B72E6F73-1046-45D9-AF07-03647F4D4EF8}" type="slidenum">
              <a:rPr lang="en-US" sz="900" b="1">
                <a:solidFill>
                  <a:srgbClr val="0065A7"/>
                </a:solidFill>
                <a:latin typeface="Verdana" pitchFamily="34" charset="0"/>
              </a:rPr>
              <a:pPr algn="r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7363"/>
                </a:buClr>
                <a:buSzPct val="120000"/>
                <a:buFont typeface="Wingdings" pitchFamily="2" charset="2"/>
                <a:buNone/>
              </a:pPr>
              <a:t>‹Nr.›</a:t>
            </a:fld>
            <a:endParaRPr lang="en-US" sz="900" b="1" dirty="0">
              <a:solidFill>
                <a:srgbClr val="0065A7"/>
              </a:solidFill>
              <a:latin typeface="Verdana" pitchFamily="34" charset="0"/>
            </a:endParaRPr>
          </a:p>
        </p:txBody>
      </p:sp>
      <p:pic>
        <p:nvPicPr>
          <p:cNvPr id="22" name="Picture 6"/>
          <p:cNvPicPr>
            <a:picLocks noChangeAspect="1" noChangeArrowheads="1"/>
          </p:cNvPicPr>
          <p:nvPr userDrawn="1"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470" y="6399330"/>
            <a:ext cx="2097270" cy="395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 userDrawn="1"/>
        </p:nvSpPr>
        <p:spPr>
          <a:xfrm>
            <a:off x="3575238" y="6582544"/>
            <a:ext cx="322075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kern="1200" dirty="0" smtClean="0">
                <a:solidFill>
                  <a:srgbClr val="0065A7"/>
                </a:solidFill>
                <a:latin typeface="Verdana" pitchFamily="34" charset="0"/>
                <a:ea typeface="+mn-ea"/>
                <a:cs typeface="+mn-cs"/>
              </a:rPr>
              <a:t>Peter</a:t>
            </a:r>
            <a:r>
              <a:rPr lang="en-US" sz="900" b="1" kern="1200" baseline="0" dirty="0" smtClean="0">
                <a:solidFill>
                  <a:srgbClr val="0065A7"/>
                </a:solidFill>
                <a:latin typeface="Verdana" pitchFamily="34" charset="0"/>
                <a:ea typeface="+mn-ea"/>
                <a:cs typeface="+mn-cs"/>
              </a:rPr>
              <a:t> H. </a:t>
            </a:r>
            <a:r>
              <a:rPr lang="en-US" sz="900" b="1" kern="1200" baseline="0" dirty="0" err="1" smtClean="0">
                <a:solidFill>
                  <a:srgbClr val="0065A7"/>
                </a:solidFill>
                <a:latin typeface="Verdana" pitchFamily="34" charset="0"/>
                <a:ea typeface="+mn-ea"/>
                <a:cs typeface="+mn-cs"/>
              </a:rPr>
              <a:t>Seeberger</a:t>
            </a:r>
            <a:r>
              <a:rPr lang="en-US" sz="900" b="1" kern="1200" baseline="0" dirty="0" smtClean="0">
                <a:solidFill>
                  <a:srgbClr val="0065A7"/>
                </a:solidFill>
                <a:latin typeface="Verdana" pitchFamily="34" charset="0"/>
                <a:ea typeface="+mn-ea"/>
                <a:cs typeface="+mn-cs"/>
              </a:rPr>
              <a:t> 	  OA2020 - Prague</a:t>
            </a:r>
            <a:endParaRPr lang="en-US" sz="900" b="1" kern="1200" dirty="0">
              <a:solidFill>
                <a:srgbClr val="0065A7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763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8" r:id="rId4"/>
    <p:sldLayoutId id="2147483681" r:id="rId5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000" b="1" kern="1200" dirty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Verdana" pitchFamily="34" charset="0"/>
        </a:defRPr>
      </a:lvl9pPr>
    </p:titleStyle>
    <p:bodyStyle>
      <a:lvl1pPr marL="177800" indent="-177800" algn="l" rtl="0" eaLnBrk="0" fontAlgn="base" hangingPunct="0">
        <a:lnSpc>
          <a:spcPct val="120000"/>
        </a:lnSpc>
        <a:spcBef>
          <a:spcPts val="25"/>
        </a:spcBef>
        <a:spcAft>
          <a:spcPct val="0"/>
        </a:spcAft>
        <a:buClr>
          <a:srgbClr val="7F7F7F"/>
        </a:buClr>
        <a:buSzPct val="120000"/>
        <a:buFont typeface="Wingdings" pitchFamily="2" charset="2"/>
        <a:buChar char="§"/>
        <a:defRPr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534988" indent="-179388" algn="l" rtl="0" eaLnBrk="0" fontAlgn="base" hangingPunct="0">
        <a:lnSpc>
          <a:spcPct val="120000"/>
        </a:lnSpc>
        <a:spcBef>
          <a:spcPts val="25"/>
        </a:spcBef>
        <a:spcAft>
          <a:spcPct val="0"/>
        </a:spcAft>
        <a:buClr>
          <a:srgbClr val="7F7F7F"/>
        </a:buClr>
        <a:buSzPct val="120000"/>
        <a:buFont typeface="Wingdings" pitchFamily="2" charset="2"/>
        <a:buChar char="§"/>
        <a:defRPr sz="16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903288" indent="-190500" algn="l" rtl="0" eaLnBrk="0" fontAlgn="base" hangingPunct="0">
        <a:lnSpc>
          <a:spcPct val="120000"/>
        </a:lnSpc>
        <a:spcBef>
          <a:spcPts val="25"/>
        </a:spcBef>
        <a:spcAft>
          <a:spcPct val="0"/>
        </a:spcAft>
        <a:buClr>
          <a:srgbClr val="7F7F7F"/>
        </a:buClr>
        <a:buSzPct val="120000"/>
        <a:buFont typeface="Wingdings" pitchFamily="2" charset="2"/>
        <a:buChar char="§"/>
        <a:defRPr sz="14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0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6" Type="http://schemas.openxmlformats.org/officeDocument/2006/relationships/image" Target="file://localhost/Users/phh27/Desktop/logo_2.png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hyperlink" Target="mailto:Peter.seeberger@mpikg.mpg.de" TargetMode="External"/><Relationship Id="rId7" Type="http://schemas.openxmlformats.org/officeDocument/2006/relationships/hyperlink" Target="http://www.peter-seeberger.de/" TargetMode="External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8620"/>
            <a:ext cx="9144000" cy="1584325"/>
          </a:xfrm>
          <a:prstGeom prst="rect">
            <a:avLst/>
          </a:prstGeom>
          <a:gradFill rotWithShape="1">
            <a:gsLst>
              <a:gs pos="0">
                <a:srgbClr val="007363"/>
              </a:gs>
              <a:gs pos="100000">
                <a:srgbClr val="0065A7"/>
              </a:gs>
            </a:gsLst>
            <a:lin ang="108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kern="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4108" name="Picture 3" descr="Q:\TH\LOGO_W-1pt.png"/>
          <p:cNvPicPr>
            <a:picLocks noChangeAspect="1" noChangeArrowheads="1"/>
          </p:cNvPicPr>
          <p:nvPr/>
        </p:nvPicPr>
        <p:blipFill>
          <a:blip r:embed="rId3" cstate="print"/>
          <a:srcRect b="9892"/>
          <a:stretch>
            <a:fillRect/>
          </a:stretch>
        </p:blipFill>
        <p:spPr bwMode="auto">
          <a:xfrm>
            <a:off x="8239125" y="53625"/>
            <a:ext cx="914400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7" name="Picture 21" descr="MPIKG-Logo-weißtranspare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338" y="64737"/>
            <a:ext cx="585787" cy="582613"/>
          </a:xfrm>
          <a:prstGeom prst="rect">
            <a:avLst/>
          </a:prstGeom>
          <a:noFill/>
        </p:spPr>
      </p:pic>
      <p:sp>
        <p:nvSpPr>
          <p:cNvPr id="4119" name="Title 6"/>
          <p:cNvSpPr>
            <a:spLocks/>
          </p:cNvSpPr>
          <p:nvPr/>
        </p:nvSpPr>
        <p:spPr bwMode="auto">
          <a:xfrm>
            <a:off x="-765307" y="190150"/>
            <a:ext cx="1093744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6000" tIns="180000" rIns="360000" bIns="0" anchorCtr="1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sz="3200" b="1" dirty="0" smtClean="0">
                <a:solidFill>
                  <a:schemeClr val="bg1"/>
                </a:solidFill>
              </a:rPr>
              <a:t>Open Access:</a:t>
            </a:r>
          </a:p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sz="3200" b="1" dirty="0" smtClean="0">
                <a:solidFill>
                  <a:schemeClr val="bg1"/>
                </a:solidFill>
              </a:rPr>
              <a:t>A </a:t>
            </a:r>
            <a:r>
              <a:rPr lang="de-DE" sz="3200" b="1" dirty="0" err="1" smtClean="0">
                <a:solidFill>
                  <a:schemeClr val="bg1"/>
                </a:solidFill>
              </a:rPr>
              <a:t>Scientist´s</a:t>
            </a:r>
            <a:r>
              <a:rPr lang="de-DE" sz="3200" b="1" dirty="0" smtClean="0">
                <a:solidFill>
                  <a:schemeClr val="bg1"/>
                </a:solidFill>
              </a:rPr>
              <a:t> </a:t>
            </a:r>
            <a:r>
              <a:rPr lang="de-DE" sz="3200" b="1" dirty="0" err="1" smtClean="0">
                <a:solidFill>
                  <a:schemeClr val="bg1"/>
                </a:solidFill>
              </a:rPr>
              <a:t>Perspective</a:t>
            </a:r>
            <a:endParaRPr lang="de-DE" sz="3200" b="1" dirty="0">
              <a:solidFill>
                <a:schemeClr val="bg1"/>
              </a:solidFill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70307" y="4318890"/>
            <a:ext cx="4111783" cy="59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678" tIns="45839" rIns="91678" bIns="45839">
            <a:prstTxWarp prst="textNoShape">
              <a:avLst/>
            </a:prstTxWarp>
            <a:spAutoFit/>
          </a:bodyPr>
          <a:lstStyle/>
          <a:p>
            <a:pPr defTabSz="915988">
              <a:defRPr/>
            </a:pPr>
            <a:r>
              <a:rPr lang="en-US" sz="2800" b="1" i="1" dirty="0">
                <a:latin typeface="Verdana"/>
                <a:cs typeface="Verdana"/>
              </a:rPr>
              <a:t>Peter H. Seeberger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725310" y="5290690"/>
            <a:ext cx="3266987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6" name="logo_2.png" descr="/Users/phh27/Desktop/logo_2.png"/>
          <p:cNvPicPr>
            <a:picLocks noChangeAspect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92180" y="3516433"/>
            <a:ext cx="2208345" cy="2254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8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"/>
          <p:cNvSpPr txBox="1">
            <a:spLocks/>
          </p:cNvSpPr>
          <p:nvPr/>
        </p:nvSpPr>
        <p:spPr>
          <a:xfrm>
            <a:off x="587552" y="110084"/>
            <a:ext cx="7886700" cy="582612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ctr"/>
            <a:r>
              <a:rPr lang="de-DE" sz="2200" dirty="0" err="1" smtClean="0">
                <a:latin typeface="Verdana" pitchFamily="34" charset="0"/>
              </a:rPr>
              <a:t>Why</a:t>
            </a:r>
            <a:r>
              <a:rPr lang="de-DE" sz="2200" dirty="0" smtClean="0">
                <a:latin typeface="Verdana" pitchFamily="34" charset="0"/>
              </a:rPr>
              <a:t> Do </a:t>
            </a:r>
            <a:r>
              <a:rPr lang="de-DE" sz="2200" dirty="0" err="1" smtClean="0">
                <a:latin typeface="Verdana" pitchFamily="34" charset="0"/>
              </a:rPr>
              <a:t>Scientists</a:t>
            </a:r>
            <a:r>
              <a:rPr lang="de-DE" sz="2200" dirty="0" smtClean="0">
                <a:latin typeface="Verdana" pitchFamily="34" charset="0"/>
              </a:rPr>
              <a:t> </a:t>
            </a:r>
            <a:r>
              <a:rPr lang="de-DE" sz="2200" dirty="0" err="1" smtClean="0">
                <a:latin typeface="Verdana" pitchFamily="34" charset="0"/>
              </a:rPr>
              <a:t>Publish</a:t>
            </a:r>
            <a:r>
              <a:rPr lang="de-DE" sz="2200" dirty="0" smtClean="0">
                <a:latin typeface="Verdana" pitchFamily="34" charset="0"/>
              </a:rPr>
              <a:t> ?</a:t>
            </a:r>
            <a:endParaRPr lang="de-DE" sz="2200" dirty="0">
              <a:latin typeface="Verdana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574063" y="1414517"/>
            <a:ext cx="443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1)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Disemminate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research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results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574063" y="2401177"/>
            <a:ext cx="37465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2)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Get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feedback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from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peers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574063" y="3387837"/>
            <a:ext cx="7311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3)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Establish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record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mr-IN" b="1" dirty="0" smtClean="0">
                <a:latin typeface="Verdana" charset="0"/>
                <a:ea typeface="Verdana" charset="0"/>
                <a:cs typeface="Verdana" charset="0"/>
              </a:rPr>
              <a:t>–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basis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for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promotions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,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awards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etc.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92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"/>
          <p:cNvSpPr txBox="1">
            <a:spLocks/>
          </p:cNvSpPr>
          <p:nvPr/>
        </p:nvSpPr>
        <p:spPr>
          <a:xfrm>
            <a:off x="587552" y="110084"/>
            <a:ext cx="7886700" cy="582612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ctr"/>
            <a:r>
              <a:rPr lang="de-DE" sz="2200" dirty="0" err="1" smtClean="0">
                <a:latin typeface="Verdana" pitchFamily="34" charset="0"/>
              </a:rPr>
              <a:t>Subscription</a:t>
            </a:r>
            <a:r>
              <a:rPr lang="de-DE" sz="2200" dirty="0" smtClean="0">
                <a:latin typeface="Verdana" pitchFamily="34" charset="0"/>
              </a:rPr>
              <a:t> </a:t>
            </a:r>
            <a:r>
              <a:rPr lang="de-DE" sz="2200" dirty="0" err="1" smtClean="0">
                <a:latin typeface="Verdana" pitchFamily="34" charset="0"/>
              </a:rPr>
              <a:t>or</a:t>
            </a:r>
            <a:r>
              <a:rPr lang="de-DE" sz="2200" dirty="0" smtClean="0">
                <a:latin typeface="Verdana" pitchFamily="34" charset="0"/>
              </a:rPr>
              <a:t> Open Access?</a:t>
            </a:r>
            <a:endParaRPr lang="de-DE" sz="2200" dirty="0">
              <a:latin typeface="Verdana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574063" y="822849"/>
            <a:ext cx="4071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1)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Subscription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=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reader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pays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574063" y="1809509"/>
            <a:ext cx="4087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2) Open Access </a:t>
            </a:r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=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author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>
                <a:latin typeface="Verdana" charset="0"/>
                <a:ea typeface="Verdana" charset="0"/>
                <a:cs typeface="Verdana" charset="0"/>
              </a:rPr>
              <a:t>pays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574063" y="2796169"/>
            <a:ext cx="4241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3)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Both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pay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=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maximum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return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1574063" y="4689316"/>
            <a:ext cx="5295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5)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Neither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pay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= 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Platinum Open Access</a:t>
            </a:r>
            <a:endParaRPr lang="de-DE" b="1" dirty="0">
              <a:solidFill>
                <a:srgbClr val="FF0000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74062" y="3742742"/>
            <a:ext cx="49295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4) 1) </a:t>
            </a:r>
            <a:r>
              <a:rPr lang="mr-IN" b="1" dirty="0" smtClean="0">
                <a:latin typeface="Verdana" charset="0"/>
                <a:ea typeface="Verdana" charset="0"/>
                <a:cs typeface="Verdana" charset="0"/>
              </a:rPr>
              <a:t>–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3) 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  <a:sym typeface="Wingdings"/>
              </a:rPr>
              <a:t>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  <a:sym typeface="Wingdings"/>
              </a:rPr>
              <a:t>What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  <a:sym typeface="Wingdings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  <a:sym typeface="Wingdings"/>
              </a:rPr>
              <a:t>is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  <a:sym typeface="Wingdings"/>
              </a:rPr>
              <a:t> a „fair“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  <a:sym typeface="Wingdings"/>
              </a:rPr>
              <a:t>prize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  <a:sym typeface="Wingdings"/>
              </a:rPr>
              <a:t> ??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  <p:pic>
        <p:nvPicPr>
          <p:cNvPr id="7" name="Bild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062" y="5564293"/>
            <a:ext cx="5472953" cy="66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7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"/>
          <p:cNvSpPr txBox="1">
            <a:spLocks/>
          </p:cNvSpPr>
          <p:nvPr/>
        </p:nvSpPr>
        <p:spPr>
          <a:xfrm>
            <a:off x="587552" y="110084"/>
            <a:ext cx="7886700" cy="582612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ctr"/>
            <a:r>
              <a:rPr lang="de-DE" sz="2200" dirty="0" smtClean="0">
                <a:latin typeface="Verdana" pitchFamily="34" charset="0"/>
              </a:rPr>
              <a:t>Technology </a:t>
            </a:r>
            <a:r>
              <a:rPr lang="de-DE" sz="2200" dirty="0" err="1" smtClean="0">
                <a:latin typeface="Verdana" pitchFamily="34" charset="0"/>
              </a:rPr>
              <a:t>Changes</a:t>
            </a:r>
            <a:r>
              <a:rPr lang="de-DE" sz="2200" dirty="0" smtClean="0">
                <a:latin typeface="Verdana" pitchFamily="34" charset="0"/>
              </a:rPr>
              <a:t> </a:t>
            </a:r>
            <a:r>
              <a:rPr lang="de-DE" sz="2200" dirty="0" err="1" smtClean="0">
                <a:latin typeface="Verdana" pitchFamily="34" charset="0"/>
              </a:rPr>
              <a:t>Everything</a:t>
            </a:r>
            <a:r>
              <a:rPr lang="de-DE" sz="2200" dirty="0">
                <a:latin typeface="Verdana" pitchFamily="34" charset="0"/>
              </a:rPr>
              <a:t>!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995843" y="1690670"/>
            <a:ext cx="3810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2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)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Costs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drastically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reduced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995843" y="2394943"/>
            <a:ext cx="76338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3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) Data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can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be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reported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in different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ways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(original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data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!)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995843" y="3153004"/>
            <a:ext cx="4677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4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) Review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process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can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be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changed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996673" y="3978809"/>
            <a:ext cx="52838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5)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Why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do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we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need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journals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anymore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?</a:t>
            </a:r>
          </a:p>
        </p:txBody>
      </p:sp>
      <p:sp>
        <p:nvSpPr>
          <p:cNvPr id="7" name="Rechteck 6"/>
          <p:cNvSpPr/>
          <p:nvPr/>
        </p:nvSpPr>
        <p:spPr>
          <a:xfrm>
            <a:off x="1254007" y="4845680"/>
            <a:ext cx="722024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50000"/>
              </a:lnSpc>
            </a:pP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Impact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factors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and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H-indices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are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easier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to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count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than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</a:p>
          <a:p>
            <a:pPr algn="ctr">
              <a:lnSpc>
                <a:spcPct val="250000"/>
              </a:lnSpc>
            </a:pPr>
            <a:r>
              <a:rPr lang="de-DE" b="1" dirty="0" err="1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t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o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really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understand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and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judge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science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! 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95842" y="1015385"/>
            <a:ext cx="780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1) Data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storage</a:t>
            </a:r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and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disemmination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possible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for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anybody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95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"/>
          <p:cNvSpPr txBox="1">
            <a:spLocks/>
          </p:cNvSpPr>
          <p:nvPr/>
        </p:nvSpPr>
        <p:spPr>
          <a:xfrm>
            <a:off x="587552" y="110084"/>
            <a:ext cx="7886700" cy="582612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ctr"/>
            <a:r>
              <a:rPr lang="de-DE" sz="2200" dirty="0" err="1" smtClean="0">
                <a:latin typeface="Verdana" pitchFamily="34" charset="0"/>
              </a:rPr>
              <a:t>Revolutionizing</a:t>
            </a:r>
            <a:r>
              <a:rPr lang="de-DE" sz="2200" dirty="0">
                <a:latin typeface="Verdana" pitchFamily="34" charset="0"/>
              </a:rPr>
              <a:t> </a:t>
            </a:r>
            <a:r>
              <a:rPr lang="de-DE" sz="2200" dirty="0" smtClean="0">
                <a:latin typeface="Verdana" pitchFamily="34" charset="0"/>
              </a:rPr>
              <a:t>Data </a:t>
            </a:r>
            <a:r>
              <a:rPr lang="de-DE" sz="2200" dirty="0" err="1" smtClean="0">
                <a:latin typeface="Verdana" pitchFamily="34" charset="0"/>
              </a:rPr>
              <a:t>Disemmination</a:t>
            </a:r>
            <a:r>
              <a:rPr lang="de-DE" sz="2200" dirty="0" smtClean="0">
                <a:latin typeface="Verdana" pitchFamily="34" charset="0"/>
              </a:rPr>
              <a:t> </a:t>
            </a:r>
            <a:endParaRPr lang="de-DE" sz="2200" dirty="0">
              <a:latin typeface="Verdana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574063" y="1172471"/>
            <a:ext cx="3910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1)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Some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top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journals</a:t>
            </a:r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remain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574063" y="2159131"/>
            <a:ext cx="3706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2) </a:t>
            </a:r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Living </a:t>
            </a:r>
            <a:r>
              <a:rPr lang="de-DE" b="1" dirty="0" err="1">
                <a:latin typeface="Verdana" charset="0"/>
                <a:ea typeface="Verdana" charset="0"/>
                <a:cs typeface="Verdana" charset="0"/>
              </a:rPr>
              <a:t>articles</a:t>
            </a:r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>
                <a:latin typeface="Verdana" charset="0"/>
                <a:ea typeface="Verdana" charset="0"/>
                <a:cs typeface="Verdana" charset="0"/>
              </a:rPr>
              <a:t>and</a:t>
            </a:r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latin typeface="Verdana" charset="0"/>
                <a:ea typeface="Verdana" charset="0"/>
                <a:cs typeface="Verdana" charset="0"/>
              </a:rPr>
              <a:t>blogs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574063" y="3145791"/>
            <a:ext cx="6091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>
                <a:latin typeface="Verdana" charset="0"/>
                <a:ea typeface="Verdana" charset="0"/>
                <a:cs typeface="Verdana" charset="0"/>
              </a:rPr>
              <a:t>3) </a:t>
            </a:r>
            <a:r>
              <a:rPr lang="de-DE" b="1" dirty="0" err="1">
                <a:latin typeface="Verdana" charset="0"/>
                <a:ea typeface="Verdana" charset="0"/>
                <a:cs typeface="Verdana" charset="0"/>
              </a:rPr>
              <a:t>Better</a:t>
            </a:r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>
                <a:latin typeface="Verdana" charset="0"/>
                <a:ea typeface="Verdana" charset="0"/>
                <a:cs typeface="Verdana" charset="0"/>
              </a:rPr>
              <a:t>ways</a:t>
            </a:r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>
                <a:latin typeface="Verdana" charset="0"/>
                <a:ea typeface="Verdana" charset="0"/>
                <a:cs typeface="Verdana" charset="0"/>
              </a:rPr>
              <a:t>to</a:t>
            </a:r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>
                <a:latin typeface="Verdana" charset="0"/>
                <a:ea typeface="Verdana" charset="0"/>
                <a:cs typeface="Verdana" charset="0"/>
              </a:rPr>
              <a:t>judge</a:t>
            </a:r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>
                <a:latin typeface="Verdana" charset="0"/>
                <a:ea typeface="Verdana" charset="0"/>
                <a:cs typeface="Verdana" charset="0"/>
              </a:rPr>
              <a:t>impact</a:t>
            </a:r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>
                <a:latin typeface="Verdana" charset="0"/>
                <a:ea typeface="Verdana" charset="0"/>
                <a:cs typeface="Verdana" charset="0"/>
              </a:rPr>
              <a:t>and</a:t>
            </a:r>
            <a:r>
              <a:rPr lang="de-DE" b="1" dirty="0"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>
                <a:latin typeface="Verdana" charset="0"/>
                <a:ea typeface="Verdana" charset="0"/>
                <a:cs typeface="Verdana" charset="0"/>
              </a:rPr>
              <a:t>reception</a:t>
            </a:r>
            <a:endParaRPr lang="de-DE" b="1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319987" y="4132451"/>
            <a:ext cx="6599884" cy="13520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50000"/>
              </a:lnSpc>
            </a:pP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Change will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have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to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come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from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the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top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scientists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</a:p>
          <a:p>
            <a:pPr algn="ctr">
              <a:lnSpc>
                <a:spcPct val="250000"/>
              </a:lnSpc>
            </a:pP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and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the</a:t>
            </a:r>
            <a:r>
              <a:rPr lang="de-DE" b="1" dirty="0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 top </a:t>
            </a:r>
            <a:r>
              <a:rPr lang="de-DE" b="1" dirty="0" err="1" smtClean="0">
                <a:solidFill>
                  <a:srgbClr val="FF0000"/>
                </a:solidFill>
                <a:latin typeface="Verdana" charset="0"/>
                <a:ea typeface="Verdana" charset="0"/>
                <a:cs typeface="Verdana" charset="0"/>
              </a:rPr>
              <a:t>institutions</a:t>
            </a:r>
            <a:endParaRPr lang="de-DE" b="1" dirty="0" smtClean="0">
              <a:solidFill>
                <a:srgbClr val="FF0000"/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50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mpik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57" y="684213"/>
            <a:ext cx="9209485" cy="6173787"/>
          </a:xfrm>
          <a:prstGeom prst="rect">
            <a:avLst/>
          </a:prstGeom>
        </p:spPr>
      </p:pic>
      <p:pic>
        <p:nvPicPr>
          <p:cNvPr id="14" name="Bild 2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27111" y="2272714"/>
            <a:ext cx="742620" cy="61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-1" y="0"/>
            <a:ext cx="9177047" cy="684213"/>
          </a:xfrm>
          <a:prstGeom prst="rect">
            <a:avLst/>
          </a:prstGeom>
          <a:gradFill rotWithShape="1">
            <a:gsLst>
              <a:gs pos="0">
                <a:srgbClr val="007363">
                  <a:alpha val="85001"/>
                </a:srgbClr>
              </a:gs>
              <a:gs pos="100000">
                <a:srgbClr val="0065A7"/>
              </a:gs>
            </a:gsLst>
            <a:lin ang="108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buClr>
                <a:schemeClr val="tx2"/>
              </a:buClr>
              <a:buSzPct val="120000"/>
              <a:buFont typeface="Wingdings" pitchFamily="2" charset="2"/>
              <a:buNone/>
            </a:pPr>
            <a:r>
              <a:rPr lang="de-DE" b="1" dirty="0" smtClean="0">
                <a:solidFill>
                  <a:srgbClr val="FFFFFF"/>
                </a:solidFill>
              </a:rPr>
              <a:t> </a:t>
            </a:r>
            <a:endParaRPr lang="de-DE" b="1" dirty="0">
              <a:solidFill>
                <a:srgbClr val="FFFFFF"/>
              </a:solidFill>
            </a:endParaRPr>
          </a:p>
        </p:txBody>
      </p:sp>
      <p:pic>
        <p:nvPicPr>
          <p:cNvPr id="42" name="Picture 25" descr="MPIKG-Logo-weißtranspare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338" y="30163"/>
            <a:ext cx="585787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3" descr="Q:\TH\LOGO_W-1pt.png"/>
          <p:cNvPicPr>
            <a:picLocks noChangeAspect="1" noChangeArrowheads="1"/>
          </p:cNvPicPr>
          <p:nvPr/>
        </p:nvPicPr>
        <p:blipFill>
          <a:blip r:embed="rId5" cstate="print"/>
          <a:srcRect b="9892"/>
          <a:stretch>
            <a:fillRect/>
          </a:stretch>
        </p:blipFill>
        <p:spPr bwMode="auto">
          <a:xfrm>
            <a:off x="8239125" y="19050"/>
            <a:ext cx="914400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Textfeld 44"/>
          <p:cNvSpPr txBox="1"/>
          <p:nvPr/>
        </p:nvSpPr>
        <p:spPr>
          <a:xfrm>
            <a:off x="-63528" y="2201276"/>
            <a:ext cx="9207528" cy="1200329"/>
          </a:xfrm>
          <a:prstGeom prst="rect">
            <a:avLst/>
          </a:prstGeom>
          <a:solidFill>
            <a:schemeClr val="bg1">
              <a:alpha val="7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hlinkClick r:id="rId6"/>
              </a:rPr>
              <a:t>Peter.seeberger@mpikg.mpg.de</a:t>
            </a:r>
            <a:endParaRPr lang="de-DE" sz="2400" b="1" dirty="0" smtClean="0"/>
          </a:p>
          <a:p>
            <a:pPr algn="ctr"/>
            <a:r>
              <a:rPr lang="de-DE" sz="2400" b="1" dirty="0" smtClean="0">
                <a:hlinkClick r:id="rId7"/>
              </a:rPr>
              <a:t>www.peter-seeberger.de</a:t>
            </a:r>
            <a:endParaRPr lang="de-DE" sz="2400" b="1" dirty="0" smtClean="0"/>
          </a:p>
          <a:p>
            <a:pPr algn="ctr"/>
            <a:r>
              <a:rPr lang="de-DE" sz="2400" b="1" dirty="0" err="1"/>
              <a:t>Twitter</a:t>
            </a:r>
            <a:r>
              <a:rPr lang="de-DE" sz="2400" b="1" dirty="0"/>
              <a:t> @</a:t>
            </a:r>
            <a:r>
              <a:rPr lang="de-DE" sz="2400" b="1" dirty="0" err="1" smtClean="0"/>
              <a:t>peterseeberger</a:t>
            </a:r>
            <a:endParaRPr lang="de-DE" sz="2400" b="1" dirty="0"/>
          </a:p>
        </p:txBody>
      </p:sp>
      <p:sp>
        <p:nvSpPr>
          <p:cNvPr id="47" name="Rechteck 46"/>
          <p:cNvSpPr/>
          <p:nvPr/>
        </p:nvSpPr>
        <p:spPr>
          <a:xfrm>
            <a:off x="0" y="134750"/>
            <a:ext cx="9144000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buClr>
                <a:schemeClr val="tx2"/>
              </a:buClr>
              <a:buSzPct val="120000"/>
              <a:buFont typeface="Wingdings" pitchFamily="2" charset="2"/>
              <a:buNone/>
            </a:pPr>
            <a:r>
              <a:rPr lang="de-DE" sz="2000" b="1" dirty="0" err="1" smtClean="0">
                <a:solidFill>
                  <a:srgbClr val="FFFFFF"/>
                </a:solidFill>
                <a:latin typeface="Verdana"/>
                <a:cs typeface="Verdana"/>
              </a:rPr>
              <a:t>Thank</a:t>
            </a:r>
            <a:r>
              <a:rPr lang="de-DE" sz="2000" b="1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de-DE" sz="2000" b="1" dirty="0" err="1" smtClean="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lang="de-DE" sz="2000" b="1" dirty="0" smtClean="0">
                <a:solidFill>
                  <a:srgbClr val="FFFFFF"/>
                </a:solidFill>
                <a:latin typeface="Verdana"/>
                <a:cs typeface="Verdana"/>
              </a:rPr>
              <a:t>!</a:t>
            </a:r>
            <a:endParaRPr lang="de-DE" sz="2000" b="1" dirty="0">
              <a:solidFill>
                <a:srgbClr val="FFFFFF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0947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100211_MPG Master 2003">
  <a:themeElements>
    <a:clrScheme name="Custom 6">
      <a:dk1>
        <a:sysClr val="windowText" lastClr="000000"/>
      </a:dk1>
      <a:lt1>
        <a:srgbClr val="FFFFFF"/>
      </a:lt1>
      <a:dk2>
        <a:srgbClr val="007363"/>
      </a:dk2>
      <a:lt2>
        <a:srgbClr val="F2F2F2"/>
      </a:lt2>
      <a:accent1>
        <a:srgbClr val="7F7F7F"/>
      </a:accent1>
      <a:accent2>
        <a:srgbClr val="BFBFBF"/>
      </a:accent2>
      <a:accent3>
        <a:srgbClr val="109A80"/>
      </a:accent3>
      <a:accent4>
        <a:srgbClr val="105A9A"/>
      </a:accent4>
      <a:accent5>
        <a:srgbClr val="9A102C"/>
      </a:accent5>
      <a:accent6>
        <a:srgbClr val="9A501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rgbClr val="116656"/>
          </a:solidFill>
        </a:ln>
      </a:spPr>
      <a:bodyPr rtlCol="0" anchor="t" anchorCtr="0"/>
      <a:lstStyle>
        <a:defPPr marL="176213" indent="-176213">
          <a:lnSpc>
            <a:spcPct val="120000"/>
          </a:lnSpc>
          <a:buClr>
            <a:srgbClr val="116656"/>
          </a:buClr>
          <a:buSzPct val="120000"/>
          <a:buFont typeface="Wingdings" pitchFamily="2" charset="2"/>
          <a:buChar char="§"/>
          <a:defRPr dirty="0" err="1" smtClean="0">
            <a:solidFill>
              <a:schemeClr val="tx1"/>
            </a:solidFill>
            <a:latin typeface="Verdana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229</Words>
  <Application>Microsoft Macintosh PowerPoint</Application>
  <PresentationFormat>Bildschirmpräsentation (4:3)</PresentationFormat>
  <Paragraphs>41</Paragraphs>
  <Slides>6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Calibri</vt:lpstr>
      <vt:lpstr>Verdana</vt:lpstr>
      <vt:lpstr>Wingdings</vt:lpstr>
      <vt:lpstr>Arial</vt:lpstr>
      <vt:lpstr>2_100211_MPG Master 2003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MPIKG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Camille Correia</dc:creator>
  <cp:lastModifiedBy>Microsoft Office-Anwender</cp:lastModifiedBy>
  <cp:revision>1362</cp:revision>
  <cp:lastPrinted>2019-11-06T22:10:29Z</cp:lastPrinted>
  <dcterms:created xsi:type="dcterms:W3CDTF">2013-06-29T11:10:44Z</dcterms:created>
  <dcterms:modified xsi:type="dcterms:W3CDTF">2019-11-07T11:36:08Z</dcterms:modified>
</cp:coreProperties>
</file>