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96" r:id="rId4"/>
  </p:sldMasterIdLst>
  <p:notesMasterIdLst>
    <p:notesMasterId r:id="rId29"/>
  </p:notesMasterIdLst>
  <p:sldIdLst>
    <p:sldId id="317" r:id="rId5"/>
    <p:sldId id="279" r:id="rId6"/>
    <p:sldId id="288" r:id="rId7"/>
    <p:sldId id="289" r:id="rId8"/>
    <p:sldId id="304" r:id="rId9"/>
    <p:sldId id="266" r:id="rId10"/>
    <p:sldId id="315" r:id="rId11"/>
    <p:sldId id="277" r:id="rId12"/>
    <p:sldId id="310" r:id="rId13"/>
    <p:sldId id="291" r:id="rId14"/>
    <p:sldId id="267" r:id="rId15"/>
    <p:sldId id="312" r:id="rId16"/>
    <p:sldId id="262" r:id="rId17"/>
    <p:sldId id="263" r:id="rId18"/>
    <p:sldId id="307" r:id="rId19"/>
    <p:sldId id="294" r:id="rId20"/>
    <p:sldId id="314" r:id="rId21"/>
    <p:sldId id="273" r:id="rId22"/>
    <p:sldId id="311" r:id="rId23"/>
    <p:sldId id="306" r:id="rId24"/>
    <p:sldId id="316" r:id="rId25"/>
    <p:sldId id="302" r:id="rId26"/>
    <p:sldId id="276" r:id="rId27"/>
    <p:sldId id="269" r:id="rId28"/>
  </p:sldIdLst>
  <p:sldSz cx="12192000" cy="6858000"/>
  <p:notesSz cx="6858000" cy="203835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Autor" initials="A" lastIdx="89"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EF8310-9383-47FC-8597-55F953F615C2}" v="566" dt="2019-11-01T08:32:22.968"/>
    <p1510:client id="{4976F3B6-BC7B-3A73-9727-0E436F911877}" v="10" dt="2019-10-31T14:34:37.756"/>
    <p1510:client id="{5C4401CA-FF69-4A84-85C7-A84CBDBA4FF8}" v="254" dt="2019-05-27T08:54:31.757"/>
    <p1510:client id="{A1035D31-D101-FC9C-6A77-12D3BC0C6277}" v="4" dt="2019-10-31T09:13:39.314"/>
    <p1510:client id="{C68FEAE1-6F79-9936-27AF-DFFE945D8F9A}" v="7430" dt="2019-10-31T13:54:46.954"/>
    <p1510:client id="{D4AC723B-4B9A-9642-26EF-5A31716D684D}" v="152" dt="2019-10-31T14:27:24.440"/>
    <p1510:client id="{DDCF9FE4-C2BD-2459-260B-ED9C2E063F4C}" v="2" dt="2019-10-30T13:52:41.055"/>
    <p1510:client id="{EF133788-1E82-FD09-2180-CDDF45056845}" v="10" dt="2019-10-30T13:58:57.709"/>
    <p1510:client id="{F532A1A4-A61B-A3DC-71FD-67BCDA0BF324}" v="33" dt="2019-10-30T11:05:06.639"/>
    <p1510:client id="{FB4CA29F-B17C-EA29-C48C-0F12BBF2A9C0}" v="134" dt="2019-10-30T14:32:59.443"/>
  </p1510:revLst>
</p1510:revInfo>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488" autoAdjust="0"/>
  </p:normalViewPr>
  <p:slideViewPr>
    <p:cSldViewPr snapToGrid="0">
      <p:cViewPr varScale="1">
        <p:scale>
          <a:sx n="69" d="100"/>
          <a:sy n="69" d="100"/>
        </p:scale>
        <p:origin x="1205"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CC1200-CDD6-4545-84D2-654BF5869513}" type="datetimeFigureOut">
              <a:rPr lang="cs-CZ"/>
              <a:t>07.11.2019</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25C4E1-2BA4-40B1-AFA6-889749851E36}" type="slidenum">
              <a:rPr lang="cs-CZ"/>
              <a:t>‹#›</a:t>
            </a:fld>
            <a:endParaRPr lang="cs-CZ"/>
          </a:p>
        </p:txBody>
      </p:sp>
    </p:spTree>
    <p:extLst>
      <p:ext uri="{BB962C8B-B14F-4D97-AF65-F5344CB8AC3E}">
        <p14:creationId xmlns:p14="http://schemas.microsoft.com/office/powerpoint/2010/main" val="4181609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openaccess.cz/en/open-access-in-the-czech-republic/"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hdl.handle.net/11858/00-001M-0000-0026-C274-7"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pure.mpg.de/pubman/faces/ViewItemOverviewPage.jsp?itemId=item_2148961"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github.com/OpenAPC/openapc-de/tree/v3.60.1"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mailto:admin-oa@cuni.cz"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More information about open access at the national level - </a:t>
            </a:r>
            <a:r>
              <a:rPr lang="en-US">
                <a:hlinkClick r:id="rId3"/>
              </a:rPr>
              <a:t>http://openaccess.cz/en/open-access-in-the-czech-republic/</a:t>
            </a:r>
            <a:r>
              <a:rPr lang="en-US"/>
              <a:t> </a:t>
            </a:r>
            <a:endParaRPr lang="cs-CZ"/>
          </a:p>
        </p:txBody>
      </p:sp>
      <p:sp>
        <p:nvSpPr>
          <p:cNvPr id="4" name="Slide Number Placeholder 3"/>
          <p:cNvSpPr>
            <a:spLocks noGrp="1"/>
          </p:cNvSpPr>
          <p:nvPr>
            <p:ph type="sldNum" sz="quarter" idx="5"/>
          </p:nvPr>
        </p:nvSpPr>
        <p:spPr/>
        <p:txBody>
          <a:bodyPr/>
          <a:lstStyle/>
          <a:p>
            <a:fld id="{1125C4E1-2BA4-40B1-AFA6-889749851E36}" type="slidenum">
              <a:rPr lang="cs-CZ"/>
              <a:t>2</a:t>
            </a:fld>
            <a:endParaRPr lang="cs-CZ"/>
          </a:p>
        </p:txBody>
      </p:sp>
    </p:spTree>
    <p:extLst>
      <p:ext uri="{BB962C8B-B14F-4D97-AF65-F5344CB8AC3E}">
        <p14:creationId xmlns:p14="http://schemas.microsoft.com/office/powerpoint/2010/main" val="38825987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cs typeface="Calibri"/>
            </a:endParaRPr>
          </a:p>
        </p:txBody>
      </p:sp>
      <p:sp>
        <p:nvSpPr>
          <p:cNvPr id="4" name="Zástupný symbol pro číslo snímku 3"/>
          <p:cNvSpPr>
            <a:spLocks noGrp="1"/>
          </p:cNvSpPr>
          <p:nvPr>
            <p:ph type="sldNum" sz="quarter" idx="5"/>
          </p:nvPr>
        </p:nvSpPr>
        <p:spPr/>
        <p:txBody>
          <a:bodyPr/>
          <a:lstStyle/>
          <a:p>
            <a:fld id="{1125C4E1-2BA4-40B1-AFA6-889749851E36}" type="slidenum">
              <a:rPr lang="cs-CZ"/>
              <a:t>11</a:t>
            </a:fld>
            <a:endParaRPr lang="cs-CZ"/>
          </a:p>
        </p:txBody>
      </p:sp>
    </p:spTree>
    <p:extLst>
      <p:ext uri="{BB962C8B-B14F-4D97-AF65-F5344CB8AC3E}">
        <p14:creationId xmlns:p14="http://schemas.microsoft.com/office/powerpoint/2010/main" val="32519425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1125C4E1-2BA4-40B1-AFA6-889749851E36}" type="slidenum">
              <a:rPr lang="cs-CZ"/>
              <a:t>13</a:t>
            </a:fld>
            <a:endParaRPr lang="cs-CZ"/>
          </a:p>
        </p:txBody>
      </p:sp>
    </p:spTree>
    <p:extLst>
      <p:ext uri="{BB962C8B-B14F-4D97-AF65-F5344CB8AC3E}">
        <p14:creationId xmlns:p14="http://schemas.microsoft.com/office/powerpoint/2010/main" val="37519297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err="1">
                <a:cs typeface="Calibri"/>
              </a:rPr>
              <a:t>Nutnost</a:t>
            </a:r>
            <a:r>
              <a:rPr lang="en-US" b="1">
                <a:cs typeface="Calibri"/>
              </a:rPr>
              <a:t> </a:t>
            </a:r>
            <a:r>
              <a:rPr lang="en-US" b="1" err="1">
                <a:cs typeface="Calibri"/>
              </a:rPr>
              <a:t>vyjednání</a:t>
            </a:r>
            <a:r>
              <a:rPr lang="en-US" b="1">
                <a:cs typeface="Calibri"/>
              </a:rPr>
              <a:t> </a:t>
            </a:r>
            <a:r>
              <a:rPr lang="en-US" b="1" err="1">
                <a:cs typeface="Calibri"/>
              </a:rPr>
              <a:t>solidních</a:t>
            </a:r>
            <a:r>
              <a:rPr lang="en-US" b="1">
                <a:cs typeface="Calibri"/>
              </a:rPr>
              <a:t> </a:t>
            </a:r>
            <a:r>
              <a:rPr lang="en-US" b="1" err="1">
                <a:cs typeface="Calibri"/>
              </a:rPr>
              <a:t>podmínek</a:t>
            </a:r>
            <a:r>
              <a:rPr lang="en-US" b="1">
                <a:cs typeface="Calibri"/>
              </a:rPr>
              <a:t>:</a:t>
            </a:r>
          </a:p>
          <a:p>
            <a:pPr marL="171450" indent="-171450">
              <a:buFont typeface="Arial"/>
              <a:buChar char="•"/>
            </a:pPr>
            <a:r>
              <a:rPr lang="en-US">
                <a:cs typeface="Calibri"/>
              </a:rPr>
              <a:t> </a:t>
            </a:r>
            <a:r>
              <a:rPr lang="cs-CZ" smtClean="0">
                <a:cs typeface="Calibri"/>
              </a:rPr>
              <a:t>Offsetové dohody by měly být řešeny na národní úrovni – ideálně by měl koordinovat a vyjednávat CzechELib</a:t>
            </a:r>
            <a:r>
              <a:rPr lang="cs-CZ" baseline="0" smtClean="0">
                <a:cs typeface="Calibri"/>
              </a:rPr>
              <a:t> </a:t>
            </a:r>
            <a:r>
              <a:rPr lang="en-US" smtClean="0">
                <a:cs typeface="Calibri"/>
              </a:rPr>
              <a:t>(</a:t>
            </a:r>
            <a:r>
              <a:rPr lang="cs-CZ" smtClean="0">
                <a:cs typeface="Calibri"/>
              </a:rPr>
              <a:t>aktuálně: u</a:t>
            </a:r>
            <a:r>
              <a:rPr lang="cs-CZ" baseline="0" smtClean="0">
                <a:cs typeface="Calibri"/>
              </a:rPr>
              <a:t> zdrojů, které UK předplácí, jsou vyjednané drobné výhody pouze u IEEE; dále American Chemical Society nabízí 25% slevu na APCs všem předplatitelům</a:t>
            </a:r>
            <a:r>
              <a:rPr lang="en-US" smtClean="0">
                <a:cs typeface="Calibri"/>
              </a:rPr>
              <a:t>)</a:t>
            </a:r>
            <a:endParaRPr lang="en-US">
              <a:cs typeface="Calibri"/>
            </a:endParaRPr>
          </a:p>
          <a:p>
            <a:pPr marL="171450" indent="-171450">
              <a:buFont typeface="Arial"/>
              <a:buChar char="•"/>
            </a:pPr>
            <a:r>
              <a:rPr lang="en-US">
                <a:cs typeface="Calibri"/>
              </a:rPr>
              <a:t> Pro </a:t>
            </a:r>
            <a:r>
              <a:rPr lang="en-US" err="1">
                <a:cs typeface="Calibri"/>
              </a:rPr>
              <a:t>vyjednávání</a:t>
            </a:r>
            <a:r>
              <a:rPr lang="en-US">
                <a:cs typeface="Calibri"/>
              </a:rPr>
              <a:t> </a:t>
            </a:r>
            <a:r>
              <a:rPr lang="en-US" err="1">
                <a:cs typeface="Calibri"/>
              </a:rPr>
              <a:t>musí</a:t>
            </a:r>
            <a:r>
              <a:rPr lang="en-US">
                <a:cs typeface="Calibri"/>
              </a:rPr>
              <a:t> UK </a:t>
            </a:r>
            <a:r>
              <a:rPr lang="en-US" err="1">
                <a:cs typeface="Calibri"/>
              </a:rPr>
              <a:t>znát</a:t>
            </a:r>
            <a:r>
              <a:rPr lang="en-US">
                <a:cs typeface="Calibri"/>
              </a:rPr>
              <a:t> </a:t>
            </a:r>
            <a:r>
              <a:rPr lang="en-US" err="1">
                <a:cs typeface="Calibri"/>
              </a:rPr>
              <a:t>nejen</a:t>
            </a:r>
            <a:r>
              <a:rPr lang="en-US">
                <a:cs typeface="Calibri"/>
              </a:rPr>
              <a:t> </a:t>
            </a:r>
            <a:r>
              <a:rPr lang="en-US" err="1">
                <a:cs typeface="Calibri"/>
              </a:rPr>
              <a:t>výdaje</a:t>
            </a:r>
            <a:r>
              <a:rPr lang="en-US">
                <a:cs typeface="Calibri"/>
              </a:rPr>
              <a:t> za předplatná, ale I </a:t>
            </a:r>
            <a:r>
              <a:rPr lang="en-US" err="1">
                <a:cs typeface="Calibri"/>
              </a:rPr>
              <a:t>výdaje</a:t>
            </a:r>
            <a:r>
              <a:rPr lang="en-US">
                <a:cs typeface="Calibri"/>
              </a:rPr>
              <a:t> za </a:t>
            </a:r>
            <a:r>
              <a:rPr lang="en-US" err="1">
                <a:cs typeface="Calibri"/>
              </a:rPr>
              <a:t>publikační</a:t>
            </a:r>
            <a:r>
              <a:rPr lang="en-US">
                <a:cs typeface="Calibri"/>
              </a:rPr>
              <a:t> </a:t>
            </a:r>
            <a:r>
              <a:rPr lang="en-US" err="1">
                <a:cs typeface="Calibri"/>
              </a:rPr>
              <a:t>poplatky</a:t>
            </a:r>
            <a:r>
              <a:rPr lang="en-US">
                <a:cs typeface="Calibri"/>
              </a:rPr>
              <a:t> - </a:t>
            </a:r>
            <a:r>
              <a:rPr lang="en-US" err="1">
                <a:cs typeface="Calibri"/>
              </a:rPr>
              <a:t>musí</a:t>
            </a:r>
            <a:r>
              <a:rPr lang="en-US">
                <a:cs typeface="Calibri"/>
              </a:rPr>
              <a:t> </a:t>
            </a:r>
            <a:r>
              <a:rPr lang="en-US" err="1">
                <a:cs typeface="Calibri"/>
              </a:rPr>
              <a:t>tedy</a:t>
            </a:r>
            <a:r>
              <a:rPr lang="en-US">
                <a:cs typeface="Calibri"/>
              </a:rPr>
              <a:t> </a:t>
            </a:r>
            <a:r>
              <a:rPr lang="en-US" err="1">
                <a:cs typeface="Calibri"/>
              </a:rPr>
              <a:t>začít</a:t>
            </a:r>
            <a:r>
              <a:rPr lang="en-US">
                <a:cs typeface="Calibri"/>
              </a:rPr>
              <a:t> </a:t>
            </a:r>
            <a:r>
              <a:rPr lang="en-US" err="1">
                <a:cs typeface="Calibri"/>
              </a:rPr>
              <a:t>systematicky</a:t>
            </a:r>
            <a:r>
              <a:rPr lang="en-US">
                <a:cs typeface="Calibri"/>
              </a:rPr>
              <a:t> </a:t>
            </a:r>
            <a:r>
              <a:rPr lang="en-US" err="1">
                <a:cs typeface="Calibri"/>
              </a:rPr>
              <a:t>monitorovat</a:t>
            </a:r>
            <a:r>
              <a:rPr lang="en-US">
                <a:cs typeface="Calibri"/>
              </a:rPr>
              <a:t> APC - </a:t>
            </a:r>
            <a:r>
              <a:rPr lang="en-US" err="1">
                <a:cs typeface="Calibri"/>
              </a:rPr>
              <a:t>předpoklady</a:t>
            </a:r>
            <a:r>
              <a:rPr lang="en-US">
                <a:cs typeface="Calibri"/>
              </a:rPr>
              <a:t>:</a:t>
            </a:r>
          </a:p>
          <a:p>
            <a:pPr marL="628650" lvl="1" indent="-171450">
              <a:lnSpc>
                <a:spcPct val="90000"/>
              </a:lnSpc>
              <a:spcAft>
                <a:spcPts val="1800"/>
              </a:spcAft>
              <a:buFont typeface="Arial"/>
              <a:buChar char="•"/>
            </a:pPr>
            <a:r>
              <a:rPr lang="cs-CZ"/>
              <a:t>Podpora vedení UK k této celouniverzitní aktivitě</a:t>
            </a:r>
            <a:endParaRPr lang="cs-CZ">
              <a:cs typeface="Calibri" panose="020F0502020204030204"/>
            </a:endParaRPr>
          </a:p>
          <a:p>
            <a:pPr marL="628650" lvl="1" indent="-171450">
              <a:lnSpc>
                <a:spcPct val="90000"/>
              </a:lnSpc>
              <a:spcAft>
                <a:spcPts val="1800"/>
              </a:spcAft>
              <a:buFont typeface="Arial"/>
              <a:buChar char="•"/>
            </a:pPr>
            <a:r>
              <a:rPr lang="cs-CZ"/>
              <a:t>Ochota fakult/součástí spolupracovat na monitoringu (fakultní koordinátoři OA + ekonomická odd.)</a:t>
            </a:r>
            <a:endParaRPr lang="cs-CZ">
              <a:cs typeface="Calibri" panose="020F0502020204030204"/>
            </a:endParaRPr>
          </a:p>
          <a:p>
            <a:pPr marL="628650" lvl="1" indent="-171450">
              <a:lnSpc>
                <a:spcPct val="90000"/>
              </a:lnSpc>
              <a:spcAft>
                <a:spcPts val="1800"/>
              </a:spcAft>
              <a:buFont typeface="Arial"/>
              <a:buChar char="•"/>
            </a:pPr>
            <a:r>
              <a:rPr lang="cs-CZ"/>
              <a:t>Vytvoření nových položek v účetní osnově UK a jejich řádné používání při evidenci nových faktur na fakultách</a:t>
            </a:r>
            <a:endParaRPr lang="cs-CZ">
              <a:cs typeface="Calibri" panose="020F0502020204030204"/>
            </a:endParaRPr>
          </a:p>
          <a:p>
            <a:pPr marL="628650" lvl="1" indent="-171450">
              <a:lnSpc>
                <a:spcPct val="90000"/>
              </a:lnSpc>
              <a:spcAft>
                <a:spcPts val="1800"/>
              </a:spcAft>
              <a:buFont typeface="Arial"/>
              <a:buChar char="•"/>
            </a:pPr>
            <a:r>
              <a:rPr lang="cs-CZ"/>
              <a:t>Ukládání elektronických kopií/skenů faktur do ekonomického systému</a:t>
            </a:r>
            <a:endParaRPr lang="cs-CZ">
              <a:cs typeface="Calibri" panose="020F0502020204030204"/>
            </a:endParaRPr>
          </a:p>
          <a:p>
            <a:pPr marL="628650" lvl="1" indent="-171450">
              <a:lnSpc>
                <a:spcPct val="90000"/>
              </a:lnSpc>
              <a:spcAft>
                <a:spcPts val="1800"/>
              </a:spcAft>
              <a:buFont typeface="Arial"/>
              <a:buChar char="•"/>
            </a:pPr>
            <a:r>
              <a:rPr lang="cs-CZ"/>
              <a:t>Navržení základního </a:t>
            </a:r>
            <a:r>
              <a:rPr lang="cs-CZ" err="1"/>
              <a:t>workflow</a:t>
            </a:r>
            <a:r>
              <a:rPr lang="cs-CZ"/>
              <a:t> a poskytování centrální metodické podpory směrem k fakultám (viz navržený výstup v HR </a:t>
            </a:r>
            <a:r>
              <a:rPr lang="cs-CZ" err="1"/>
              <a:t>Award</a:t>
            </a:r>
            <a:r>
              <a:rPr lang="cs-CZ"/>
              <a:t> II.) </a:t>
            </a:r>
            <a:endParaRPr lang="en-US">
              <a:cs typeface="Calibri" panose="020F0502020204030204"/>
            </a:endParaRPr>
          </a:p>
          <a:p>
            <a:pPr marL="628650" lvl="1" indent="-171450">
              <a:lnSpc>
                <a:spcPct val="90000"/>
              </a:lnSpc>
              <a:spcAft>
                <a:spcPts val="1800"/>
              </a:spcAft>
              <a:buFont typeface="Arial"/>
              <a:buChar char="•"/>
            </a:pPr>
            <a:r>
              <a:rPr lang="cs-CZ"/>
              <a:t>(Jeden centrální ekonomický systém na UK)</a:t>
            </a:r>
            <a:endParaRPr lang="en-US">
              <a:cs typeface="Calibri"/>
            </a:endParaRPr>
          </a:p>
          <a:p>
            <a:endParaRPr lang="en-US">
              <a:cs typeface="Calibri"/>
            </a:endParaRPr>
          </a:p>
          <a:p>
            <a:endParaRPr lang="en-US">
              <a:cs typeface="Calibri"/>
            </a:endParaRPr>
          </a:p>
          <a:p>
            <a:r>
              <a:rPr lang="en-US" b="1">
                <a:cs typeface="Calibri"/>
              </a:rPr>
              <a:t>APC monitoring</a:t>
            </a:r>
          </a:p>
          <a:p>
            <a:pPr marL="171450" indent="-171450">
              <a:buFont typeface="Arial"/>
              <a:buChar char="•"/>
            </a:pPr>
            <a:r>
              <a:rPr lang="en-US" err="1"/>
              <a:t>Aktuálně</a:t>
            </a:r>
            <a:r>
              <a:rPr lang="en-US"/>
              <a:t> </a:t>
            </a:r>
            <a:r>
              <a:rPr lang="en-US" err="1"/>
              <a:t>není</a:t>
            </a:r>
            <a:r>
              <a:rPr lang="en-US"/>
              <a:t> </a:t>
            </a:r>
            <a:r>
              <a:rPr lang="en-US" err="1"/>
              <a:t>systematicky</a:t>
            </a:r>
            <a:r>
              <a:rPr lang="en-US"/>
              <a:t> </a:t>
            </a:r>
            <a:r>
              <a:rPr lang="en-US" err="1"/>
              <a:t>na</a:t>
            </a:r>
            <a:r>
              <a:rPr lang="en-US"/>
              <a:t> UK </a:t>
            </a:r>
            <a:r>
              <a:rPr lang="en-US" err="1"/>
              <a:t>sledováno</a:t>
            </a:r>
            <a:r>
              <a:rPr lang="en-US"/>
              <a:t>, </a:t>
            </a:r>
            <a:r>
              <a:rPr lang="en-US" err="1"/>
              <a:t>kolik</a:t>
            </a:r>
            <a:r>
              <a:rPr lang="en-US"/>
              <a:t> </a:t>
            </a:r>
            <a:r>
              <a:rPr lang="en-US" err="1"/>
              <a:t>naši</a:t>
            </a:r>
            <a:r>
              <a:rPr lang="en-US"/>
              <a:t> </a:t>
            </a:r>
            <a:r>
              <a:rPr lang="en-US" err="1"/>
              <a:t>autoři</a:t>
            </a:r>
            <a:r>
              <a:rPr lang="en-US"/>
              <a:t> </a:t>
            </a:r>
            <a:r>
              <a:rPr lang="en-US" err="1"/>
              <a:t>vydají</a:t>
            </a:r>
            <a:r>
              <a:rPr lang="en-US"/>
              <a:t> za </a:t>
            </a:r>
            <a:r>
              <a:rPr lang="en-US" err="1"/>
              <a:t>publikační</a:t>
            </a:r>
            <a:r>
              <a:rPr lang="en-US"/>
              <a:t> open access </a:t>
            </a:r>
            <a:r>
              <a:rPr lang="en-US" err="1"/>
              <a:t>poplatky</a:t>
            </a:r>
            <a:r>
              <a:rPr lang="en-US"/>
              <a:t> (article processing charges, APCs) </a:t>
            </a:r>
          </a:p>
          <a:p>
            <a:pPr marL="171450" indent="-171450">
              <a:buFont typeface="Arial"/>
              <a:buChar char="•"/>
            </a:pPr>
            <a:r>
              <a:rPr lang="en-US" err="1"/>
              <a:t>Existuje</a:t>
            </a:r>
            <a:r>
              <a:rPr lang="en-US"/>
              <a:t> </a:t>
            </a:r>
            <a:r>
              <a:rPr lang="en-US" err="1"/>
              <a:t>několik</a:t>
            </a:r>
            <a:r>
              <a:rPr lang="en-US"/>
              <a:t> </a:t>
            </a:r>
            <a:r>
              <a:rPr lang="en-US" err="1"/>
              <a:t>teoretických</a:t>
            </a:r>
            <a:r>
              <a:rPr lang="en-US"/>
              <a:t> </a:t>
            </a:r>
            <a:r>
              <a:rPr lang="en-US" err="1"/>
              <a:t>možností</a:t>
            </a:r>
            <a:r>
              <a:rPr lang="en-US"/>
              <a:t>, </a:t>
            </a:r>
            <a:r>
              <a:rPr lang="en-US" err="1"/>
              <a:t>jak</a:t>
            </a:r>
            <a:r>
              <a:rPr lang="en-US"/>
              <a:t> </a:t>
            </a:r>
            <a:r>
              <a:rPr lang="en-US" err="1"/>
              <a:t>výdaje</a:t>
            </a:r>
            <a:r>
              <a:rPr lang="en-US"/>
              <a:t> </a:t>
            </a:r>
            <a:r>
              <a:rPr lang="en-US" err="1"/>
              <a:t>sledovat</a:t>
            </a:r>
            <a:r>
              <a:rPr lang="en-US"/>
              <a:t>: </a:t>
            </a:r>
            <a:endParaRPr lang="en-US">
              <a:cs typeface="Calibri" panose="020F0502020204030204"/>
            </a:endParaRPr>
          </a:p>
          <a:p>
            <a:pPr marL="628650" lvl="1" indent="-171450">
              <a:buFont typeface="Arial"/>
              <a:buChar char="•"/>
            </a:pPr>
            <a:r>
              <a:rPr lang="en-US"/>
              <a:t>Monitoring a </a:t>
            </a:r>
            <a:r>
              <a:rPr lang="en-US" err="1"/>
              <a:t>analýza</a:t>
            </a:r>
            <a:r>
              <a:rPr lang="en-US"/>
              <a:t> </a:t>
            </a:r>
            <a:r>
              <a:rPr lang="en-US" err="1"/>
              <a:t>faktur</a:t>
            </a:r>
            <a:r>
              <a:rPr lang="en-US"/>
              <a:t> v </a:t>
            </a:r>
            <a:r>
              <a:rPr lang="en-US" err="1"/>
              <a:t>ekonomickém</a:t>
            </a:r>
            <a:r>
              <a:rPr lang="en-US"/>
              <a:t> </a:t>
            </a:r>
            <a:r>
              <a:rPr lang="en-US" err="1"/>
              <a:t>systému</a:t>
            </a:r>
            <a:r>
              <a:rPr lang="en-US"/>
              <a:t> VŠ </a:t>
            </a:r>
            <a:endParaRPr lang="en-US">
              <a:cs typeface="Calibri" panose="020F0502020204030204"/>
            </a:endParaRPr>
          </a:p>
          <a:p>
            <a:pPr marL="1371600" lvl="2" indent="-171450">
              <a:buFont typeface="Arial"/>
              <a:buChar char="•"/>
            </a:pPr>
            <a:r>
              <a:rPr lang="en-US"/>
              <a:t>APCs (</a:t>
            </a:r>
            <a:r>
              <a:rPr lang="en-US" err="1"/>
              <a:t>tzn</a:t>
            </a:r>
            <a:r>
              <a:rPr lang="en-US"/>
              <a:t>. </a:t>
            </a:r>
            <a:r>
              <a:rPr lang="en-US" err="1"/>
              <a:t>poplatky</a:t>
            </a:r>
            <a:r>
              <a:rPr lang="en-US"/>
              <a:t> za open access) </a:t>
            </a:r>
            <a:endParaRPr lang="en-US">
              <a:cs typeface="Calibri" panose="020F0502020204030204"/>
            </a:endParaRPr>
          </a:p>
          <a:p>
            <a:pPr marL="1371600" lvl="2" indent="-171450">
              <a:buFont typeface="Arial"/>
              <a:buChar char="•"/>
            </a:pPr>
            <a:r>
              <a:rPr lang="en-US" err="1"/>
              <a:t>další</a:t>
            </a:r>
            <a:r>
              <a:rPr lang="en-US"/>
              <a:t> </a:t>
            </a:r>
            <a:r>
              <a:rPr lang="en-US" err="1"/>
              <a:t>poplatky</a:t>
            </a:r>
            <a:r>
              <a:rPr lang="en-US"/>
              <a:t> </a:t>
            </a:r>
            <a:r>
              <a:rPr lang="en-US" err="1"/>
              <a:t>vydavateli</a:t>
            </a:r>
            <a:r>
              <a:rPr lang="en-US"/>
              <a:t> (</a:t>
            </a:r>
            <a:r>
              <a:rPr lang="en-US" err="1"/>
              <a:t>barevné</a:t>
            </a:r>
            <a:r>
              <a:rPr lang="en-US"/>
              <a:t> </a:t>
            </a:r>
            <a:r>
              <a:rPr lang="en-US" err="1"/>
              <a:t>obrázky</a:t>
            </a:r>
            <a:r>
              <a:rPr lang="en-US"/>
              <a:t>; </a:t>
            </a:r>
            <a:r>
              <a:rPr lang="en-US" err="1"/>
              <a:t>stránky</a:t>
            </a:r>
            <a:r>
              <a:rPr lang="en-US"/>
              <a:t> </a:t>
            </a:r>
            <a:r>
              <a:rPr lang="en-US" err="1"/>
              <a:t>navíc</a:t>
            </a:r>
            <a:r>
              <a:rPr lang="en-US"/>
              <a:t> </a:t>
            </a:r>
            <a:r>
              <a:rPr lang="en-US" err="1"/>
              <a:t>atd</a:t>
            </a:r>
            <a:r>
              <a:rPr lang="en-US"/>
              <a:t>.) </a:t>
            </a:r>
            <a:endParaRPr lang="en-US">
              <a:cs typeface="Calibri" panose="020F0502020204030204"/>
            </a:endParaRPr>
          </a:p>
          <a:p>
            <a:pPr marL="628650" lvl="1" indent="-171450">
              <a:buFont typeface="Arial"/>
              <a:buChar char="•"/>
            </a:pPr>
            <a:r>
              <a:rPr lang="en-US" err="1"/>
              <a:t>Kooperace</a:t>
            </a:r>
            <a:r>
              <a:rPr lang="en-US"/>
              <a:t> s </a:t>
            </a:r>
            <a:r>
              <a:rPr lang="en-US" err="1"/>
              <a:t>vydavateli</a:t>
            </a:r>
            <a:r>
              <a:rPr lang="en-US"/>
              <a:t> (</a:t>
            </a:r>
            <a:r>
              <a:rPr lang="en-US" err="1"/>
              <a:t>samostatně</a:t>
            </a:r>
            <a:r>
              <a:rPr lang="en-US"/>
              <a:t> / </a:t>
            </a:r>
            <a:r>
              <a:rPr lang="en-US" err="1"/>
              <a:t>CzechELib</a:t>
            </a:r>
            <a:r>
              <a:rPr lang="en-US"/>
              <a:t>) </a:t>
            </a:r>
            <a:endParaRPr lang="en-US">
              <a:cs typeface="Calibri" panose="020F0502020204030204"/>
            </a:endParaRPr>
          </a:p>
          <a:p>
            <a:pPr marL="628650" lvl="1" indent="-171450">
              <a:buFont typeface="Arial"/>
              <a:buChar char="•"/>
            </a:pPr>
            <a:r>
              <a:rPr lang="en-US"/>
              <a:t>Monitoring a </a:t>
            </a:r>
            <a:r>
              <a:rPr lang="en-US" err="1"/>
              <a:t>analýza</a:t>
            </a:r>
            <a:r>
              <a:rPr lang="en-US"/>
              <a:t> </a:t>
            </a:r>
            <a:r>
              <a:rPr lang="en-US" err="1"/>
              <a:t>údajů</a:t>
            </a:r>
            <a:r>
              <a:rPr lang="en-US"/>
              <a:t> z </a:t>
            </a:r>
            <a:r>
              <a:rPr lang="en-US" err="1"/>
              <a:t>citačních</a:t>
            </a:r>
            <a:r>
              <a:rPr lang="en-US"/>
              <a:t> </a:t>
            </a:r>
            <a:r>
              <a:rPr lang="en-US" err="1"/>
              <a:t>rejstříků</a:t>
            </a:r>
            <a:r>
              <a:rPr lang="en-US"/>
              <a:t> (</a:t>
            </a:r>
            <a:r>
              <a:rPr lang="en-US" err="1"/>
              <a:t>nutná</a:t>
            </a:r>
            <a:r>
              <a:rPr lang="en-US"/>
              <a:t> </a:t>
            </a:r>
            <a:r>
              <a:rPr lang="en-US" err="1"/>
              <a:t>spolupráce</a:t>
            </a:r>
            <a:r>
              <a:rPr lang="en-US"/>
              <a:t> s </a:t>
            </a:r>
            <a:r>
              <a:rPr lang="en-US" err="1"/>
              <a:t>autory</a:t>
            </a:r>
            <a:r>
              <a:rPr lang="en-US"/>
              <a:t>) </a:t>
            </a:r>
            <a:endParaRPr lang="cs-CZ" smtClean="0"/>
          </a:p>
          <a:p>
            <a:pPr marL="171450" lvl="0" indent="-171450">
              <a:buFont typeface="Arial"/>
              <a:buChar char="•"/>
            </a:pPr>
            <a:r>
              <a:rPr lang="cs-CZ" smtClean="0">
                <a:cs typeface="Calibri" panose="020F0502020204030204"/>
              </a:rPr>
              <a:t>Proběhl pilotní sběr dat o publikačních poplatcích</a:t>
            </a:r>
            <a:r>
              <a:rPr lang="cs-CZ" baseline="0" smtClean="0">
                <a:cs typeface="Calibri" panose="020F0502020204030204"/>
              </a:rPr>
              <a:t> v návaznosti na výzvu RVVI – závěry budou předloženy kolegiu rektora pravděpodobně 11.11.</a:t>
            </a:r>
            <a:endParaRPr lang="en-US">
              <a:cs typeface="Calibri" panose="020F0502020204030204"/>
            </a:endParaRPr>
          </a:p>
        </p:txBody>
      </p:sp>
      <p:sp>
        <p:nvSpPr>
          <p:cNvPr id="4" name="Slide Number Placeholder 3"/>
          <p:cNvSpPr>
            <a:spLocks noGrp="1"/>
          </p:cNvSpPr>
          <p:nvPr>
            <p:ph type="sldNum" sz="quarter" idx="5"/>
          </p:nvPr>
        </p:nvSpPr>
        <p:spPr/>
        <p:txBody>
          <a:bodyPr/>
          <a:lstStyle/>
          <a:p>
            <a:fld id="{1125C4E1-2BA4-40B1-AFA6-889749851E36}" type="slidenum">
              <a:rPr lang="cs-CZ"/>
              <a:t>14</a:t>
            </a:fld>
            <a:endParaRPr lang="cs-CZ"/>
          </a:p>
        </p:txBody>
      </p:sp>
    </p:spTree>
    <p:extLst>
      <p:ext uri="{BB962C8B-B14F-4D97-AF65-F5344CB8AC3E}">
        <p14:creationId xmlns:p14="http://schemas.microsoft.com/office/powerpoint/2010/main" val="11081497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i="0"/>
              <a:t>Study:</a:t>
            </a:r>
            <a:r>
              <a:rPr lang="cs-CZ" i="1"/>
              <a:t> </a:t>
            </a:r>
            <a:r>
              <a:rPr lang="en-US" i="1"/>
              <a:t>Schimmer, R., Geschuhn, K. K., &amp; Vogler, A. (2015). Disrupting the subscription journals’ business model for the necessary large-scale transformation to open access. doi:10.17617/1.3.</a:t>
            </a:r>
            <a:r>
              <a:rPr lang="cs-CZ" i="1"/>
              <a:t> </a:t>
            </a:r>
            <a:r>
              <a:rPr lang="cs-CZ" i="1">
                <a:sym typeface="Wingdings" panose="05000000000000000000" pitchFamily="2" charset="2"/>
              </a:rPr>
              <a:t> </a:t>
            </a:r>
            <a:r>
              <a:rPr lang="cs-CZ">
                <a:hlinkClick r:id="rId3" tooltip="Always points to the most recent version of this publication, which is accessible with your user rights. Depending on the status of the actual version you may directed to different versions."/>
              </a:rPr>
              <a:t>http://hdl.handle.net/11858/00-001M-0000-0026-C274-7</a:t>
            </a:r>
            <a:endParaRPr lang="cs-CZ"/>
          </a:p>
        </p:txBody>
      </p:sp>
      <p:sp>
        <p:nvSpPr>
          <p:cNvPr id="4" name="Zástupný symbol pro číslo snímku 3"/>
          <p:cNvSpPr>
            <a:spLocks noGrp="1"/>
          </p:cNvSpPr>
          <p:nvPr>
            <p:ph type="sldNum" sz="quarter" idx="10"/>
          </p:nvPr>
        </p:nvSpPr>
        <p:spPr/>
        <p:txBody>
          <a:bodyPr/>
          <a:lstStyle/>
          <a:p>
            <a:fld id="{1125C4E1-2BA4-40B1-AFA6-889749851E36}" type="slidenum">
              <a:rPr lang="cs-CZ" smtClean="0"/>
              <a:t>15</a:t>
            </a:fld>
            <a:endParaRPr lang="cs-CZ"/>
          </a:p>
        </p:txBody>
      </p:sp>
    </p:spTree>
    <p:extLst>
      <p:ext uri="{BB962C8B-B14F-4D97-AF65-F5344CB8AC3E}">
        <p14:creationId xmlns:p14="http://schemas.microsoft.com/office/powerpoint/2010/main" val="935832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1125C4E1-2BA4-40B1-AFA6-889749851E36}" type="slidenum">
              <a:rPr lang="cs-CZ"/>
              <a:t>16</a:t>
            </a:fld>
            <a:endParaRPr lang="cs-CZ"/>
          </a:p>
        </p:txBody>
      </p:sp>
    </p:spTree>
    <p:extLst>
      <p:ext uri="{BB962C8B-B14F-4D97-AF65-F5344CB8AC3E}">
        <p14:creationId xmlns:p14="http://schemas.microsoft.com/office/powerpoint/2010/main" val="17962063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b="1" smtClean="0"/>
              <a:t>Česky</a:t>
            </a:r>
            <a:r>
              <a:rPr lang="cs-CZ" b="1" baseline="0" smtClean="0"/>
              <a:t> by tento slide říkal:</a:t>
            </a:r>
          </a:p>
          <a:p>
            <a:pPr marL="171450" indent="-171450">
              <a:buFont typeface="Arial" panose="020B0604020202020204" pitchFamily="34" charset="0"/>
              <a:buChar char="•"/>
            </a:pPr>
            <a:r>
              <a:rPr lang="cs-CZ" smtClean="0"/>
              <a:t>V letech 2016-18 vyprodukovali autoři UK dle OBD 20 044 článků (omezeno pouze na WoS, Scopus, ERIH a RVVI seznam časopisy), z nich mělo 8 222 korespondenčního autora z UK </a:t>
            </a:r>
            <a:r>
              <a:rPr lang="cs-CZ" smtClean="0">
                <a:sym typeface="Wingdings" panose="05000000000000000000" pitchFamily="2" charset="2"/>
              </a:rPr>
              <a:t> průměrná roční produkce článků s kor. autorem je tedy 2 741.</a:t>
            </a:r>
          </a:p>
          <a:p>
            <a:pPr marL="171450" indent="-171450">
              <a:buFont typeface="Arial" panose="020B0604020202020204" pitchFamily="34" charset="0"/>
              <a:buChar char="•"/>
            </a:pPr>
            <a:r>
              <a:rPr lang="cs-CZ" smtClean="0"/>
              <a:t>Na základě sběru dat pro RVVI víme, že UK v letech 2016-18 zaplatila za 489 článků na APCs cca 19 mil. CZK – průměrná částka je tedy 38 568 CZK. </a:t>
            </a:r>
          </a:p>
          <a:p>
            <a:pPr marL="171450" indent="-171450">
              <a:buFont typeface="Arial" panose="020B0604020202020204" pitchFamily="34" charset="0"/>
              <a:buChar char="•"/>
            </a:pPr>
            <a:r>
              <a:rPr lang="cs-CZ" smtClean="0"/>
              <a:t>Využijeme-li tato data pro predikci ročních nákladů na publikování při plné transformaci na gold OA: </a:t>
            </a:r>
            <a:r>
              <a:rPr lang="cs-CZ" smtClean="0">
                <a:sym typeface="Wingdings" panose="05000000000000000000" pitchFamily="2" charset="2"/>
              </a:rPr>
              <a:t>2 741 * 38 568 CZK = </a:t>
            </a:r>
            <a:r>
              <a:rPr lang="cs-CZ" b="1" smtClean="0"/>
              <a:t>105 714 888 </a:t>
            </a:r>
            <a:r>
              <a:rPr lang="cs-CZ" smtClean="0">
                <a:sym typeface="Wingdings" panose="05000000000000000000" pitchFamily="2" charset="2"/>
              </a:rPr>
              <a:t>CZK</a:t>
            </a:r>
          </a:p>
          <a:p>
            <a:pPr marL="171450" indent="-171450">
              <a:buFont typeface="Arial" panose="020B0604020202020204" pitchFamily="34" charset="0"/>
              <a:buChar char="•"/>
            </a:pPr>
            <a:r>
              <a:rPr lang="cs-CZ" smtClean="0">
                <a:sym typeface="Wingdings" panose="05000000000000000000" pitchFamily="2" charset="2"/>
              </a:rPr>
              <a:t>CU platí do systému ročně 58 488 076 CZK (=journals subscriptions </a:t>
            </a:r>
            <a:r>
              <a:rPr lang="cs-CZ" smtClean="0"/>
              <a:t>from and out of CzechELib + annual cost on OA publication fees</a:t>
            </a:r>
            <a:r>
              <a:rPr lang="cs-CZ" smtClean="0">
                <a:sym typeface="Wingdings" panose="05000000000000000000" pitchFamily="2" charset="2"/>
              </a:rPr>
              <a:t>)</a:t>
            </a:r>
          </a:p>
          <a:p>
            <a:pPr marL="171450" indent="-171450">
              <a:buFont typeface="Arial" panose="020B0604020202020204" pitchFamily="34" charset="0"/>
              <a:buChar char="•"/>
            </a:pPr>
            <a:r>
              <a:rPr lang="cs-CZ" smtClean="0">
                <a:sym typeface="Wingdings" panose="05000000000000000000" pitchFamily="2" charset="2"/>
              </a:rPr>
              <a:t>CU chybí cca </a:t>
            </a:r>
            <a:r>
              <a:rPr lang="cs-CZ" b="1" smtClean="0">
                <a:sym typeface="Wingdings" panose="05000000000000000000" pitchFamily="2" charset="2"/>
              </a:rPr>
              <a:t>47 226 812 CZK </a:t>
            </a:r>
            <a:r>
              <a:rPr lang="cs-CZ" smtClean="0">
                <a:sym typeface="Wingdings" panose="05000000000000000000" pitchFamily="2" charset="2"/>
              </a:rPr>
              <a:t>(=1 851 306 EUR*) k plnému pokrytí nákladů na gold OA.</a:t>
            </a:r>
            <a:endParaRPr lang="cs-CZ" smtClean="0"/>
          </a:p>
          <a:p>
            <a:endParaRPr lang="cs-CZ" smtClean="0"/>
          </a:p>
          <a:p>
            <a:r>
              <a:rPr lang="cs-CZ" b="1" smtClean="0"/>
              <a:t>Informace vychází z podkladu pro listopadové kolegium rektora:</a:t>
            </a:r>
          </a:p>
          <a:p>
            <a:r>
              <a:rPr lang="cs-CZ" sz="1200" u="none" kern="1200" smtClean="0">
                <a:solidFill>
                  <a:schemeClr val="tx1"/>
                </a:solidFill>
                <a:effectLst/>
                <a:latin typeface="+mn-lt"/>
                <a:ea typeface="+mn-ea"/>
                <a:cs typeface="+mn-cs"/>
              </a:rPr>
              <a:t>Pokud bychom dataset 2 využili pro predikci odhadovaných nákladů na plný open access pro Univerzitu Karlovu, mohli bychom dojít k následujícímu výsledku: UK za roky 2016-18 vyprodukovala dle OBD 20 044 článkových publikací (omezeno pouze na články z časopisů s impakt faktorem nebo SJR, z časopisů indexovaných ve WoS, Scopus nebo ERIH, z časopisů na seznamu recenzovaných neimp. RVVI 2015), z nichž bylo u 8 222 označeno, že mají korespondenčního autora z UK . Pokud by cenová situace na publikačním trhu a článková produktivita interních autorů zůstaly konstantní, ročně by se platba za open access publikování na UK mohla týkat cca 2 741 článků a při </a:t>
            </a:r>
            <a:r>
              <a:rPr lang="cs-CZ" sz="1200" b="1" u="none" kern="1200" smtClean="0">
                <a:solidFill>
                  <a:schemeClr val="tx1"/>
                </a:solidFill>
                <a:effectLst/>
                <a:latin typeface="+mn-lt"/>
                <a:ea typeface="+mn-ea"/>
                <a:cs typeface="+mn-cs"/>
              </a:rPr>
              <a:t>průměrné částce 38 568,- Kč</a:t>
            </a:r>
            <a:r>
              <a:rPr lang="cs-CZ" sz="1200" b="0" u="none" kern="1200" smtClean="0">
                <a:solidFill>
                  <a:schemeClr val="tx1"/>
                </a:solidFill>
                <a:effectLst/>
                <a:latin typeface="+mn-lt"/>
                <a:ea typeface="+mn-ea"/>
                <a:cs typeface="+mn-cs"/>
              </a:rPr>
              <a:t> (=1 512 EUR)</a:t>
            </a:r>
            <a:r>
              <a:rPr lang="cs-CZ" sz="1200" b="1" u="none" kern="1200" smtClean="0">
                <a:solidFill>
                  <a:schemeClr val="tx1"/>
                </a:solidFill>
                <a:effectLst/>
                <a:latin typeface="+mn-lt"/>
                <a:ea typeface="+mn-ea"/>
                <a:cs typeface="+mn-cs"/>
              </a:rPr>
              <a:t> </a:t>
            </a:r>
            <a:r>
              <a:rPr lang="cs-CZ" sz="1200" u="none" kern="1200" smtClean="0">
                <a:solidFill>
                  <a:schemeClr val="tx1"/>
                </a:solidFill>
                <a:effectLst/>
                <a:latin typeface="+mn-lt"/>
                <a:ea typeface="+mn-ea"/>
                <a:cs typeface="+mn-cs"/>
              </a:rPr>
              <a:t>za APC by tak </a:t>
            </a:r>
            <a:r>
              <a:rPr lang="cs-CZ" sz="1200" b="1" u="none" kern="1200" smtClean="0">
                <a:solidFill>
                  <a:schemeClr val="tx1"/>
                </a:solidFill>
                <a:effectLst/>
                <a:latin typeface="+mn-lt"/>
                <a:ea typeface="+mn-ea"/>
                <a:cs typeface="+mn-cs"/>
              </a:rPr>
              <a:t>roční náklady na placený open access mohly činit cca </a:t>
            </a:r>
            <a:r>
              <a:rPr lang="cs-CZ" sz="1200" b="1" i="0" u="none" strike="noStrike" kern="1200" smtClean="0">
                <a:solidFill>
                  <a:schemeClr val="tx1"/>
                </a:solidFill>
                <a:effectLst/>
                <a:latin typeface="+mn-lt"/>
                <a:ea typeface="+mn-ea"/>
                <a:cs typeface="+mn-cs"/>
              </a:rPr>
              <a:t>105</a:t>
            </a:r>
            <a:r>
              <a:rPr lang="cs-CZ" sz="1200" b="1" i="0" u="none" strike="noStrike" kern="1200" baseline="0" smtClean="0">
                <a:solidFill>
                  <a:schemeClr val="tx1"/>
                </a:solidFill>
                <a:effectLst/>
                <a:latin typeface="+mn-lt"/>
                <a:ea typeface="+mn-ea"/>
                <a:cs typeface="+mn-cs"/>
              </a:rPr>
              <a:t> </a:t>
            </a:r>
            <a:r>
              <a:rPr lang="cs-CZ" sz="1200" b="1" i="0" u="none" strike="noStrike" kern="1200" smtClean="0">
                <a:solidFill>
                  <a:schemeClr val="tx1"/>
                </a:solidFill>
                <a:effectLst/>
                <a:latin typeface="+mn-lt"/>
                <a:ea typeface="+mn-ea"/>
                <a:cs typeface="+mn-cs"/>
              </a:rPr>
              <a:t>14 888,- Kč </a:t>
            </a:r>
            <a:r>
              <a:rPr lang="cs-CZ" sz="1200" b="0" i="0" u="none" strike="noStrike" kern="1200" smtClean="0">
                <a:solidFill>
                  <a:schemeClr val="tx1"/>
                </a:solidFill>
                <a:effectLst/>
                <a:latin typeface="+mn-lt"/>
                <a:ea typeface="+mn-ea"/>
                <a:cs typeface="+mn-cs"/>
              </a:rPr>
              <a:t>(=4 144 057 EUR)</a:t>
            </a:r>
            <a:r>
              <a:rPr lang="cs-CZ" sz="1200" b="0" u="none" kern="1200" smtClean="0">
                <a:solidFill>
                  <a:schemeClr val="tx1"/>
                </a:solidFill>
                <a:effectLst/>
                <a:latin typeface="+mn-lt"/>
                <a:ea typeface="+mn-ea"/>
                <a:cs typeface="+mn-cs"/>
              </a:rPr>
              <a:t>.</a:t>
            </a:r>
            <a:r>
              <a:rPr lang="cs-CZ" sz="1200" u="none" kern="1200" smtClean="0">
                <a:solidFill>
                  <a:schemeClr val="tx1"/>
                </a:solidFill>
                <a:effectLst/>
                <a:latin typeface="+mn-lt"/>
                <a:ea typeface="+mn-ea"/>
                <a:cs typeface="+mn-cs"/>
              </a:rPr>
              <a:t> Vyjdeme-li z předpokladu autorů z Max Planck Digital Library, kteří ve studii Disrupting the subscription journals’ business model for the necessary large-scale transformation to open access tvrdí, že v systému je dostatek prostředků na překlopení z režimu „předplatných“ na gold open access, musíme konstatovat, že UK se zatím nachází mimo popisovaný udržitelný systém. Pokud sečteme aktuální roční výdaje na časopisecká předplatná v CzechELib (cca 44 083 405,- Kč – výdaje UK na časopisecké fulltextové zdroje; částka včetně dotace), předplatná online časopisů mimo CzechELib (cca 8 118 078,- Kč) a roční výdaje na publikační poplatky dle datasetu 2 (6 286 593,- Kč), </a:t>
            </a:r>
            <a:r>
              <a:rPr lang="cs-CZ" sz="1200" b="1" u="none" kern="1200" smtClean="0">
                <a:solidFill>
                  <a:schemeClr val="tx1"/>
                </a:solidFill>
                <a:effectLst/>
                <a:latin typeface="+mn-lt"/>
                <a:ea typeface="+mn-ea"/>
                <a:cs typeface="+mn-cs"/>
              </a:rPr>
              <a:t>chybí Univerzitě Karlově do potřebné částky pro plnou transformaci na gold open access cca </a:t>
            </a:r>
            <a:r>
              <a:rPr lang="cs-CZ" sz="1200" b="1" i="0" u="none" strike="noStrike" kern="1200" smtClean="0">
                <a:solidFill>
                  <a:schemeClr val="tx1"/>
                </a:solidFill>
                <a:effectLst/>
                <a:latin typeface="+mn-lt"/>
                <a:ea typeface="+mn-ea"/>
                <a:cs typeface="+mn-cs"/>
              </a:rPr>
              <a:t>47 226 812 Kč</a:t>
            </a:r>
            <a:r>
              <a:rPr lang="cs-CZ" sz="1200" b="0" i="0" u="none" strike="noStrike" kern="1200" smtClean="0">
                <a:solidFill>
                  <a:schemeClr val="tx1"/>
                </a:solidFill>
                <a:effectLst/>
                <a:latin typeface="+mn-lt"/>
                <a:ea typeface="+mn-ea"/>
                <a:cs typeface="+mn-cs"/>
              </a:rPr>
              <a:t> (=1 851 306</a:t>
            </a:r>
            <a:r>
              <a:rPr lang="cs-CZ" sz="1200" b="0" i="0" u="none" strike="noStrike" kern="1200" baseline="0" smtClean="0">
                <a:solidFill>
                  <a:schemeClr val="tx1"/>
                </a:solidFill>
                <a:effectLst/>
                <a:latin typeface="+mn-lt"/>
                <a:ea typeface="+mn-ea"/>
                <a:cs typeface="+mn-cs"/>
              </a:rPr>
              <a:t> EUR)</a:t>
            </a:r>
            <a:r>
              <a:rPr lang="cs-CZ" sz="1200" b="1" i="0" u="none" strike="noStrike" kern="1200" smtClean="0">
                <a:solidFill>
                  <a:schemeClr val="tx1"/>
                </a:solidFill>
                <a:effectLst/>
                <a:latin typeface="+mn-lt"/>
                <a:ea typeface="+mn-ea"/>
                <a:cs typeface="+mn-cs"/>
              </a:rPr>
              <a:t>.</a:t>
            </a:r>
            <a:r>
              <a:rPr lang="cs-CZ" sz="1200" u="none" kern="1200" smtClean="0">
                <a:solidFill>
                  <a:schemeClr val="tx1"/>
                </a:solidFill>
                <a:effectLst/>
                <a:latin typeface="+mn-lt"/>
                <a:ea typeface="+mn-ea"/>
                <a:cs typeface="+mn-cs"/>
              </a:rPr>
              <a:t> </a:t>
            </a:r>
          </a:p>
          <a:p>
            <a:endParaRPr lang="cs-CZ" sz="1200" u="none" kern="1200" smtClean="0">
              <a:solidFill>
                <a:schemeClr val="tx1"/>
              </a:solidFill>
              <a:effectLst/>
              <a:latin typeface="+mn-lt"/>
              <a:ea typeface="+mn-ea"/>
              <a:cs typeface="+mn-cs"/>
            </a:endParaRPr>
          </a:p>
          <a:p>
            <a:endParaRPr lang="cs-CZ" sz="1200" kern="1200" smtClean="0">
              <a:solidFill>
                <a:schemeClr val="tx1"/>
              </a:solidFill>
              <a:effectLst/>
              <a:latin typeface="+mn-lt"/>
              <a:ea typeface="+mn-ea"/>
              <a:cs typeface="+mn-cs"/>
            </a:endParaRPr>
          </a:p>
          <a:p>
            <a:r>
              <a:rPr lang="cs-CZ" sz="1200" kern="1200" smtClean="0">
                <a:solidFill>
                  <a:schemeClr val="tx1"/>
                </a:solidFill>
                <a:effectLst/>
                <a:latin typeface="+mn-lt"/>
                <a:ea typeface="+mn-ea"/>
                <a:cs typeface="+mn-cs"/>
              </a:rPr>
              <a:t>__________________________________________________</a:t>
            </a:r>
          </a:p>
          <a:p>
            <a:r>
              <a:rPr lang="cs-CZ" sz="1200" b="1" kern="1200" smtClean="0">
                <a:solidFill>
                  <a:schemeClr val="tx1"/>
                </a:solidFill>
                <a:effectLst/>
                <a:latin typeface="+mn-lt"/>
                <a:ea typeface="+mn-ea"/>
                <a:cs typeface="+mn-cs"/>
              </a:rPr>
              <a:t>Jiný příklad výpočtu – založený právě</a:t>
            </a:r>
            <a:r>
              <a:rPr lang="cs-CZ" sz="1200" b="1" kern="1200" baseline="0" smtClean="0">
                <a:solidFill>
                  <a:schemeClr val="tx1"/>
                </a:solidFill>
                <a:effectLst/>
                <a:latin typeface="+mn-lt"/>
                <a:ea typeface="+mn-ea"/>
                <a:cs typeface="+mn-cs"/>
              </a:rPr>
              <a:t> na studii Max Planck Digital Library</a:t>
            </a:r>
            <a:r>
              <a:rPr lang="cs-CZ" sz="1200" b="1" kern="1200" smtClean="0">
                <a:solidFill>
                  <a:schemeClr val="tx1"/>
                </a:solidFill>
                <a:effectLst/>
                <a:latin typeface="+mn-lt"/>
                <a:ea typeface="+mn-ea"/>
                <a:cs typeface="+mn-cs"/>
              </a:rPr>
              <a:t> a který byl představen na kulatém</a:t>
            </a:r>
            <a:r>
              <a:rPr lang="cs-CZ" sz="1200" b="1" kern="1200" baseline="0" smtClean="0">
                <a:solidFill>
                  <a:schemeClr val="tx1"/>
                </a:solidFill>
                <a:effectLst/>
                <a:latin typeface="+mn-lt"/>
                <a:ea typeface="+mn-ea"/>
                <a:cs typeface="+mn-cs"/>
              </a:rPr>
              <a:t> stolu OA a mezinárodní radě UK, může být tento</a:t>
            </a:r>
          </a:p>
          <a:p>
            <a:pPr algn="just"/>
            <a:r>
              <a:rPr lang="cs-CZ" smtClean="0">
                <a:cs typeface="Calibri"/>
              </a:rPr>
              <a:t>According to the national CRIS system, CU produced 5 993 articles a 673 papers in 2017 </a:t>
            </a:r>
            <a:r>
              <a:rPr lang="cs-CZ" smtClean="0">
                <a:ea typeface="+mn-lt"/>
                <a:cs typeface="+mn-lt"/>
              </a:rPr>
              <a:t>→</a:t>
            </a:r>
            <a:r>
              <a:rPr lang="cs-CZ" smtClean="0">
                <a:cs typeface="Calibri"/>
              </a:rPr>
              <a:t> </a:t>
            </a:r>
            <a:r>
              <a:rPr lang="cs-CZ" b="1" smtClean="0">
                <a:cs typeface="Calibri"/>
              </a:rPr>
              <a:t>6 666 publications</a:t>
            </a:r>
          </a:p>
          <a:p>
            <a:r>
              <a:rPr lang="cs-CZ" smtClean="0">
                <a:cs typeface="Calibri"/>
              </a:rPr>
              <a:t>According to the </a:t>
            </a:r>
            <a:r>
              <a:rPr lang="cs-CZ" smtClean="0">
                <a:cs typeface="Calibri"/>
                <a:hlinkClick r:id="rId3"/>
              </a:rPr>
              <a:t>Max Planck study</a:t>
            </a:r>
            <a:r>
              <a:rPr lang="cs-CZ" smtClean="0">
                <a:cs typeface="Calibri"/>
              </a:rPr>
              <a:t> approx. 40-60 % of institutional publications have corresponding author from the institution </a:t>
            </a:r>
            <a:r>
              <a:rPr lang="cs-CZ" smtClean="0">
                <a:ea typeface="+mn-lt"/>
                <a:cs typeface="+mn-lt"/>
              </a:rPr>
              <a:t>→</a:t>
            </a:r>
            <a:r>
              <a:rPr lang="cs-CZ" smtClean="0">
                <a:cs typeface="Calibri"/>
                <a:sym typeface="Wingdings" panose="05000000000000000000" pitchFamily="2" charset="2"/>
              </a:rPr>
              <a:t> </a:t>
            </a:r>
            <a:r>
              <a:rPr lang="cs-CZ" b="1" smtClean="0">
                <a:cs typeface="Calibri"/>
              </a:rPr>
              <a:t>let's</a:t>
            </a:r>
            <a:r>
              <a:rPr lang="cs-CZ" smtClean="0">
                <a:cs typeface="Calibri"/>
              </a:rPr>
              <a:t> </a:t>
            </a:r>
            <a:r>
              <a:rPr lang="cs-CZ" b="1" smtClean="0">
                <a:cs typeface="Calibri"/>
              </a:rPr>
              <a:t>calculate with 50 %</a:t>
            </a:r>
          </a:p>
          <a:p>
            <a:r>
              <a:rPr lang="cs-CZ" smtClean="0">
                <a:cs typeface="Calibri"/>
              </a:rPr>
              <a:t>Article processing charges (APCs) amounts: </a:t>
            </a:r>
          </a:p>
          <a:p>
            <a:pPr lvl="1"/>
            <a:r>
              <a:rPr lang="cs-CZ" smtClean="0">
                <a:cs typeface="Calibri"/>
              </a:rPr>
              <a:t>Average fee is </a:t>
            </a:r>
            <a:r>
              <a:rPr lang="cs-CZ" b="1" smtClean="0">
                <a:cs typeface="Calibri"/>
              </a:rPr>
              <a:t>2 000 EUR</a:t>
            </a:r>
            <a:r>
              <a:rPr lang="cs-CZ" smtClean="0">
                <a:cs typeface="Calibri"/>
              </a:rPr>
              <a:t> </a:t>
            </a:r>
            <a:r>
              <a:rPr lang="cs-CZ" sz="1600" smtClean="0">
                <a:cs typeface="Calibri"/>
              </a:rPr>
              <a:t>(according to MP study)</a:t>
            </a:r>
          </a:p>
          <a:p>
            <a:pPr lvl="1"/>
            <a:r>
              <a:rPr lang="cs-CZ" smtClean="0">
                <a:cs typeface="Calibri"/>
              </a:rPr>
              <a:t>Median is </a:t>
            </a:r>
            <a:r>
              <a:rPr lang="cs-CZ" b="1" smtClean="0">
                <a:cs typeface="Calibri"/>
              </a:rPr>
              <a:t>1 752 EUR </a:t>
            </a:r>
            <a:r>
              <a:rPr lang="cs-CZ" sz="1600" smtClean="0">
                <a:cs typeface="Calibri"/>
              </a:rPr>
              <a:t>(according to the </a:t>
            </a:r>
            <a:r>
              <a:rPr lang="cs-CZ" sz="1600" smtClean="0">
                <a:cs typeface="Calibri"/>
                <a:hlinkClick r:id="rId4"/>
              </a:rPr>
              <a:t>OpenAPC project</a:t>
            </a:r>
            <a:r>
              <a:rPr lang="cs-CZ" sz="1600" smtClean="0">
                <a:cs typeface="Calibri"/>
              </a:rPr>
              <a:t>, data from April 30, 2019)</a:t>
            </a:r>
          </a:p>
          <a:p>
            <a:r>
              <a:rPr lang="en-US" smtClean="0">
                <a:cs typeface="Calibri"/>
              </a:rPr>
              <a:t>Cost estimation for CU would be:</a:t>
            </a:r>
          </a:p>
          <a:p>
            <a:pPr lvl="1"/>
            <a:r>
              <a:rPr lang="cs-CZ" smtClean="0">
                <a:cs typeface="Calibri"/>
              </a:rPr>
              <a:t>MP: </a:t>
            </a:r>
            <a:r>
              <a:rPr lang="cs-CZ" b="1" smtClean="0">
                <a:cs typeface="Calibri"/>
              </a:rPr>
              <a:t>6 666 000 EUR </a:t>
            </a:r>
            <a:r>
              <a:rPr lang="cs-CZ" smtClean="0">
                <a:cs typeface="Calibri"/>
              </a:rPr>
              <a:t>(= 171 mil. CZK + 21 % VAT)</a:t>
            </a:r>
          </a:p>
          <a:p>
            <a:pPr lvl="1">
              <a:spcAft>
                <a:spcPts val="1200"/>
              </a:spcAft>
            </a:pPr>
            <a:r>
              <a:rPr lang="cs-CZ" smtClean="0">
                <a:cs typeface="Calibri"/>
              </a:rPr>
              <a:t>OpenAPC: </a:t>
            </a:r>
            <a:r>
              <a:rPr lang="cs-CZ" b="1" smtClean="0">
                <a:cs typeface="Calibri"/>
              </a:rPr>
              <a:t>5 839 416 EUR </a:t>
            </a:r>
            <a:r>
              <a:rPr lang="cs-CZ" smtClean="0">
                <a:cs typeface="Calibri"/>
              </a:rPr>
              <a:t>(= 149,8 mil. CZK + 21 % VAT)</a:t>
            </a:r>
          </a:p>
          <a:p>
            <a:pPr marL="0" indent="0">
              <a:buNone/>
            </a:pPr>
            <a:r>
              <a:rPr lang="cs-CZ" smtClean="0"/>
              <a:t>Anual cost of journal subscriptions from and out of CzechELib + annual cost of APCs</a:t>
            </a:r>
            <a:r>
              <a:rPr lang="cs-CZ" b="1" smtClean="0"/>
              <a:t>: approx. 65 mil. CZK</a:t>
            </a:r>
          </a:p>
        </p:txBody>
      </p:sp>
      <p:sp>
        <p:nvSpPr>
          <p:cNvPr id="4" name="Zástupný symbol pro číslo snímku 3"/>
          <p:cNvSpPr>
            <a:spLocks noGrp="1"/>
          </p:cNvSpPr>
          <p:nvPr>
            <p:ph type="sldNum" sz="quarter" idx="10"/>
          </p:nvPr>
        </p:nvSpPr>
        <p:spPr/>
        <p:txBody>
          <a:bodyPr/>
          <a:lstStyle/>
          <a:p>
            <a:fld id="{1125C4E1-2BA4-40B1-AFA6-889749851E36}" type="slidenum">
              <a:rPr lang="cs-CZ" smtClean="0"/>
              <a:t>17</a:t>
            </a:fld>
            <a:endParaRPr lang="cs-CZ"/>
          </a:p>
        </p:txBody>
      </p:sp>
    </p:spTree>
    <p:extLst>
      <p:ext uri="{BB962C8B-B14F-4D97-AF65-F5344CB8AC3E}">
        <p14:creationId xmlns:p14="http://schemas.microsoft.com/office/powerpoint/2010/main" val="31892882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mtClean="0">
                <a:cs typeface="Calibri"/>
              </a:rPr>
              <a:t>Národní</a:t>
            </a:r>
            <a:r>
              <a:rPr lang="cs-CZ" baseline="0" smtClean="0">
                <a:cs typeface="Calibri"/>
              </a:rPr>
              <a:t> politika 2021+ by již měla s otevřeností pracovat jako se samozřejmým požadavkem na vědu v ČR </a:t>
            </a:r>
            <a:r>
              <a:rPr lang="cs-CZ" smtClean="0">
                <a:cs typeface="Calibri"/>
              </a:rPr>
              <a:t>– v rámci tohoto</a:t>
            </a:r>
            <a:r>
              <a:rPr lang="cs-CZ" baseline="0" smtClean="0">
                <a:cs typeface="Calibri"/>
              </a:rPr>
              <a:t> dokumentu ale musí být jasně stanovené</a:t>
            </a:r>
            <a:r>
              <a:rPr lang="cs-CZ" smtClean="0">
                <a:cs typeface="Calibri"/>
              </a:rPr>
              <a:t>: </a:t>
            </a:r>
          </a:p>
          <a:p>
            <a:pPr marL="171450" indent="-171450">
              <a:buFont typeface="Arial" panose="020B0604020202020204" pitchFamily="34" charset="0"/>
              <a:buChar char="•"/>
            </a:pPr>
            <a:r>
              <a:rPr lang="cs-CZ" b="1" smtClean="0">
                <a:cs typeface="Calibri"/>
              </a:rPr>
              <a:t>Měřitelné cíle </a:t>
            </a:r>
            <a:r>
              <a:rPr lang="cs-CZ" smtClean="0">
                <a:cs typeface="Calibri"/>
              </a:rPr>
              <a:t>(XYZ % vědeckých publikací typu XYZ bude do 20XX přístupných</a:t>
            </a:r>
            <a:r>
              <a:rPr lang="cs-CZ" baseline="0" smtClean="0">
                <a:cs typeface="Calibri"/>
              </a:rPr>
              <a:t> v režimu OA) </a:t>
            </a:r>
          </a:p>
          <a:p>
            <a:pPr marL="171450" indent="-171450">
              <a:buFont typeface="Arial" panose="020B0604020202020204" pitchFamily="34" charset="0"/>
              <a:buChar char="•"/>
            </a:pPr>
            <a:r>
              <a:rPr lang="cs-CZ" b="1" baseline="0" smtClean="0">
                <a:cs typeface="Calibri"/>
              </a:rPr>
              <a:t>Podmínky, co Vláda považuje za „přístupné v režimu OA“ </a:t>
            </a:r>
            <a:r>
              <a:rPr lang="cs-CZ" baseline="0" smtClean="0">
                <a:cs typeface="Calibri"/>
              </a:rPr>
              <a:t>(zda je možné si vybrat, kterou cestu autor zvolí – zelenou nebo zlatou, zda jsou umožněna u zelené cesty OA embarga, zda mají poskytovatelé financí brát jako uznatelné náklady na publikování v hybridních časopisech apod.)</a:t>
            </a:r>
            <a:r>
              <a:rPr lang="cs-CZ" smtClean="0">
                <a:cs typeface="Calibri"/>
              </a:rPr>
              <a:t> </a:t>
            </a:r>
            <a:endParaRPr lang="cs-CZ" smtClean="0">
              <a:cs typeface="Calibri"/>
              <a:sym typeface="Wingdings" panose="05000000000000000000" pitchFamily="2" charset="2"/>
            </a:endParaRPr>
          </a:p>
          <a:p>
            <a:pPr marL="0" indent="0">
              <a:buFont typeface="Arial" panose="020B0604020202020204" pitchFamily="34" charset="0"/>
              <a:buNone/>
            </a:pPr>
            <a:r>
              <a:rPr lang="cs-CZ" smtClean="0">
                <a:cs typeface="Calibri"/>
                <a:sym typeface="Wingdings" panose="05000000000000000000" pitchFamily="2" charset="2"/>
              </a:rPr>
              <a:t>Zároveň se domníváme, že by se budoucí </a:t>
            </a:r>
            <a:r>
              <a:rPr lang="cs-CZ" baseline="0" smtClean="0">
                <a:cs typeface="Calibri"/>
                <a:sym typeface="Wingdings" panose="05000000000000000000" pitchFamily="2" charset="2"/>
              </a:rPr>
              <a:t>národní </a:t>
            </a:r>
            <a:r>
              <a:rPr lang="cs-CZ" smtClean="0">
                <a:cs typeface="Calibri"/>
                <a:sym typeface="Wingdings" panose="05000000000000000000" pitchFamily="2" charset="2"/>
              </a:rPr>
              <a:t>politika měla vztahovat nejen na </a:t>
            </a:r>
            <a:r>
              <a:rPr lang="cs-CZ" b="1" smtClean="0">
                <a:cs typeface="Calibri"/>
                <a:sym typeface="Wingdings" panose="05000000000000000000" pitchFamily="2" charset="2"/>
              </a:rPr>
              <a:t>open access, ale i také na open research data</a:t>
            </a:r>
            <a:r>
              <a:rPr lang="cs-CZ" smtClean="0">
                <a:cs typeface="Calibri"/>
                <a:sym typeface="Wingdings" panose="05000000000000000000" pitchFamily="2" charset="2"/>
              </a:rPr>
              <a:t>.</a:t>
            </a:r>
            <a:r>
              <a:rPr lang="cs-CZ" baseline="0" smtClean="0">
                <a:cs typeface="Calibri"/>
                <a:sym typeface="Wingdings" panose="05000000000000000000" pitchFamily="2" charset="2"/>
              </a:rPr>
              <a:t> Aktuálně je ČR ve skluzu oproti zahraniční praxi (viz Plan S, ale třeba i národní strategie severských zemí, Holandska, Slovinska apod.), což v důsledku znepříjemňuje zejména našim vědcům každodenní pracovní život.</a:t>
            </a:r>
            <a:endParaRPr lang="cs-CZ" smtClean="0">
              <a:cs typeface="Calibri"/>
            </a:endParaRPr>
          </a:p>
          <a:p>
            <a:endParaRPr lang="cs-CZ" smtClean="0">
              <a:cs typeface="Calibri"/>
            </a:endParaRPr>
          </a:p>
          <a:p>
            <a:endParaRPr lang="cs-CZ" smtClean="0">
              <a:cs typeface="Calibri"/>
            </a:endParaRPr>
          </a:p>
          <a:p>
            <a:r>
              <a:rPr lang="cs-CZ" smtClean="0">
                <a:cs typeface="Calibri"/>
              </a:rPr>
              <a:t>Mají-li</a:t>
            </a:r>
            <a:r>
              <a:rPr lang="cs-CZ" baseline="0" smtClean="0">
                <a:cs typeface="Calibri"/>
              </a:rPr>
              <a:t> autoři preferovat zlatou cestu OA (kvůli zajištění </a:t>
            </a:r>
            <a:r>
              <a:rPr lang="cs-CZ" b="1" baseline="0" smtClean="0">
                <a:cs typeface="Calibri"/>
              </a:rPr>
              <a:t>okamžitého</a:t>
            </a:r>
            <a:r>
              <a:rPr lang="cs-CZ" b="0" baseline="0" smtClean="0">
                <a:cs typeface="Calibri"/>
              </a:rPr>
              <a:t> přístupu), je nutné, aby byly na národní úrovni sjednávány offsetové dohody (smluvní podmínky na open access publikování, které např. zajišťují autorům slevy na poplatky, příp. zlevňují předplatné úměrně o částky, které jsou hrazeny za APCs apod.). V zahraničí je praxe taková, že tyto </a:t>
            </a:r>
            <a:r>
              <a:rPr lang="cs-CZ" b="1" baseline="0" smtClean="0">
                <a:cs typeface="Calibri"/>
              </a:rPr>
              <a:t>podmínky vyjednává správce národních konsorcií </a:t>
            </a:r>
            <a:r>
              <a:rPr lang="cs-CZ" b="0" baseline="0" smtClean="0">
                <a:cs typeface="Calibri"/>
              </a:rPr>
              <a:t>+ představitelé výzkumných organizací.</a:t>
            </a:r>
          </a:p>
          <a:p>
            <a:r>
              <a:rPr lang="cs-CZ" b="0" baseline="0" smtClean="0">
                <a:cs typeface="Calibri"/>
              </a:rPr>
              <a:t>K offsetovým dohodám např:</a:t>
            </a:r>
          </a:p>
          <a:p>
            <a:pPr marL="171450" indent="-171450">
              <a:buFont typeface="Arial" panose="020B0604020202020204" pitchFamily="34" charset="0"/>
              <a:buChar char="•"/>
            </a:pPr>
            <a:r>
              <a:rPr lang="cs-CZ" b="0" baseline="0" smtClean="0">
                <a:cs typeface="Calibri"/>
              </a:rPr>
              <a:t>https://www.jisc-collections.ac.uk/Global/News%20files%20and%20docs/Principles-for-offset-agreements.pdf</a:t>
            </a:r>
          </a:p>
          <a:p>
            <a:pPr marL="171450" indent="-171450">
              <a:buFont typeface="Arial" panose="020B0604020202020204" pitchFamily="34" charset="0"/>
              <a:buChar char="•"/>
            </a:pPr>
            <a:r>
              <a:rPr lang="cs-CZ" b="0" baseline="0" smtClean="0">
                <a:cs typeface="Calibri"/>
              </a:rPr>
              <a:t>https://esac-initiative.org/offsetting-under-construction/</a:t>
            </a:r>
          </a:p>
          <a:p>
            <a:pPr marL="171450" indent="-171450">
              <a:buFont typeface="Arial" panose="020B0604020202020204" pitchFamily="34" charset="0"/>
              <a:buChar char="•"/>
            </a:pPr>
            <a:r>
              <a:rPr lang="cs-CZ" b="0" baseline="0" smtClean="0">
                <a:cs typeface="Calibri"/>
              </a:rPr>
              <a:t>https://www.slideshare.net/terkakliste/vybran-evropsk-konsorcia-a-jejich-podpora-oa</a:t>
            </a:r>
          </a:p>
          <a:p>
            <a:endParaRPr lang="cs-CZ" b="0" baseline="0" smtClean="0">
              <a:cs typeface="Calibri"/>
            </a:endParaRPr>
          </a:p>
          <a:p>
            <a:endParaRPr lang="cs-CZ" b="0" baseline="0" smtClean="0">
              <a:cs typeface="Calibri"/>
            </a:endParaRPr>
          </a:p>
          <a:p>
            <a:r>
              <a:rPr lang="cs-CZ" b="0" baseline="0" smtClean="0">
                <a:cs typeface="Calibri"/>
              </a:rPr>
              <a:t>Dokud nebude open access/open research data </a:t>
            </a:r>
            <a:r>
              <a:rPr lang="cs-CZ" b="1" baseline="0" smtClean="0">
                <a:cs typeface="Calibri"/>
              </a:rPr>
              <a:t>zahrnut do politik poskytovatelů financí,</a:t>
            </a:r>
            <a:r>
              <a:rPr lang="cs-CZ" b="0" baseline="0" smtClean="0">
                <a:cs typeface="Calibri"/>
              </a:rPr>
              <a:t> budou otazníky nad uznatelností nákladů </a:t>
            </a:r>
            <a:r>
              <a:rPr lang="cs-CZ" b="0" baseline="0" smtClean="0">
                <a:cs typeface="Calibri"/>
                <a:sym typeface="Wingdings" panose="05000000000000000000" pitchFamily="2" charset="2"/>
              </a:rPr>
              <a:t> je tedy potřeba, aby nejen institucionální, ale i národní grantové agentury implementovaly požadavky na otevřenost do základních podmínek a motivovaly autory k této praxi. </a:t>
            </a:r>
            <a:endParaRPr lang="cs-CZ" b="0" baseline="0" smtClean="0">
              <a:cs typeface="Calibri"/>
            </a:endParaRPr>
          </a:p>
          <a:p>
            <a:r>
              <a:rPr lang="cs-CZ" smtClean="0">
                <a:cs typeface="Calibri"/>
              </a:rPr>
              <a:t> </a:t>
            </a:r>
            <a:r>
              <a:rPr lang="cs-CZ" smtClean="0">
                <a:cs typeface="Calibri"/>
                <a:sym typeface="Wingdings" panose="05000000000000000000" pitchFamily="2" charset="2"/>
              </a:rPr>
              <a:t> zde je potřeba také pamatovat na to, že řada</a:t>
            </a:r>
            <a:r>
              <a:rPr lang="cs-CZ" baseline="0" smtClean="0">
                <a:cs typeface="Calibri"/>
                <a:sym typeface="Wingdings" panose="05000000000000000000" pitchFamily="2" charset="2"/>
              </a:rPr>
              <a:t> publikací vzniká až po skončení grantu a náklady na otevřené publikování tak již nemohou být uznatelné v rámci projektového rozpočtu. Evropská komise např. pilotně spustila fond na podporu takových publikací (</a:t>
            </a:r>
            <a:r>
              <a:rPr lang="cs-CZ" smtClean="0">
                <a:cs typeface="Calibri"/>
              </a:rPr>
              <a:t>EC/OpenAIRE</a:t>
            </a:r>
            <a:r>
              <a:rPr lang="cs-CZ" baseline="0" smtClean="0">
                <a:cs typeface="Calibri"/>
              </a:rPr>
              <a:t> FP7 Post-Grant Open Access Pilot - https://ec.europa.eu/digital-single-market/en/news/results-fp7-post-grant-open-access-pilot), je možné se tedy v tomto inspirovat. </a:t>
            </a:r>
            <a:endParaRPr lang="en-US">
              <a:cs typeface="Calibri"/>
            </a:endParaRPr>
          </a:p>
        </p:txBody>
      </p:sp>
      <p:sp>
        <p:nvSpPr>
          <p:cNvPr id="4" name="Zástupný symbol pro číslo snímku 3"/>
          <p:cNvSpPr>
            <a:spLocks noGrp="1"/>
          </p:cNvSpPr>
          <p:nvPr>
            <p:ph type="sldNum" sz="quarter" idx="5"/>
          </p:nvPr>
        </p:nvSpPr>
        <p:spPr/>
        <p:txBody>
          <a:bodyPr/>
          <a:lstStyle/>
          <a:p>
            <a:fld id="{1125C4E1-2BA4-40B1-AFA6-889749851E36}" type="slidenum">
              <a:rPr lang="cs-CZ"/>
              <a:t>19</a:t>
            </a:fld>
            <a:endParaRPr lang="cs-CZ"/>
          </a:p>
        </p:txBody>
      </p:sp>
    </p:spTree>
    <p:extLst>
      <p:ext uri="{BB962C8B-B14F-4D97-AF65-F5344CB8AC3E}">
        <p14:creationId xmlns:p14="http://schemas.microsoft.com/office/powerpoint/2010/main" val="36128500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1125C4E1-2BA4-40B1-AFA6-889749851E36}" type="slidenum">
              <a:rPr lang="cs-CZ" smtClean="0"/>
              <a:t>20</a:t>
            </a:fld>
            <a:endParaRPr lang="cs-CZ"/>
          </a:p>
        </p:txBody>
      </p:sp>
    </p:spTree>
    <p:extLst>
      <p:ext uri="{BB962C8B-B14F-4D97-AF65-F5344CB8AC3E}">
        <p14:creationId xmlns:p14="http://schemas.microsoft.com/office/powerpoint/2010/main" val="8707755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1125C4E1-2BA4-40B1-AFA6-889749851E36}" type="slidenum">
              <a:rPr lang="cs-CZ" smtClean="0"/>
              <a:t>21</a:t>
            </a:fld>
            <a:endParaRPr lang="cs-CZ"/>
          </a:p>
        </p:txBody>
      </p:sp>
    </p:spTree>
    <p:extLst>
      <p:ext uri="{BB962C8B-B14F-4D97-AF65-F5344CB8AC3E}">
        <p14:creationId xmlns:p14="http://schemas.microsoft.com/office/powerpoint/2010/main" val="19699626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228600" indent="-228600">
              <a:buFont typeface="+mj-lt"/>
              <a:buAutoNum type="arabicPeriod"/>
            </a:pPr>
            <a:r>
              <a:rPr lang="en-US" smtClean="0"/>
              <a:t>Increasing the visibility of CU scientific results (publications and data)</a:t>
            </a:r>
            <a:r>
              <a:rPr lang="cs-CZ" smtClean="0"/>
              <a:t> </a:t>
            </a:r>
            <a:r>
              <a:rPr lang="cs-CZ" smtClean="0">
                <a:sym typeface="Wingdings" panose="05000000000000000000" pitchFamily="2" charset="2"/>
              </a:rPr>
              <a:t> publikace a</a:t>
            </a:r>
            <a:r>
              <a:rPr lang="cs-CZ" baseline="0" smtClean="0">
                <a:sym typeface="Wingdings" panose="05000000000000000000" pitchFamily="2" charset="2"/>
              </a:rPr>
              <a:t> data autorů UK mohou díky open access zasáhnout širší publikum; vyšší viditelnost může vést k vyšší citovanosti, zvýšení prestiže, dosahu, navázání nové spolupráce apod. </a:t>
            </a:r>
            <a:endParaRPr lang="en-US" smtClean="0"/>
          </a:p>
          <a:p>
            <a:pPr marL="228600" indent="-228600">
              <a:buFont typeface="+mj-lt"/>
              <a:buAutoNum type="arabicPeriod"/>
            </a:pPr>
            <a:r>
              <a:rPr lang="en-US" smtClean="0"/>
              <a:t>Equal access to scientific information for CU students and staff </a:t>
            </a:r>
            <a:r>
              <a:rPr lang="cs-CZ" smtClean="0">
                <a:sym typeface="Wingdings" panose="05000000000000000000" pitchFamily="2" charset="2"/>
              </a:rPr>
              <a:t> ušetření financí aktuálně vynakládaných na (mezinárodní) meziknihovní</a:t>
            </a:r>
            <a:r>
              <a:rPr lang="cs-CZ" baseline="0" smtClean="0">
                <a:sym typeface="Wingdings" panose="05000000000000000000" pitchFamily="2" charset="2"/>
              </a:rPr>
              <a:t> výpůjční službu / službu dodávání dokumentů; zajištění přístupud do aktuálně omezeně dostupných zdrojů – nyní např. jen pro určitou fakultu</a:t>
            </a:r>
            <a:endParaRPr lang="en-US" smtClean="0"/>
          </a:p>
          <a:p>
            <a:pPr marL="228600" indent="-228600">
              <a:buFont typeface="+mj-lt"/>
              <a:buAutoNum type="arabicPeriod"/>
            </a:pPr>
            <a:r>
              <a:rPr lang="en-US" smtClean="0"/>
              <a:t>Enhancement of the internal infrastructure by functionality of the repository </a:t>
            </a:r>
            <a:r>
              <a:rPr lang="cs-CZ" smtClean="0">
                <a:sym typeface="Wingdings" panose="05000000000000000000" pitchFamily="2" charset="2"/>
              </a:rPr>
              <a:t> </a:t>
            </a:r>
            <a:r>
              <a:rPr lang="en-US" smtClean="0"/>
              <a:t>kontrola integrity výstupů, nabídka univerzitního nástroje pro plnění podmínek stanovených </a:t>
            </a:r>
            <a:r>
              <a:rPr lang="cs-CZ" smtClean="0"/>
              <a:t>národní politikou či poskytovateli financí (ČR i zahraniční)</a:t>
            </a:r>
            <a:r>
              <a:rPr lang="en-US" smtClean="0"/>
              <a:t>, garantovaný přístup k (vlastním) zaměstnaneckým dílům, v budoucnu nastavení dlouhodobé archivace + možnost vybudovat nadstavbové služby pro autory </a:t>
            </a:r>
          </a:p>
          <a:p>
            <a:pPr marL="228600" indent="-228600">
              <a:buFont typeface="+mj-lt"/>
              <a:buAutoNum type="arabicPeriod"/>
            </a:pPr>
            <a:r>
              <a:rPr lang="en-US" smtClean="0"/>
              <a:t>Possibility to monitor alternative metrics over employee works</a:t>
            </a:r>
            <a:r>
              <a:rPr lang="cs-CZ" smtClean="0"/>
              <a:t> </a:t>
            </a:r>
            <a:r>
              <a:rPr lang="cs-CZ" smtClean="0">
                <a:sym typeface="Wingdings" panose="05000000000000000000" pitchFamily="2" charset="2"/>
              </a:rPr>
              <a:t> možnost sledování alternativních metrik</a:t>
            </a:r>
            <a:r>
              <a:rPr lang="cs-CZ" baseline="0" smtClean="0">
                <a:sym typeface="Wingdings" panose="05000000000000000000" pitchFamily="2" charset="2"/>
              </a:rPr>
              <a:t> pro</a:t>
            </a:r>
            <a:r>
              <a:rPr lang="cs-CZ" smtClean="0">
                <a:sym typeface="Wingdings" panose="05000000000000000000" pitchFamily="2" charset="2"/>
              </a:rPr>
              <a:t> doplnění kontextu k tradičním</a:t>
            </a:r>
            <a:r>
              <a:rPr lang="cs-CZ" baseline="0" smtClean="0">
                <a:sym typeface="Wingdings" panose="05000000000000000000" pitchFamily="2" charset="2"/>
              </a:rPr>
              <a:t> metrikám (h-index apod.), příp. obohacení interního hodnocení vědecké práce a dopadu; možnost postavení zmíněných nastavbových služeb – profily autorů s publikacemi a s metrikami</a:t>
            </a:r>
          </a:p>
          <a:p>
            <a:pPr marL="228600" indent="-228600">
              <a:buFont typeface="+mj-lt"/>
              <a:buAutoNum type="arabicPeriod"/>
            </a:pPr>
            <a:r>
              <a:rPr lang="cs-CZ" smtClean="0"/>
              <a:t>Keeping up with international scholarly communication standards</a:t>
            </a:r>
          </a:p>
          <a:p>
            <a:pPr marL="228600" indent="-228600">
              <a:buFont typeface="+mj-lt"/>
              <a:buAutoNum type="arabicPeriod"/>
            </a:pPr>
            <a:endParaRPr lang="cs-CZ" smtClean="0"/>
          </a:p>
          <a:p>
            <a:pPr marL="228600" indent="-228600">
              <a:buFont typeface="+mj-lt"/>
              <a:buAutoNum type="arabicPeriod"/>
            </a:pPr>
            <a:endParaRPr lang="cs-CZ" smtClean="0"/>
          </a:p>
          <a:p>
            <a:pPr marL="0" indent="0">
              <a:buFont typeface="+mj-lt"/>
              <a:buNone/>
            </a:pPr>
            <a:endParaRPr lang="cs-CZ" smtClean="0"/>
          </a:p>
          <a:p>
            <a:pPr marL="0" indent="0">
              <a:buFont typeface="+mj-lt"/>
              <a:buNone/>
            </a:pPr>
            <a:endParaRPr lang="cs-CZ" smtClean="0"/>
          </a:p>
          <a:p>
            <a:pPr marL="228600" indent="-228600">
              <a:buFont typeface="+mj-lt"/>
              <a:buAutoNum type="arabicPeriod"/>
            </a:pPr>
            <a:endParaRPr lang="en-US" smtClean="0"/>
          </a:p>
          <a:p>
            <a:pPr marL="228600" indent="-228600">
              <a:buFont typeface="+mj-lt"/>
              <a:buAutoNum type="arabicPeriod"/>
            </a:pPr>
            <a:endParaRPr lang="cs-CZ"/>
          </a:p>
        </p:txBody>
      </p:sp>
      <p:sp>
        <p:nvSpPr>
          <p:cNvPr id="4" name="Zástupný symbol pro číslo snímku 3"/>
          <p:cNvSpPr>
            <a:spLocks noGrp="1"/>
          </p:cNvSpPr>
          <p:nvPr>
            <p:ph type="sldNum" sz="quarter" idx="10"/>
          </p:nvPr>
        </p:nvSpPr>
        <p:spPr/>
        <p:txBody>
          <a:bodyPr/>
          <a:lstStyle/>
          <a:p>
            <a:fld id="{1125C4E1-2BA4-40B1-AFA6-889749851E36}" type="slidenum">
              <a:rPr lang="cs-CZ" smtClean="0"/>
              <a:t>22</a:t>
            </a:fld>
            <a:endParaRPr lang="cs-CZ"/>
          </a:p>
        </p:txBody>
      </p:sp>
    </p:spTree>
    <p:extLst>
      <p:ext uri="{BB962C8B-B14F-4D97-AF65-F5344CB8AC3E}">
        <p14:creationId xmlns:p14="http://schemas.microsoft.com/office/powerpoint/2010/main" val="1782069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mtClean="0"/>
              <a:t>K dalším dopadům (main impacts) pak patří</a:t>
            </a:r>
            <a:r>
              <a:rPr lang="cs-CZ" baseline="0" smtClean="0"/>
              <a:t> případný nárůst dalších výdajů UK - n</a:t>
            </a:r>
            <a:r>
              <a:rPr lang="cs-CZ" smtClean="0"/>
              <a:t>a repozitář, zavedení ORCID institucionálně (pokud budeme chtít členství), gold OA publikování mimo projekty, noví administrativní pracovníci potřební pro zprocesování OA (na fakultách i RUK).</a:t>
            </a:r>
            <a:endParaRPr lang="cs-CZ"/>
          </a:p>
        </p:txBody>
      </p:sp>
      <p:sp>
        <p:nvSpPr>
          <p:cNvPr id="4" name="Zástupný symbol pro číslo snímku 3"/>
          <p:cNvSpPr>
            <a:spLocks noGrp="1"/>
          </p:cNvSpPr>
          <p:nvPr>
            <p:ph type="sldNum" sz="quarter" idx="10"/>
          </p:nvPr>
        </p:nvSpPr>
        <p:spPr/>
        <p:txBody>
          <a:bodyPr/>
          <a:lstStyle/>
          <a:p>
            <a:fld id="{1125C4E1-2BA4-40B1-AFA6-889749851E36}" type="slidenum">
              <a:rPr lang="cs-CZ" smtClean="0"/>
              <a:t>3</a:t>
            </a:fld>
            <a:endParaRPr lang="cs-CZ"/>
          </a:p>
        </p:txBody>
      </p:sp>
    </p:spTree>
    <p:extLst>
      <p:ext uri="{BB962C8B-B14F-4D97-AF65-F5344CB8AC3E}">
        <p14:creationId xmlns:p14="http://schemas.microsoft.com/office/powerpoint/2010/main" val="15763912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1125C4E1-2BA4-40B1-AFA6-889749851E36}" type="slidenum">
              <a:rPr lang="cs-CZ"/>
              <a:t>23</a:t>
            </a:fld>
            <a:endParaRPr lang="cs-CZ"/>
          </a:p>
        </p:txBody>
      </p:sp>
    </p:spTree>
    <p:extLst>
      <p:ext uri="{BB962C8B-B14F-4D97-AF65-F5344CB8AC3E}">
        <p14:creationId xmlns:p14="http://schemas.microsoft.com/office/powerpoint/2010/main" val="2792242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lnSpc>
                <a:spcPct val="90000"/>
              </a:lnSpc>
              <a:spcBef>
                <a:spcPts val="1000"/>
              </a:spcBef>
            </a:pPr>
            <a:endParaRPr lang="en-US"/>
          </a:p>
        </p:txBody>
      </p:sp>
      <p:sp>
        <p:nvSpPr>
          <p:cNvPr id="4" name="Slide Number Placeholder 3"/>
          <p:cNvSpPr>
            <a:spLocks noGrp="1"/>
          </p:cNvSpPr>
          <p:nvPr>
            <p:ph type="sldNum" sz="quarter" idx="5"/>
          </p:nvPr>
        </p:nvSpPr>
        <p:spPr/>
        <p:txBody>
          <a:bodyPr/>
          <a:lstStyle/>
          <a:p>
            <a:fld id="{1125C4E1-2BA4-40B1-AFA6-889749851E36}" type="slidenum">
              <a:rPr lang="cs-CZ"/>
              <a:t>4</a:t>
            </a:fld>
            <a:endParaRPr lang="cs-CZ"/>
          </a:p>
        </p:txBody>
      </p:sp>
    </p:spTree>
    <p:extLst>
      <p:ext uri="{BB962C8B-B14F-4D97-AF65-F5344CB8AC3E}">
        <p14:creationId xmlns:p14="http://schemas.microsoft.com/office/powerpoint/2010/main" val="3174299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mtClean="0"/>
              <a:t>Berlínská</a:t>
            </a:r>
            <a:r>
              <a:rPr lang="cs-CZ" baseline="0" smtClean="0"/>
              <a:t> deklarace: https://openaccess.mpg.de/Berlin-Declaration </a:t>
            </a:r>
            <a:endParaRPr lang="cs-CZ"/>
          </a:p>
        </p:txBody>
      </p:sp>
      <p:sp>
        <p:nvSpPr>
          <p:cNvPr id="4" name="Zástupný symbol pro číslo snímku 3"/>
          <p:cNvSpPr>
            <a:spLocks noGrp="1"/>
          </p:cNvSpPr>
          <p:nvPr>
            <p:ph type="sldNum" sz="quarter" idx="10"/>
          </p:nvPr>
        </p:nvSpPr>
        <p:spPr/>
        <p:txBody>
          <a:bodyPr/>
          <a:lstStyle/>
          <a:p>
            <a:fld id="{1125C4E1-2BA4-40B1-AFA6-889749851E36}" type="slidenum">
              <a:rPr lang="cs-CZ" smtClean="0"/>
              <a:t>5</a:t>
            </a:fld>
            <a:endParaRPr lang="cs-CZ"/>
          </a:p>
        </p:txBody>
      </p:sp>
    </p:spTree>
    <p:extLst>
      <p:ext uri="{BB962C8B-B14F-4D97-AF65-F5344CB8AC3E}">
        <p14:creationId xmlns:p14="http://schemas.microsoft.com/office/powerpoint/2010/main" val="1079006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228600" indent="-228600">
              <a:buAutoNum type="arabicPeriod"/>
            </a:pPr>
            <a:r>
              <a:rPr lang="en-US"/>
              <a:t>ÚK UK </a:t>
            </a:r>
            <a:r>
              <a:rPr lang="en-US" err="1"/>
              <a:t>bude</a:t>
            </a:r>
            <a:r>
              <a:rPr lang="en-US"/>
              <a:t> </a:t>
            </a:r>
            <a:r>
              <a:rPr lang="en-US" err="1"/>
              <a:t>poskytovat</a:t>
            </a:r>
            <a:r>
              <a:rPr lang="en-US"/>
              <a:t> </a:t>
            </a:r>
            <a:r>
              <a:rPr lang="en-US" err="1"/>
              <a:t>metod</a:t>
            </a:r>
            <a:r>
              <a:rPr lang="en-US"/>
              <a:t>. </a:t>
            </a:r>
            <a:r>
              <a:rPr lang="en-US" err="1"/>
              <a:t>vedení</a:t>
            </a:r>
            <a:r>
              <a:rPr lang="en-US"/>
              <a:t> a </a:t>
            </a:r>
            <a:r>
              <a:rPr lang="en-US" err="1"/>
              <a:t>informace</a:t>
            </a:r>
            <a:r>
              <a:rPr lang="en-US"/>
              <a:t> k OA </a:t>
            </a:r>
            <a:r>
              <a:rPr lang="en-US" err="1"/>
              <a:t>na</a:t>
            </a:r>
            <a:r>
              <a:rPr lang="en-US"/>
              <a:t> </a:t>
            </a:r>
            <a:r>
              <a:rPr lang="en-US" err="1"/>
              <a:t>stránkách</a:t>
            </a:r>
            <a:r>
              <a:rPr lang="en-US"/>
              <a:t>. </a:t>
            </a:r>
            <a:endParaRPr lang="cs-CZ">
              <a:cs typeface="Calibri" panose="020F0502020204030204"/>
            </a:endParaRPr>
          </a:p>
          <a:p>
            <a:pPr marL="685800" lvl="1" indent="-228600">
              <a:buFont typeface="Arial"/>
              <a:buChar char="•"/>
            </a:pPr>
            <a:r>
              <a:rPr lang="en-US">
                <a:cs typeface="Calibri" panose="020F0502020204030204"/>
              </a:rPr>
              <a:t>2018 – </a:t>
            </a:r>
            <a:r>
              <a:rPr lang="cs-CZ" err="1">
                <a:cs typeface="Calibri" panose="020F0502020204030204"/>
              </a:rPr>
              <a:t>updated</a:t>
            </a:r>
            <a:r>
              <a:rPr lang="cs-CZ">
                <a:cs typeface="Calibri" panose="020F0502020204030204"/>
              </a:rPr>
              <a:t> </a:t>
            </a:r>
            <a:r>
              <a:rPr lang="cs-CZ" err="1">
                <a:cs typeface="Calibri" panose="020F0502020204030204"/>
              </a:rPr>
              <a:t>information</a:t>
            </a:r>
            <a:r>
              <a:rPr lang="cs-CZ">
                <a:cs typeface="Calibri" panose="020F0502020204030204"/>
              </a:rPr>
              <a:t> on </a:t>
            </a:r>
            <a:r>
              <a:rPr lang="cs-CZ" err="1">
                <a:cs typeface="Calibri" panose="020F0502020204030204"/>
              </a:rPr>
              <a:t>Central</a:t>
            </a:r>
            <a:r>
              <a:rPr lang="cs-CZ">
                <a:cs typeface="Calibri" panose="020F0502020204030204"/>
              </a:rPr>
              <a:t> </a:t>
            </a:r>
            <a:r>
              <a:rPr lang="cs-CZ" err="1">
                <a:cs typeface="Calibri" panose="020F0502020204030204"/>
              </a:rPr>
              <a:t>Libraries</a:t>
            </a:r>
            <a:r>
              <a:rPr lang="cs-CZ">
                <a:cs typeface="Calibri" panose="020F0502020204030204"/>
              </a:rPr>
              <a:t> </a:t>
            </a:r>
            <a:r>
              <a:rPr lang="cs-CZ" err="1">
                <a:cs typeface="Calibri" panose="020F0502020204030204"/>
              </a:rPr>
              <a:t>website</a:t>
            </a:r>
            <a:r>
              <a:rPr lang="cs-CZ">
                <a:cs typeface="Calibri" panose="020F0502020204030204"/>
              </a:rPr>
              <a:t> </a:t>
            </a:r>
            <a:r>
              <a:rPr lang="en-US">
                <a:cs typeface="Calibri" panose="020F0502020204030204"/>
              </a:rPr>
              <a:t>; </a:t>
            </a:r>
            <a:endParaRPr lang="cs-CZ">
              <a:cs typeface="Calibri" panose="020F0502020204030204"/>
            </a:endParaRPr>
          </a:p>
          <a:p>
            <a:pPr marL="685800" lvl="1" indent="-228600">
              <a:buFont typeface="Arial"/>
              <a:buChar char="•"/>
            </a:pPr>
            <a:r>
              <a:rPr lang="cs-CZ" err="1">
                <a:cs typeface="Calibri" panose="020F0502020204030204"/>
              </a:rPr>
              <a:t>Creation</a:t>
            </a:r>
            <a:r>
              <a:rPr lang="cs-CZ">
                <a:cs typeface="Calibri" panose="020F0502020204030204"/>
              </a:rPr>
              <a:t> </a:t>
            </a:r>
            <a:r>
              <a:rPr lang="cs-CZ" err="1">
                <a:cs typeface="Calibri" panose="020F0502020204030204"/>
              </a:rPr>
              <a:t>of</a:t>
            </a:r>
            <a:r>
              <a:rPr lang="cs-CZ">
                <a:cs typeface="Calibri" panose="020F0502020204030204"/>
              </a:rPr>
              <a:t> </a:t>
            </a:r>
            <a:r>
              <a:rPr lang="cs-CZ" err="1">
                <a:cs typeface="Calibri" panose="020F0502020204030204"/>
              </a:rPr>
              <a:t>central</a:t>
            </a:r>
            <a:r>
              <a:rPr lang="cs-CZ">
                <a:cs typeface="Calibri" panose="020F0502020204030204"/>
              </a:rPr>
              <a:t> </a:t>
            </a:r>
            <a:r>
              <a:rPr lang="cs-CZ" err="1">
                <a:cs typeface="Calibri" panose="020F0502020204030204"/>
              </a:rPr>
              <a:t>helpodesk</a:t>
            </a:r>
            <a:r>
              <a:rPr lang="cs-CZ">
                <a:cs typeface="Calibri" panose="020F0502020204030204"/>
              </a:rPr>
              <a:t> </a:t>
            </a:r>
            <a:r>
              <a:rPr lang="cs-CZ" err="1">
                <a:cs typeface="Calibri" panose="020F0502020204030204"/>
              </a:rPr>
              <a:t>for</a:t>
            </a:r>
            <a:r>
              <a:rPr lang="cs-CZ">
                <a:cs typeface="Calibri" panose="020F0502020204030204"/>
              </a:rPr>
              <a:t> Open Access + </a:t>
            </a:r>
            <a:r>
              <a:rPr lang="en-US">
                <a:cs typeface="Calibri" panose="020F0502020204030204"/>
                <a:hlinkClick r:id="rId3"/>
              </a:rPr>
              <a:t>admin-oa@cuni.cz</a:t>
            </a:r>
            <a:r>
              <a:rPr lang="en-US">
                <a:cs typeface="Calibri" panose="020F0502020204030204"/>
              </a:rPr>
              <a:t> </a:t>
            </a:r>
            <a:r>
              <a:rPr lang="cs-CZ" err="1">
                <a:cs typeface="Calibri" panose="020F0502020204030204"/>
              </a:rPr>
              <a:t>contact</a:t>
            </a:r>
            <a:r>
              <a:rPr lang="cs-CZ">
                <a:cs typeface="Calibri" panose="020F0502020204030204"/>
              </a:rPr>
              <a:t> e-mail </a:t>
            </a:r>
            <a:r>
              <a:rPr lang="cs-CZ" err="1">
                <a:cs typeface="Calibri" panose="020F0502020204030204"/>
              </a:rPr>
              <a:t>for</a:t>
            </a:r>
            <a:r>
              <a:rPr lang="cs-CZ">
                <a:cs typeface="Calibri" panose="020F0502020204030204"/>
              </a:rPr>
              <a:t> </a:t>
            </a:r>
            <a:r>
              <a:rPr lang="cs-CZ" err="1">
                <a:cs typeface="Calibri" panose="020F0502020204030204"/>
              </a:rPr>
              <a:t>guidance</a:t>
            </a:r>
            <a:r>
              <a:rPr lang="cs-CZ">
                <a:cs typeface="Calibri" panose="020F0502020204030204"/>
              </a:rPr>
              <a:t> in </a:t>
            </a:r>
            <a:r>
              <a:rPr lang="cs-CZ" err="1">
                <a:cs typeface="Calibri" panose="020F0502020204030204"/>
              </a:rPr>
              <a:t>the</a:t>
            </a:r>
            <a:r>
              <a:rPr lang="cs-CZ">
                <a:cs typeface="Calibri" panose="020F0502020204030204"/>
              </a:rPr>
              <a:t> </a:t>
            </a:r>
            <a:r>
              <a:rPr lang="cs-CZ" err="1">
                <a:cs typeface="Calibri" panose="020F0502020204030204"/>
              </a:rPr>
              <a:t>field</a:t>
            </a:r>
            <a:r>
              <a:rPr lang="cs-CZ">
                <a:cs typeface="Calibri" panose="020F0502020204030204"/>
              </a:rPr>
              <a:t> </a:t>
            </a:r>
            <a:r>
              <a:rPr lang="cs-CZ" err="1">
                <a:cs typeface="Calibri" panose="020F0502020204030204"/>
              </a:rPr>
              <a:t>of</a:t>
            </a:r>
            <a:r>
              <a:rPr lang="cs-CZ">
                <a:cs typeface="Calibri" panose="020F0502020204030204"/>
              </a:rPr>
              <a:t> OA </a:t>
            </a:r>
            <a:r>
              <a:rPr lang="cs-CZ" err="1">
                <a:cs typeface="Calibri" panose="020F0502020204030204"/>
              </a:rPr>
              <a:t>publishing</a:t>
            </a:r>
            <a:r>
              <a:rPr lang="en-US">
                <a:cs typeface="Calibri" panose="020F0502020204030204"/>
              </a:rPr>
              <a:t>; </a:t>
            </a:r>
            <a:endParaRPr lang="cs-CZ">
              <a:cs typeface="Calibri" panose="020F0502020204030204"/>
            </a:endParaRPr>
          </a:p>
          <a:p>
            <a:pPr marL="685800" lvl="1" indent="-228600">
              <a:buFont typeface="Arial"/>
              <a:buChar char="•"/>
            </a:pPr>
            <a:r>
              <a:rPr lang="cs-CZ">
                <a:cs typeface="Calibri" panose="020F0502020204030204"/>
              </a:rPr>
              <a:t>Done - </a:t>
            </a:r>
            <a:r>
              <a:rPr lang="cs-CZ" err="1">
                <a:cs typeface="Calibri" panose="020F0502020204030204"/>
              </a:rPr>
              <a:t>Faculty</a:t>
            </a:r>
            <a:r>
              <a:rPr lang="cs-CZ">
                <a:cs typeface="Calibri" panose="020F0502020204030204"/>
              </a:rPr>
              <a:t> </a:t>
            </a:r>
            <a:r>
              <a:rPr lang="cs-CZ" err="1">
                <a:cs typeface="Calibri" panose="020F0502020204030204"/>
              </a:rPr>
              <a:t>librarians</a:t>
            </a:r>
            <a:r>
              <a:rPr lang="cs-CZ">
                <a:cs typeface="Calibri" panose="020F0502020204030204"/>
              </a:rPr>
              <a:t> </a:t>
            </a:r>
            <a:r>
              <a:rPr lang="cs-CZ" err="1">
                <a:cs typeface="Calibri" panose="020F0502020204030204"/>
              </a:rPr>
              <a:t>training</a:t>
            </a:r>
            <a:r>
              <a:rPr lang="cs-CZ">
                <a:cs typeface="Calibri" panose="020F0502020204030204"/>
              </a:rPr>
              <a:t> on OA support – </a:t>
            </a:r>
            <a:r>
              <a:rPr lang="cs-CZ" err="1">
                <a:cs typeface="Calibri" panose="020F0502020204030204"/>
              </a:rPr>
              <a:t>all</a:t>
            </a:r>
            <a:r>
              <a:rPr lang="cs-CZ">
                <a:cs typeface="Calibri" panose="020F0502020204030204"/>
              </a:rPr>
              <a:t> done as a </a:t>
            </a:r>
            <a:r>
              <a:rPr lang="cs-CZ" err="1">
                <a:cs typeface="Calibri" panose="020F0502020204030204"/>
              </a:rPr>
              <a:t>voluntary</a:t>
            </a:r>
            <a:r>
              <a:rPr lang="cs-CZ">
                <a:cs typeface="Calibri" panose="020F0502020204030204"/>
              </a:rPr>
              <a:t> </a:t>
            </a:r>
            <a:r>
              <a:rPr lang="cs-CZ" err="1">
                <a:cs typeface="Calibri" panose="020F0502020204030204"/>
              </a:rPr>
              <a:t>activity</a:t>
            </a:r>
            <a:r>
              <a:rPr lang="en-US">
                <a:cs typeface="Calibri" panose="020F0502020204030204"/>
              </a:rPr>
              <a:t> ( </a:t>
            </a:r>
          </a:p>
          <a:p>
            <a:pPr marL="228600" indent="-228600">
              <a:buAutoNum type="arabicPeriod"/>
            </a:pPr>
            <a:r>
              <a:rPr lang="en-US" err="1"/>
              <a:t>Pokud</a:t>
            </a:r>
            <a:r>
              <a:rPr lang="en-US"/>
              <a:t> </a:t>
            </a:r>
            <a:r>
              <a:rPr lang="en-US" err="1"/>
              <a:t>možno</a:t>
            </a:r>
            <a:r>
              <a:rPr lang="en-US"/>
              <a:t> v </a:t>
            </a:r>
            <a:r>
              <a:rPr lang="en-US" err="1"/>
              <a:t>každé</a:t>
            </a:r>
            <a:r>
              <a:rPr lang="en-US"/>
              <a:t> </a:t>
            </a:r>
            <a:r>
              <a:rPr lang="en-US" err="1"/>
              <a:t>fakultní</a:t>
            </a:r>
            <a:r>
              <a:rPr lang="en-US"/>
              <a:t> </a:t>
            </a:r>
            <a:r>
              <a:rPr lang="en-US" err="1"/>
              <a:t>knihovně</a:t>
            </a:r>
            <a:r>
              <a:rPr lang="en-US"/>
              <a:t> UK </a:t>
            </a:r>
            <a:r>
              <a:rPr lang="en-US" err="1"/>
              <a:t>bude</a:t>
            </a:r>
            <a:r>
              <a:rPr lang="en-US"/>
              <a:t> OA </a:t>
            </a:r>
            <a:r>
              <a:rPr lang="en-US" err="1"/>
              <a:t>knihovník</a:t>
            </a:r>
            <a:r>
              <a:rPr lang="en-US"/>
              <a:t>. </a:t>
            </a:r>
            <a:endParaRPr lang="cs-CZ">
              <a:cs typeface="Calibri" panose="020F0502020204030204"/>
            </a:endParaRPr>
          </a:p>
          <a:p>
            <a:pPr marL="685800" lvl="1" indent="-228600">
              <a:buFont typeface="Arial"/>
              <a:buChar char="•"/>
            </a:pPr>
            <a:r>
              <a:rPr lang="cs-CZ">
                <a:cs typeface="Calibri" panose="020F0502020204030204"/>
              </a:rPr>
              <a:t>Declaration / CU management </a:t>
            </a:r>
            <a:r>
              <a:rPr lang="cs-CZ" err="1">
                <a:cs typeface="Calibri" panose="020F0502020204030204"/>
              </a:rPr>
              <a:t>didn‘t</a:t>
            </a:r>
            <a:r>
              <a:rPr lang="cs-CZ">
                <a:cs typeface="Calibri" panose="020F0502020204030204"/>
              </a:rPr>
              <a:t> </a:t>
            </a:r>
            <a:r>
              <a:rPr lang="cs-CZ" err="1">
                <a:cs typeface="Calibri" panose="020F0502020204030204"/>
              </a:rPr>
              <a:t>define</a:t>
            </a:r>
            <a:r>
              <a:rPr lang="cs-CZ">
                <a:cs typeface="Calibri" panose="020F0502020204030204"/>
              </a:rPr>
              <a:t> </a:t>
            </a:r>
            <a:r>
              <a:rPr lang="cs-CZ" err="1">
                <a:cs typeface="Calibri" panose="020F0502020204030204"/>
              </a:rPr>
              <a:t>what</a:t>
            </a:r>
            <a:r>
              <a:rPr lang="cs-CZ">
                <a:cs typeface="Calibri" panose="020F0502020204030204"/>
              </a:rPr>
              <a:t> OA </a:t>
            </a:r>
            <a:r>
              <a:rPr lang="cs-CZ" err="1">
                <a:cs typeface="Calibri" panose="020F0502020204030204"/>
              </a:rPr>
              <a:t>librarians</a:t>
            </a:r>
            <a:r>
              <a:rPr lang="cs-CZ">
                <a:cs typeface="Calibri" panose="020F0502020204030204"/>
              </a:rPr>
              <a:t> </a:t>
            </a:r>
            <a:r>
              <a:rPr lang="cs-CZ" err="1">
                <a:cs typeface="Calibri" panose="020F0502020204030204"/>
              </a:rPr>
              <a:t>should</a:t>
            </a:r>
            <a:r>
              <a:rPr lang="cs-CZ">
                <a:cs typeface="Calibri" panose="020F0502020204030204"/>
              </a:rPr>
              <a:t> do – </a:t>
            </a:r>
            <a:r>
              <a:rPr lang="cs-CZ" err="1">
                <a:cs typeface="Calibri" panose="020F0502020204030204"/>
              </a:rPr>
              <a:t>therefore</a:t>
            </a:r>
            <a:r>
              <a:rPr lang="cs-CZ">
                <a:cs typeface="Calibri" panose="020F0502020204030204"/>
              </a:rPr>
              <a:t> – in many </a:t>
            </a:r>
            <a:r>
              <a:rPr lang="cs-CZ" err="1">
                <a:cs typeface="Calibri" panose="020F0502020204030204"/>
              </a:rPr>
              <a:t>faculties</a:t>
            </a:r>
            <a:r>
              <a:rPr lang="cs-CZ">
                <a:cs typeface="Calibri" panose="020F0502020204030204"/>
              </a:rPr>
              <a:t> OA </a:t>
            </a:r>
            <a:r>
              <a:rPr lang="cs-CZ" err="1">
                <a:cs typeface="Calibri" panose="020F0502020204030204"/>
              </a:rPr>
              <a:t>librarian</a:t>
            </a:r>
            <a:r>
              <a:rPr lang="cs-CZ">
                <a:cs typeface="Calibri" panose="020F0502020204030204"/>
              </a:rPr>
              <a:t> role </a:t>
            </a:r>
            <a:r>
              <a:rPr lang="cs-CZ" err="1">
                <a:cs typeface="Calibri" panose="020F0502020204030204"/>
              </a:rPr>
              <a:t>was</a:t>
            </a:r>
            <a:r>
              <a:rPr lang="cs-CZ">
                <a:cs typeface="Calibri" panose="020F0502020204030204"/>
              </a:rPr>
              <a:t> </a:t>
            </a:r>
            <a:r>
              <a:rPr lang="cs-CZ" err="1">
                <a:cs typeface="Calibri" panose="020F0502020204030204"/>
              </a:rPr>
              <a:t>assigned</a:t>
            </a:r>
            <a:r>
              <a:rPr lang="cs-CZ">
                <a:cs typeface="Calibri" panose="020F0502020204030204"/>
              </a:rPr>
              <a:t> </a:t>
            </a:r>
            <a:r>
              <a:rPr lang="cs-CZ" err="1">
                <a:cs typeface="Calibri" panose="020F0502020204030204"/>
              </a:rPr>
              <a:t>randomly</a:t>
            </a:r>
            <a:r>
              <a:rPr lang="cs-CZ">
                <a:cs typeface="Calibri" panose="020F0502020204030204"/>
              </a:rPr>
              <a:t> – </a:t>
            </a:r>
            <a:r>
              <a:rPr lang="cs-CZ" err="1">
                <a:cs typeface="Calibri" panose="020F0502020204030204"/>
              </a:rPr>
              <a:t>without</a:t>
            </a:r>
            <a:r>
              <a:rPr lang="cs-CZ">
                <a:cs typeface="Calibri" panose="020F0502020204030204"/>
              </a:rPr>
              <a:t> </a:t>
            </a:r>
            <a:r>
              <a:rPr lang="cs-CZ" err="1">
                <a:cs typeface="Calibri" panose="020F0502020204030204"/>
              </a:rPr>
              <a:t>any</a:t>
            </a:r>
            <a:r>
              <a:rPr lang="cs-CZ">
                <a:cs typeface="Calibri" panose="020F0502020204030204"/>
              </a:rPr>
              <a:t> influence on </a:t>
            </a:r>
            <a:r>
              <a:rPr lang="cs-CZ" err="1">
                <a:cs typeface="Calibri" panose="020F0502020204030204"/>
              </a:rPr>
              <a:t>actual</a:t>
            </a:r>
            <a:r>
              <a:rPr lang="cs-CZ">
                <a:cs typeface="Calibri" panose="020F0502020204030204"/>
              </a:rPr>
              <a:t> </a:t>
            </a:r>
            <a:r>
              <a:rPr lang="cs-CZ" err="1">
                <a:cs typeface="Calibri" panose="020F0502020204030204"/>
              </a:rPr>
              <a:t>work</a:t>
            </a:r>
            <a:r>
              <a:rPr lang="cs-CZ">
                <a:cs typeface="Calibri" panose="020F0502020204030204"/>
              </a:rPr>
              <a:t> </a:t>
            </a:r>
            <a:r>
              <a:rPr lang="cs-CZ" err="1">
                <a:cs typeface="Calibri" panose="020F0502020204030204"/>
              </a:rPr>
              <a:t>duties</a:t>
            </a:r>
            <a:r>
              <a:rPr lang="en-US">
                <a:cs typeface="Calibri" panose="020F0502020204030204"/>
              </a:rPr>
              <a:t> </a:t>
            </a:r>
            <a:endParaRPr lang="cs-CZ">
              <a:cs typeface="Calibri" panose="020F0502020204030204"/>
            </a:endParaRPr>
          </a:p>
          <a:p>
            <a:pPr marL="685800" lvl="1" indent="-228600">
              <a:buFont typeface="Arial"/>
              <a:buChar char="•"/>
            </a:pPr>
            <a:r>
              <a:rPr lang="cs-CZ">
                <a:cs typeface="Calibri" panose="020F0502020204030204"/>
              </a:rPr>
              <a:t>Not </a:t>
            </a:r>
            <a:r>
              <a:rPr lang="cs-CZ" err="1">
                <a:cs typeface="Calibri" panose="020F0502020204030204"/>
              </a:rPr>
              <a:t>every</a:t>
            </a:r>
            <a:r>
              <a:rPr lang="cs-CZ">
                <a:cs typeface="Calibri" panose="020F0502020204030204"/>
              </a:rPr>
              <a:t> fakulty has OA </a:t>
            </a:r>
            <a:r>
              <a:rPr lang="cs-CZ" err="1">
                <a:cs typeface="Calibri" panose="020F0502020204030204"/>
              </a:rPr>
              <a:t>librarian</a:t>
            </a:r>
            <a:r>
              <a:rPr lang="cs-CZ">
                <a:cs typeface="Calibri" panose="020F0502020204030204"/>
              </a:rPr>
              <a:t> </a:t>
            </a:r>
            <a:r>
              <a:rPr lang="cs-CZ" err="1">
                <a:cs typeface="Calibri" panose="020F0502020204030204"/>
              </a:rPr>
              <a:t>position</a:t>
            </a:r>
            <a:r>
              <a:rPr lang="cs-CZ">
                <a:cs typeface="Calibri" panose="020F0502020204030204"/>
              </a:rPr>
              <a:t> </a:t>
            </a:r>
            <a:r>
              <a:rPr lang="cs-CZ" err="1">
                <a:cs typeface="Calibri" panose="020F0502020204030204"/>
              </a:rPr>
              <a:t>created</a:t>
            </a:r>
            <a:r>
              <a:rPr lang="en-US">
                <a:cs typeface="Calibri" panose="020F0502020204030204"/>
              </a:rPr>
              <a:t>. </a:t>
            </a:r>
          </a:p>
          <a:p>
            <a:pPr marL="228600" indent="-228600">
              <a:buAutoNum type="arabicPeriod"/>
            </a:pPr>
            <a:r>
              <a:rPr lang="en-US"/>
              <a:t>OBD </a:t>
            </a:r>
            <a:r>
              <a:rPr lang="en-US" err="1"/>
              <a:t>bude</a:t>
            </a:r>
            <a:r>
              <a:rPr lang="en-US"/>
              <a:t> </a:t>
            </a:r>
            <a:r>
              <a:rPr lang="en-US" err="1"/>
              <a:t>upraveno</a:t>
            </a:r>
            <a:r>
              <a:rPr lang="en-US"/>
              <a:t> pro </a:t>
            </a:r>
            <a:r>
              <a:rPr lang="en-US" err="1"/>
              <a:t>možnost</a:t>
            </a:r>
            <a:r>
              <a:rPr lang="en-US"/>
              <a:t> </a:t>
            </a:r>
            <a:r>
              <a:rPr lang="en-US" err="1"/>
              <a:t>vkládání</a:t>
            </a:r>
            <a:r>
              <a:rPr lang="en-US"/>
              <a:t> OA </a:t>
            </a:r>
            <a:r>
              <a:rPr lang="en-US" err="1"/>
              <a:t>publikací</a:t>
            </a:r>
            <a:r>
              <a:rPr lang="en-US"/>
              <a:t>.   </a:t>
            </a:r>
            <a:endParaRPr lang="cs-CZ">
              <a:cs typeface="Calibri" panose="020F0502020204030204"/>
            </a:endParaRPr>
          </a:p>
          <a:p>
            <a:pPr marL="685800" lvl="1" indent="-228600">
              <a:buFont typeface="Arial"/>
              <a:buChar char="•"/>
            </a:pPr>
            <a:r>
              <a:rPr lang="cs-CZ" err="1">
                <a:cs typeface="Calibri"/>
              </a:rPr>
              <a:t>Working</a:t>
            </a:r>
            <a:r>
              <a:rPr lang="cs-CZ">
                <a:cs typeface="Calibri"/>
              </a:rPr>
              <a:t> on </a:t>
            </a:r>
            <a:r>
              <a:rPr lang="cs-CZ" err="1">
                <a:cs typeface="Calibri"/>
              </a:rPr>
              <a:t>it</a:t>
            </a:r>
            <a:r>
              <a:rPr lang="cs-CZ">
                <a:cs typeface="Calibri"/>
              </a:rPr>
              <a:t>, </a:t>
            </a:r>
            <a:r>
              <a:rPr lang="cs-CZ" err="1">
                <a:cs typeface="Calibri"/>
              </a:rPr>
              <a:t>will</a:t>
            </a:r>
            <a:r>
              <a:rPr lang="cs-CZ">
                <a:cs typeface="Calibri"/>
              </a:rPr>
              <a:t> </a:t>
            </a:r>
            <a:r>
              <a:rPr lang="cs-CZ" err="1">
                <a:cs typeface="Calibri"/>
              </a:rPr>
              <a:t>be</a:t>
            </a:r>
            <a:r>
              <a:rPr lang="cs-CZ">
                <a:cs typeface="Calibri"/>
              </a:rPr>
              <a:t> </a:t>
            </a:r>
            <a:r>
              <a:rPr lang="cs-CZ" err="1">
                <a:cs typeface="Calibri"/>
              </a:rPr>
              <a:t>mentioned</a:t>
            </a:r>
            <a:r>
              <a:rPr lang="cs-CZ">
                <a:cs typeface="Calibri"/>
              </a:rPr>
              <a:t> </a:t>
            </a:r>
            <a:r>
              <a:rPr lang="cs-CZ" err="1">
                <a:cs typeface="Calibri"/>
              </a:rPr>
              <a:t>later</a:t>
            </a:r>
            <a:r>
              <a:rPr lang="cs-CZ">
                <a:cs typeface="Calibri"/>
              </a:rPr>
              <a:t> in </a:t>
            </a:r>
            <a:r>
              <a:rPr lang="cs-CZ" err="1">
                <a:cs typeface="Calibri"/>
              </a:rPr>
              <a:t>the</a:t>
            </a:r>
            <a:r>
              <a:rPr lang="cs-CZ">
                <a:cs typeface="Calibri"/>
              </a:rPr>
              <a:t> </a:t>
            </a:r>
            <a:r>
              <a:rPr lang="cs-CZ" err="1">
                <a:cs typeface="Calibri"/>
              </a:rPr>
              <a:t>presentation</a:t>
            </a:r>
            <a:endParaRPr lang="en-US">
              <a:cs typeface="Calibri"/>
            </a:endParaRPr>
          </a:p>
          <a:p>
            <a:pPr marL="228600" indent="-228600">
              <a:buAutoNum type="arabicPeriod"/>
            </a:pPr>
            <a:r>
              <a:rPr lang="en-US" err="1"/>
              <a:t>Vznikne</a:t>
            </a:r>
            <a:r>
              <a:rPr lang="en-US"/>
              <a:t> </a:t>
            </a:r>
            <a:r>
              <a:rPr lang="en-US" err="1"/>
              <a:t>institucionální</a:t>
            </a:r>
            <a:r>
              <a:rPr lang="en-US"/>
              <a:t> </a:t>
            </a:r>
            <a:r>
              <a:rPr lang="en-US" err="1"/>
              <a:t>repozitář</a:t>
            </a:r>
            <a:r>
              <a:rPr lang="en-US"/>
              <a:t> </a:t>
            </a:r>
            <a:r>
              <a:rPr lang="en-US" err="1"/>
              <a:t>odpovídající</a:t>
            </a:r>
            <a:r>
              <a:rPr lang="en-US"/>
              <a:t> </a:t>
            </a:r>
            <a:r>
              <a:rPr lang="en-US" err="1"/>
              <a:t>požadavkům</a:t>
            </a:r>
            <a:r>
              <a:rPr lang="en-US"/>
              <a:t> </a:t>
            </a:r>
            <a:r>
              <a:rPr lang="en-US" err="1"/>
              <a:t>OpenAIRE</a:t>
            </a:r>
            <a:r>
              <a:rPr lang="en-US"/>
              <a:t>.  </a:t>
            </a:r>
            <a:endParaRPr lang="cs-CZ">
              <a:cs typeface="Calibri" panose="020F0502020204030204"/>
            </a:endParaRPr>
          </a:p>
          <a:p>
            <a:pPr marL="685800" lvl="1" indent="-228600">
              <a:buFont typeface="Arial"/>
              <a:buChar char="•"/>
            </a:pPr>
            <a:r>
              <a:rPr lang="cs-CZ" err="1">
                <a:cs typeface="Calibri"/>
              </a:rPr>
              <a:t>Working</a:t>
            </a:r>
            <a:r>
              <a:rPr lang="cs-CZ">
                <a:cs typeface="Calibri"/>
              </a:rPr>
              <a:t> on </a:t>
            </a:r>
            <a:r>
              <a:rPr lang="cs-CZ" err="1">
                <a:cs typeface="Calibri"/>
              </a:rPr>
              <a:t>it</a:t>
            </a:r>
            <a:r>
              <a:rPr lang="cs-CZ">
                <a:cs typeface="Calibri"/>
              </a:rPr>
              <a:t>, </a:t>
            </a:r>
            <a:r>
              <a:rPr lang="cs-CZ" err="1">
                <a:cs typeface="Calibri"/>
              </a:rPr>
              <a:t>will</a:t>
            </a:r>
            <a:r>
              <a:rPr lang="cs-CZ">
                <a:cs typeface="Calibri"/>
              </a:rPr>
              <a:t> </a:t>
            </a:r>
            <a:r>
              <a:rPr lang="cs-CZ" err="1">
                <a:cs typeface="Calibri"/>
              </a:rPr>
              <a:t>be</a:t>
            </a:r>
            <a:r>
              <a:rPr lang="cs-CZ">
                <a:cs typeface="Calibri"/>
              </a:rPr>
              <a:t> </a:t>
            </a:r>
            <a:r>
              <a:rPr lang="cs-CZ" err="1">
                <a:cs typeface="Calibri"/>
              </a:rPr>
              <a:t>mentioned</a:t>
            </a:r>
            <a:r>
              <a:rPr lang="cs-CZ">
                <a:cs typeface="Calibri"/>
              </a:rPr>
              <a:t> </a:t>
            </a:r>
            <a:r>
              <a:rPr lang="cs-CZ" err="1">
                <a:cs typeface="Calibri"/>
              </a:rPr>
              <a:t>later</a:t>
            </a:r>
            <a:r>
              <a:rPr lang="cs-CZ">
                <a:cs typeface="Calibri"/>
              </a:rPr>
              <a:t> in </a:t>
            </a:r>
            <a:r>
              <a:rPr lang="cs-CZ" err="1">
                <a:cs typeface="Calibri"/>
              </a:rPr>
              <a:t>the</a:t>
            </a:r>
            <a:r>
              <a:rPr lang="cs-CZ">
                <a:cs typeface="Calibri"/>
              </a:rPr>
              <a:t> </a:t>
            </a:r>
            <a:r>
              <a:rPr lang="cs-CZ" err="1">
                <a:cs typeface="Calibri"/>
              </a:rPr>
              <a:t>presentation</a:t>
            </a:r>
            <a:endParaRPr lang="en-US">
              <a:cs typeface="Calibri"/>
            </a:endParaRPr>
          </a:p>
          <a:p>
            <a:pPr marL="228600" indent="-228600">
              <a:buAutoNum type="arabicPeriod"/>
            </a:pPr>
            <a:r>
              <a:rPr lang="en-US"/>
              <a:t>UK </a:t>
            </a:r>
            <a:r>
              <a:rPr lang="en-US" err="1"/>
              <a:t>vydá</a:t>
            </a:r>
            <a:r>
              <a:rPr lang="en-US"/>
              <a:t> </a:t>
            </a:r>
            <a:r>
              <a:rPr lang="en-US" err="1"/>
              <a:t>opatření</a:t>
            </a:r>
            <a:r>
              <a:rPr lang="en-US"/>
              <a:t> </a:t>
            </a:r>
            <a:r>
              <a:rPr lang="en-US" err="1"/>
              <a:t>rektora</a:t>
            </a:r>
            <a:r>
              <a:rPr lang="en-US"/>
              <a:t> k </a:t>
            </a:r>
            <a:r>
              <a:rPr lang="en-US" err="1"/>
              <a:t>zaměstnaneckým</a:t>
            </a:r>
            <a:r>
              <a:rPr lang="en-US"/>
              <a:t> </a:t>
            </a:r>
            <a:r>
              <a:rPr lang="en-US" err="1"/>
              <a:t>dílům</a:t>
            </a:r>
            <a:r>
              <a:rPr lang="en-US"/>
              <a:t>.</a:t>
            </a:r>
            <a:endParaRPr lang="cs-CZ"/>
          </a:p>
          <a:p>
            <a:pPr marL="685800" lvl="1" indent="-228600">
              <a:buFont typeface="Arial"/>
              <a:buChar char="•"/>
            </a:pPr>
            <a:r>
              <a:rPr lang="cs-CZ"/>
              <a:t>Done</a:t>
            </a:r>
            <a:r>
              <a:rPr lang="en-US"/>
              <a:t>,</a:t>
            </a:r>
            <a:r>
              <a:rPr lang="cs-CZ"/>
              <a:t> set </a:t>
            </a:r>
            <a:r>
              <a:rPr lang="cs-CZ" err="1"/>
              <a:t>of</a:t>
            </a:r>
            <a:r>
              <a:rPr lang="cs-CZ"/>
              <a:t> </a:t>
            </a:r>
            <a:r>
              <a:rPr lang="cs-CZ" err="1"/>
              <a:t>Rector‘s</a:t>
            </a:r>
            <a:r>
              <a:rPr lang="cs-CZ"/>
              <a:t> </a:t>
            </a:r>
            <a:r>
              <a:rPr lang="cs-CZ" err="1"/>
              <a:t>Measures</a:t>
            </a:r>
            <a:r>
              <a:rPr lang="cs-CZ"/>
              <a:t> </a:t>
            </a:r>
            <a:r>
              <a:rPr lang="cs-CZ" err="1"/>
              <a:t>was</a:t>
            </a:r>
            <a:r>
              <a:rPr lang="cs-CZ"/>
              <a:t> </a:t>
            </a:r>
            <a:r>
              <a:rPr lang="cs-CZ" err="1"/>
              <a:t>published</a:t>
            </a:r>
            <a:r>
              <a:rPr lang="en-US"/>
              <a:t> </a:t>
            </a:r>
            <a:r>
              <a:rPr lang="cs-CZ" err="1"/>
              <a:t>that</a:t>
            </a:r>
            <a:r>
              <a:rPr lang="cs-CZ"/>
              <a:t> </a:t>
            </a:r>
            <a:r>
              <a:rPr lang="cs-CZ" err="1"/>
              <a:t>deals</a:t>
            </a:r>
            <a:r>
              <a:rPr lang="cs-CZ"/>
              <a:t> </a:t>
            </a:r>
            <a:r>
              <a:rPr lang="cs-CZ" err="1"/>
              <a:t>with</a:t>
            </a:r>
            <a:r>
              <a:rPr lang="cs-CZ"/>
              <a:t> </a:t>
            </a:r>
            <a:r>
              <a:rPr lang="cs-CZ" err="1"/>
              <a:t>this</a:t>
            </a:r>
            <a:endParaRPr lang="cs-CZ">
              <a:cs typeface="Calibri" panose="020F0502020204030204"/>
            </a:endParaRPr>
          </a:p>
          <a:p>
            <a:pPr marL="228600" indent="-228600">
              <a:buAutoNum type="arabicPeriod"/>
            </a:pPr>
            <a:r>
              <a:rPr lang="en-US"/>
              <a:t>V </a:t>
            </a:r>
            <a:r>
              <a:rPr lang="en-US" err="1"/>
              <a:t>grantech</a:t>
            </a:r>
            <a:r>
              <a:rPr lang="en-US"/>
              <a:t>, </a:t>
            </a:r>
            <a:r>
              <a:rPr lang="en-US" err="1"/>
              <a:t>projektech</a:t>
            </a:r>
            <a:r>
              <a:rPr lang="en-US"/>
              <a:t> a </a:t>
            </a:r>
            <a:r>
              <a:rPr lang="en-US" err="1"/>
              <a:t>jiných</a:t>
            </a:r>
            <a:r>
              <a:rPr lang="en-US"/>
              <a:t> </a:t>
            </a:r>
            <a:r>
              <a:rPr lang="en-US" err="1"/>
              <a:t>soutěžích</a:t>
            </a:r>
            <a:r>
              <a:rPr lang="en-US"/>
              <a:t> UK, </a:t>
            </a:r>
            <a:r>
              <a:rPr lang="en-US" err="1"/>
              <a:t>bude</a:t>
            </a:r>
            <a:r>
              <a:rPr lang="en-US"/>
              <a:t> </a:t>
            </a:r>
            <a:r>
              <a:rPr lang="en-US" err="1"/>
              <a:t>vyžadován</a:t>
            </a:r>
            <a:r>
              <a:rPr lang="en-US"/>
              <a:t> OA.  </a:t>
            </a:r>
            <a:endParaRPr lang="cs-CZ">
              <a:cs typeface="Calibri" panose="020F0502020204030204"/>
            </a:endParaRPr>
          </a:p>
          <a:p>
            <a:pPr marL="685800" lvl="1" indent="-228600">
              <a:buFont typeface="Arial"/>
              <a:buChar char="•"/>
            </a:pPr>
            <a:r>
              <a:rPr lang="en-US">
                <a:cs typeface="Calibri" panose="020F0502020204030204"/>
              </a:rPr>
              <a:t>ÚK </a:t>
            </a:r>
            <a:r>
              <a:rPr lang="en-US" err="1">
                <a:cs typeface="Calibri" panose="020F0502020204030204"/>
              </a:rPr>
              <a:t>nemá</a:t>
            </a:r>
            <a:r>
              <a:rPr lang="en-US">
                <a:cs typeface="Calibri" panose="020F0502020204030204"/>
              </a:rPr>
              <a:t> </a:t>
            </a:r>
            <a:r>
              <a:rPr lang="en-US" err="1">
                <a:cs typeface="Calibri" panose="020F0502020204030204"/>
              </a:rPr>
              <a:t>informace</a:t>
            </a:r>
            <a:r>
              <a:rPr lang="en-US">
                <a:cs typeface="Calibri" panose="020F0502020204030204"/>
              </a:rPr>
              <a:t> o tom, </a:t>
            </a:r>
            <a:r>
              <a:rPr lang="en-US" err="1">
                <a:cs typeface="Calibri" panose="020F0502020204030204"/>
              </a:rPr>
              <a:t>že</a:t>
            </a:r>
            <a:r>
              <a:rPr lang="en-US">
                <a:cs typeface="Calibri" panose="020F0502020204030204"/>
              </a:rPr>
              <a:t> by </a:t>
            </a:r>
            <a:r>
              <a:rPr lang="en-US" err="1">
                <a:cs typeface="Calibri" panose="020F0502020204030204"/>
              </a:rPr>
              <a:t>podmínky</a:t>
            </a:r>
            <a:r>
              <a:rPr lang="en-US">
                <a:cs typeface="Calibri" panose="020F0502020204030204"/>
              </a:rPr>
              <a:t> OA </a:t>
            </a:r>
            <a:r>
              <a:rPr lang="en-US" err="1">
                <a:cs typeface="Calibri" panose="020F0502020204030204"/>
              </a:rPr>
              <a:t>byly</a:t>
            </a:r>
            <a:r>
              <a:rPr lang="en-US">
                <a:cs typeface="Calibri" panose="020F0502020204030204"/>
              </a:rPr>
              <a:t> </a:t>
            </a:r>
            <a:r>
              <a:rPr lang="en-US" err="1">
                <a:cs typeface="Calibri" panose="020F0502020204030204"/>
              </a:rPr>
              <a:t>nějak</a:t>
            </a:r>
            <a:r>
              <a:rPr lang="en-US">
                <a:cs typeface="Calibri" panose="020F0502020204030204"/>
              </a:rPr>
              <a:t> </a:t>
            </a:r>
            <a:r>
              <a:rPr lang="en-US" err="1">
                <a:cs typeface="Calibri" panose="020F0502020204030204"/>
              </a:rPr>
              <a:t>zapracovány</a:t>
            </a:r>
            <a:r>
              <a:rPr lang="en-US">
                <a:cs typeface="Calibri" panose="020F0502020204030204"/>
              </a:rPr>
              <a:t> do </a:t>
            </a:r>
            <a:r>
              <a:rPr lang="en-US" err="1">
                <a:cs typeface="Calibri" panose="020F0502020204030204"/>
              </a:rPr>
              <a:t>interních</a:t>
            </a:r>
            <a:r>
              <a:rPr lang="en-US">
                <a:cs typeface="Calibri" panose="020F0502020204030204"/>
              </a:rPr>
              <a:t> </a:t>
            </a:r>
            <a:r>
              <a:rPr lang="en-US" err="1">
                <a:cs typeface="Calibri" panose="020F0502020204030204"/>
              </a:rPr>
              <a:t>soutěží</a:t>
            </a:r>
            <a:r>
              <a:rPr lang="en-US">
                <a:cs typeface="Calibri" panose="020F0502020204030204"/>
              </a:rPr>
              <a:t> a </a:t>
            </a:r>
            <a:r>
              <a:rPr lang="en-US" err="1">
                <a:cs typeface="Calibri" panose="020F0502020204030204"/>
              </a:rPr>
              <a:t>grantů</a:t>
            </a:r>
            <a:r>
              <a:rPr lang="en-US">
                <a:cs typeface="Calibri" panose="020F0502020204030204"/>
              </a:rPr>
              <a:t>.</a:t>
            </a:r>
          </a:p>
          <a:p>
            <a:pPr marL="228600" indent="-228600">
              <a:buAutoNum type="arabicPeriod"/>
            </a:pPr>
            <a:r>
              <a:rPr lang="en-US" err="1"/>
              <a:t>Univerzitní</a:t>
            </a:r>
            <a:r>
              <a:rPr lang="en-US"/>
              <a:t> a </a:t>
            </a:r>
            <a:r>
              <a:rPr lang="en-US" err="1"/>
              <a:t>fakultní</a:t>
            </a:r>
            <a:r>
              <a:rPr lang="en-US"/>
              <a:t> </a:t>
            </a:r>
            <a:r>
              <a:rPr lang="en-US" err="1"/>
              <a:t>vydavatelství</a:t>
            </a:r>
            <a:r>
              <a:rPr lang="en-US"/>
              <a:t> </a:t>
            </a:r>
            <a:r>
              <a:rPr lang="en-US" err="1"/>
              <a:t>budou</a:t>
            </a:r>
            <a:r>
              <a:rPr lang="en-US"/>
              <a:t> </a:t>
            </a:r>
            <a:r>
              <a:rPr lang="en-US" err="1"/>
              <a:t>publikovat</a:t>
            </a:r>
            <a:r>
              <a:rPr lang="en-US"/>
              <a:t> </a:t>
            </a:r>
            <a:r>
              <a:rPr lang="en-US" err="1"/>
              <a:t>otevřeně</a:t>
            </a:r>
            <a:r>
              <a:rPr lang="en-US"/>
              <a:t>.  </a:t>
            </a:r>
            <a:endParaRPr lang="cs-CZ">
              <a:cs typeface="Calibri" panose="020F0502020204030204"/>
            </a:endParaRPr>
          </a:p>
          <a:p>
            <a:pPr marL="628650" lvl="1" indent="-171450">
              <a:buFont typeface="Arial"/>
              <a:buChar char="•"/>
            </a:pPr>
            <a:r>
              <a:rPr lang="en-US" err="1">
                <a:cs typeface="Calibri"/>
              </a:rPr>
              <a:t>Nakladatelství</a:t>
            </a:r>
            <a:r>
              <a:rPr lang="en-US">
                <a:cs typeface="Calibri"/>
              </a:rPr>
              <a:t> </a:t>
            </a:r>
            <a:r>
              <a:rPr lang="en-US" err="1">
                <a:cs typeface="Calibri"/>
              </a:rPr>
              <a:t>Karolinum</a:t>
            </a:r>
            <a:r>
              <a:rPr lang="en-US">
                <a:cs typeface="Calibri"/>
              </a:rPr>
              <a:t> </a:t>
            </a:r>
            <a:r>
              <a:rPr lang="en-US" err="1">
                <a:cs typeface="Calibri"/>
              </a:rPr>
              <a:t>vydalo</a:t>
            </a:r>
            <a:r>
              <a:rPr lang="en-US">
                <a:cs typeface="Calibri"/>
              </a:rPr>
              <a:t> </a:t>
            </a:r>
            <a:r>
              <a:rPr lang="en-US" err="1">
                <a:cs typeface="Calibri"/>
              </a:rPr>
              <a:t>svoji</a:t>
            </a:r>
            <a:r>
              <a:rPr lang="en-US">
                <a:cs typeface="Calibri"/>
              </a:rPr>
              <a:t> </a:t>
            </a:r>
            <a:r>
              <a:rPr lang="en-US" err="1">
                <a:cs typeface="Calibri"/>
              </a:rPr>
              <a:t>politiku</a:t>
            </a:r>
            <a:r>
              <a:rPr lang="en-US">
                <a:cs typeface="Calibri"/>
              </a:rPr>
              <a:t> open access (</a:t>
            </a:r>
            <a:r>
              <a:rPr lang="en-US" err="1">
                <a:cs typeface="Calibri"/>
              </a:rPr>
              <a:t>pravidla</a:t>
            </a:r>
            <a:r>
              <a:rPr lang="en-US">
                <a:cs typeface="Calibri"/>
              </a:rPr>
              <a:t> pro OA </a:t>
            </a:r>
            <a:r>
              <a:rPr lang="en-US" err="1">
                <a:cs typeface="Calibri"/>
              </a:rPr>
              <a:t>časopisy</a:t>
            </a:r>
            <a:r>
              <a:rPr lang="en-US">
                <a:cs typeface="Calibri"/>
              </a:rPr>
              <a:t> a </a:t>
            </a:r>
            <a:r>
              <a:rPr lang="en-US" err="1">
                <a:cs typeface="Calibri"/>
              </a:rPr>
              <a:t>i</a:t>
            </a:r>
            <a:r>
              <a:rPr lang="en-US">
                <a:cs typeface="Calibri"/>
              </a:rPr>
              <a:t> </a:t>
            </a:r>
            <a:r>
              <a:rPr lang="en-US" err="1">
                <a:cs typeface="Calibri"/>
              </a:rPr>
              <a:t>monografie</a:t>
            </a:r>
            <a:r>
              <a:rPr lang="en-US">
                <a:cs typeface="Calibri"/>
              </a:rPr>
              <a:t>), </a:t>
            </a:r>
            <a:r>
              <a:rPr lang="en-US" err="1">
                <a:cs typeface="Calibri"/>
              </a:rPr>
              <a:t>provozuje</a:t>
            </a:r>
            <a:r>
              <a:rPr lang="en-US">
                <a:cs typeface="Calibri"/>
              </a:rPr>
              <a:t> </a:t>
            </a:r>
            <a:r>
              <a:rPr lang="en-US" err="1">
                <a:cs typeface="Calibri"/>
              </a:rPr>
              <a:t>centrální</a:t>
            </a:r>
            <a:r>
              <a:rPr lang="en-US">
                <a:cs typeface="Calibri"/>
              </a:rPr>
              <a:t> </a:t>
            </a:r>
            <a:r>
              <a:rPr lang="en-US" err="1">
                <a:cs typeface="Calibri"/>
              </a:rPr>
              <a:t>instalaci</a:t>
            </a:r>
            <a:r>
              <a:rPr lang="en-US">
                <a:cs typeface="Calibri"/>
              </a:rPr>
              <a:t> OJS a </a:t>
            </a:r>
            <a:r>
              <a:rPr lang="en-US" err="1">
                <a:cs typeface="Calibri"/>
              </a:rPr>
              <a:t>spolupracuje</a:t>
            </a:r>
            <a:r>
              <a:rPr lang="en-US">
                <a:cs typeface="Calibri"/>
              </a:rPr>
              <a:t> s </a:t>
            </a:r>
            <a:r>
              <a:rPr lang="en-US" err="1">
                <a:cs typeface="Calibri"/>
              </a:rPr>
              <a:t>knihovnami</a:t>
            </a:r>
            <a:r>
              <a:rPr lang="en-US">
                <a:cs typeface="Calibri"/>
              </a:rPr>
              <a:t> </a:t>
            </a:r>
            <a:r>
              <a:rPr lang="en-US" err="1">
                <a:cs typeface="Calibri"/>
              </a:rPr>
              <a:t>např</a:t>
            </a:r>
            <a:r>
              <a:rPr lang="en-US">
                <a:cs typeface="Calibri"/>
              </a:rPr>
              <a:t>. </a:t>
            </a:r>
            <a:r>
              <a:rPr lang="en-US" err="1">
                <a:cs typeface="Calibri"/>
              </a:rPr>
              <a:t>na</a:t>
            </a:r>
            <a:r>
              <a:rPr lang="en-US">
                <a:cs typeface="Calibri"/>
              </a:rPr>
              <a:t> </a:t>
            </a:r>
            <a:r>
              <a:rPr lang="en-US" err="1">
                <a:cs typeface="Calibri"/>
              </a:rPr>
              <a:t>programu</a:t>
            </a:r>
            <a:r>
              <a:rPr lang="en-US">
                <a:cs typeface="Calibri"/>
              </a:rPr>
              <a:t> Open Access Week. </a:t>
            </a:r>
          </a:p>
          <a:p>
            <a:pPr marL="628650" lvl="1" indent="-171450">
              <a:buFont typeface="Arial"/>
              <a:buChar char="•"/>
            </a:pPr>
            <a:r>
              <a:rPr lang="en-US" err="1">
                <a:cs typeface="Calibri"/>
              </a:rPr>
              <a:t>Vydavatelství</a:t>
            </a:r>
            <a:r>
              <a:rPr lang="en-US">
                <a:cs typeface="Calibri"/>
              </a:rPr>
              <a:t> FF UK </a:t>
            </a:r>
            <a:r>
              <a:rPr lang="en-US" err="1">
                <a:cs typeface="Calibri"/>
              </a:rPr>
              <a:t>všechny</a:t>
            </a:r>
            <a:r>
              <a:rPr lang="en-US">
                <a:cs typeface="Calibri"/>
              </a:rPr>
              <a:t> </a:t>
            </a:r>
            <a:r>
              <a:rPr lang="en-US" err="1">
                <a:cs typeface="Calibri"/>
              </a:rPr>
              <a:t>své</a:t>
            </a:r>
            <a:r>
              <a:rPr lang="en-US">
                <a:cs typeface="Calibri"/>
              </a:rPr>
              <a:t> </a:t>
            </a:r>
            <a:r>
              <a:rPr lang="en-US" err="1">
                <a:cs typeface="Calibri"/>
              </a:rPr>
              <a:t>časopisy</a:t>
            </a:r>
            <a:r>
              <a:rPr lang="en-US">
                <a:cs typeface="Calibri"/>
              </a:rPr>
              <a:t> </a:t>
            </a:r>
            <a:r>
              <a:rPr lang="en-US" err="1">
                <a:cs typeface="Calibri"/>
              </a:rPr>
              <a:t>vydává</a:t>
            </a:r>
            <a:r>
              <a:rPr lang="en-US">
                <a:cs typeface="Calibri"/>
              </a:rPr>
              <a:t> v OA </a:t>
            </a:r>
            <a:r>
              <a:rPr lang="en-US" err="1">
                <a:cs typeface="Calibri"/>
              </a:rPr>
              <a:t>režimu</a:t>
            </a:r>
            <a:r>
              <a:rPr lang="en-US">
                <a:cs typeface="Calibri"/>
              </a:rPr>
              <a:t> (od 2015).</a:t>
            </a:r>
          </a:p>
        </p:txBody>
      </p:sp>
      <p:sp>
        <p:nvSpPr>
          <p:cNvPr id="4" name="Zástupný symbol pro číslo snímku 3"/>
          <p:cNvSpPr>
            <a:spLocks noGrp="1"/>
          </p:cNvSpPr>
          <p:nvPr>
            <p:ph type="sldNum" sz="quarter" idx="5"/>
          </p:nvPr>
        </p:nvSpPr>
        <p:spPr/>
        <p:txBody>
          <a:bodyPr/>
          <a:lstStyle/>
          <a:p>
            <a:fld id="{1125C4E1-2BA4-40B1-AFA6-889749851E36}" type="slidenum">
              <a:rPr lang="cs-CZ"/>
              <a:t>6</a:t>
            </a:fld>
            <a:endParaRPr lang="cs-CZ"/>
          </a:p>
        </p:txBody>
      </p:sp>
    </p:spTree>
    <p:extLst>
      <p:ext uri="{BB962C8B-B14F-4D97-AF65-F5344CB8AC3E}">
        <p14:creationId xmlns:p14="http://schemas.microsoft.com/office/powerpoint/2010/main" val="39324796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mtClean="0">
                <a:cs typeface="Calibri"/>
              </a:rPr>
              <a:t>Motivation to publish in OA manner at CU comes from</a:t>
            </a:r>
            <a:r>
              <a:rPr lang="cs-CZ" baseline="0" smtClean="0">
                <a:cs typeface="Calibri"/>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s-CZ" baseline="0" smtClean="0">
                <a:cs typeface="Calibri"/>
              </a:rPr>
              <a:t>Individual / subject specific needs or personal motivation</a:t>
            </a:r>
            <a:r>
              <a:rPr lang="cs-CZ" smtClean="0">
                <a:cs typeface="Calibri"/>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s-CZ" smtClean="0">
                <a:cs typeface="Calibri"/>
              </a:rPr>
              <a:t>External sources – such as research policies defined by H2020 and other funding programmes by EC or some of the Czech research agencies: - Czech Health Research Council, Technology Agency of the Czech Republic – KAPPA programme</a:t>
            </a:r>
          </a:p>
          <a:p>
            <a:endParaRPr lang="cs-CZ"/>
          </a:p>
        </p:txBody>
      </p:sp>
      <p:sp>
        <p:nvSpPr>
          <p:cNvPr id="4" name="Zástupný symbol pro číslo snímku 3"/>
          <p:cNvSpPr>
            <a:spLocks noGrp="1"/>
          </p:cNvSpPr>
          <p:nvPr>
            <p:ph type="sldNum" sz="quarter" idx="10"/>
          </p:nvPr>
        </p:nvSpPr>
        <p:spPr/>
        <p:txBody>
          <a:bodyPr/>
          <a:lstStyle/>
          <a:p>
            <a:fld id="{1125C4E1-2BA4-40B1-AFA6-889749851E36}" type="slidenum">
              <a:rPr lang="cs-CZ" smtClean="0"/>
              <a:t>7</a:t>
            </a:fld>
            <a:endParaRPr lang="cs-CZ"/>
          </a:p>
        </p:txBody>
      </p:sp>
    </p:spTree>
    <p:extLst>
      <p:ext uri="{BB962C8B-B14F-4D97-AF65-F5344CB8AC3E}">
        <p14:creationId xmlns:p14="http://schemas.microsoft.com/office/powerpoint/2010/main" val="770855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sz="1300" b="1" u="sng" dirty="0" smtClean="0"/>
              <a:t>Stav</a:t>
            </a:r>
            <a:r>
              <a:rPr lang="cs-CZ" sz="1300" b="1" u="sng" baseline="0" dirty="0" smtClean="0"/>
              <a:t> </a:t>
            </a:r>
            <a:r>
              <a:rPr lang="cs-CZ" sz="1300" b="1" u="sng" baseline="0" dirty="0"/>
              <a:t>open </a:t>
            </a:r>
            <a:r>
              <a:rPr lang="cs-CZ" sz="1300" b="1" u="sng" baseline="0" dirty="0" err="1"/>
              <a:t>access</a:t>
            </a:r>
            <a:r>
              <a:rPr lang="cs-CZ" sz="1300" b="1" u="sng" baseline="0" dirty="0"/>
              <a:t> publikování na UK dle Web </a:t>
            </a:r>
            <a:r>
              <a:rPr lang="cs-CZ" sz="1300" b="1" u="sng" baseline="0" dirty="0" err="1"/>
              <a:t>of</a:t>
            </a:r>
            <a:r>
              <a:rPr lang="cs-CZ" sz="1300" b="1" u="sng" baseline="0" dirty="0"/>
              <a:t> Science (</a:t>
            </a:r>
            <a:r>
              <a:rPr lang="cs-CZ" sz="1300" b="1" u="sng" baseline="0" dirty="0" err="1"/>
              <a:t>WoS</a:t>
            </a:r>
            <a:r>
              <a:rPr lang="cs-CZ" sz="1300" b="1" u="sng" baseline="0" dirty="0"/>
              <a:t>)</a:t>
            </a:r>
          </a:p>
          <a:p>
            <a:r>
              <a:rPr lang="cs-CZ" baseline="0" dirty="0"/>
              <a:t>Dle Web </a:t>
            </a:r>
            <a:r>
              <a:rPr lang="cs-CZ" baseline="0" dirty="0" err="1"/>
              <a:t>of</a:t>
            </a:r>
            <a:r>
              <a:rPr lang="cs-CZ" baseline="0" dirty="0"/>
              <a:t> Science (</a:t>
            </a:r>
            <a:r>
              <a:rPr lang="cs-CZ" baseline="0" dirty="0" err="1"/>
              <a:t>WoS</a:t>
            </a:r>
            <a:r>
              <a:rPr lang="cs-CZ" baseline="0" dirty="0"/>
              <a:t>) bylo v roce </a:t>
            </a:r>
            <a:r>
              <a:rPr lang="cs-CZ" baseline="0" dirty="0" smtClean="0"/>
              <a:t>2016-18 </a:t>
            </a:r>
            <a:r>
              <a:rPr lang="cs-CZ" baseline="0" dirty="0"/>
              <a:t>vydáno </a:t>
            </a:r>
            <a:r>
              <a:rPr lang="cs-CZ" b="1" baseline="0" dirty="0" smtClean="0"/>
              <a:t>12 941 </a:t>
            </a:r>
            <a:r>
              <a:rPr lang="cs-CZ" b="1" baseline="0" dirty="0"/>
              <a:t>publikací typu „článek“ nebo „konferenční příspěvek“</a:t>
            </a:r>
            <a:r>
              <a:rPr lang="cs-CZ" baseline="0" dirty="0"/>
              <a:t> s autorstvím UK, z toho bylo </a:t>
            </a:r>
            <a:r>
              <a:rPr lang="cs-CZ" b="1" baseline="0" dirty="0" smtClean="0"/>
              <a:t>4 937 </a:t>
            </a:r>
            <a:r>
              <a:rPr lang="cs-CZ" b="1" baseline="0" dirty="0"/>
              <a:t>publikací </a:t>
            </a:r>
            <a:r>
              <a:rPr lang="cs-CZ" baseline="0" dirty="0"/>
              <a:t>označeno jako </a:t>
            </a:r>
            <a:r>
              <a:rPr lang="cs-CZ" b="1" baseline="0" dirty="0"/>
              <a:t>open </a:t>
            </a:r>
            <a:r>
              <a:rPr lang="cs-CZ" b="1" baseline="0" dirty="0" err="1"/>
              <a:t>access</a:t>
            </a:r>
            <a:r>
              <a:rPr lang="cs-CZ" baseline="0" dirty="0"/>
              <a:t>. </a:t>
            </a:r>
          </a:p>
          <a:p>
            <a:endParaRPr lang="cs-CZ" baseline="0" dirty="0"/>
          </a:p>
          <a:p>
            <a:r>
              <a:rPr lang="cs-CZ" baseline="0" dirty="0" err="1"/>
              <a:t>WoS</a:t>
            </a:r>
            <a:r>
              <a:rPr lang="cs-CZ" baseline="0" dirty="0"/>
              <a:t> open </a:t>
            </a:r>
            <a:r>
              <a:rPr lang="cs-CZ" baseline="0" dirty="0" err="1"/>
              <a:t>access</a:t>
            </a:r>
            <a:r>
              <a:rPr lang="cs-CZ" baseline="0" dirty="0"/>
              <a:t> publikace dále rozděluje do kategorií podle toho, jakým způsobem jsou otevřené, přičemž </a:t>
            </a:r>
            <a:r>
              <a:rPr lang="cs-CZ" b="1" baseline="0" dirty="0"/>
              <a:t>jedna publikace může spadat do více </a:t>
            </a:r>
            <a:r>
              <a:rPr lang="cs-CZ" b="1" baseline="0" dirty="0" err="1"/>
              <a:t>WoS</a:t>
            </a:r>
            <a:r>
              <a:rPr lang="cs-CZ" b="1" baseline="0" dirty="0"/>
              <a:t> open </a:t>
            </a:r>
            <a:r>
              <a:rPr lang="cs-CZ" b="1" baseline="0" dirty="0" err="1"/>
              <a:t>access</a:t>
            </a:r>
            <a:r>
              <a:rPr lang="cs-CZ" b="1" baseline="0" dirty="0"/>
              <a:t> kategorií </a:t>
            </a:r>
            <a:r>
              <a:rPr lang="cs-CZ" baseline="0" dirty="0"/>
              <a:t>(</a:t>
            </a:r>
            <a:r>
              <a:rPr lang="cs-CZ" dirty="0"/>
              <a:t>https://clarivate.com/</a:t>
            </a:r>
            <a:r>
              <a:rPr lang="cs-CZ" dirty="0" err="1"/>
              <a:t>webofsciencegroup</a:t>
            </a:r>
            <a:r>
              <a:rPr lang="cs-CZ" dirty="0"/>
              <a:t>/</a:t>
            </a:r>
            <a:r>
              <a:rPr lang="cs-CZ" dirty="0" err="1"/>
              <a:t>solutions</a:t>
            </a:r>
            <a:r>
              <a:rPr lang="cs-CZ" dirty="0"/>
              <a:t>/open-</a:t>
            </a:r>
            <a:r>
              <a:rPr lang="cs-CZ" dirty="0" err="1"/>
              <a:t>access</a:t>
            </a:r>
            <a:r>
              <a:rPr lang="cs-CZ" dirty="0"/>
              <a:t>/)</a:t>
            </a:r>
            <a:r>
              <a:rPr lang="cs-CZ" baseline="0" dirty="0"/>
              <a:t> </a:t>
            </a:r>
            <a:r>
              <a:rPr lang="cs-CZ" baseline="0" dirty="0">
                <a:sym typeface="Wingdings" panose="05000000000000000000" pitchFamily="2" charset="2"/>
              </a:rPr>
              <a:t> např. může být otevřená tak, že je publikovaná v open </a:t>
            </a:r>
            <a:r>
              <a:rPr lang="cs-CZ" baseline="0" dirty="0" err="1">
                <a:sym typeface="Wingdings" panose="05000000000000000000" pitchFamily="2" charset="2"/>
              </a:rPr>
              <a:t>access</a:t>
            </a:r>
            <a:r>
              <a:rPr lang="cs-CZ" baseline="0" dirty="0">
                <a:sym typeface="Wingdings" panose="05000000000000000000" pitchFamily="2" charset="2"/>
              </a:rPr>
              <a:t> časopisu A ZÁROVEŇ je uložený </a:t>
            </a:r>
            <a:r>
              <a:rPr lang="cs-CZ" baseline="0" dirty="0" err="1">
                <a:sym typeface="Wingdings" panose="05000000000000000000" pitchFamily="2" charset="2"/>
              </a:rPr>
              <a:t>postprintová</a:t>
            </a:r>
            <a:r>
              <a:rPr lang="cs-CZ" baseline="0" dirty="0">
                <a:sym typeface="Wingdings" panose="05000000000000000000" pitchFamily="2" charset="2"/>
              </a:rPr>
              <a:t> verze v </a:t>
            </a:r>
            <a:r>
              <a:rPr lang="cs-CZ" baseline="0" dirty="0" err="1">
                <a:sym typeface="Wingdings" panose="05000000000000000000" pitchFamily="2" charset="2"/>
              </a:rPr>
              <a:t>repozitáři</a:t>
            </a:r>
            <a:r>
              <a:rPr lang="cs-CZ" baseline="0" dirty="0">
                <a:sym typeface="Wingdings" panose="05000000000000000000" pitchFamily="2" charset="2"/>
              </a:rPr>
              <a:t>. Open </a:t>
            </a:r>
            <a:r>
              <a:rPr lang="cs-CZ" baseline="0" dirty="0" err="1">
                <a:sym typeface="Wingdings" panose="05000000000000000000" pitchFamily="2" charset="2"/>
              </a:rPr>
              <a:t>access</a:t>
            </a:r>
            <a:r>
              <a:rPr lang="cs-CZ" baseline="0" dirty="0">
                <a:sym typeface="Wingdings" panose="05000000000000000000" pitchFamily="2" charset="2"/>
              </a:rPr>
              <a:t> publikace UK za rok </a:t>
            </a:r>
            <a:r>
              <a:rPr lang="cs-CZ" baseline="0" dirty="0" smtClean="0">
                <a:sym typeface="Wingdings" panose="05000000000000000000" pitchFamily="2" charset="2"/>
              </a:rPr>
              <a:t>2016-18 </a:t>
            </a:r>
            <a:r>
              <a:rPr lang="cs-CZ" baseline="0" dirty="0">
                <a:sym typeface="Wingdings" panose="05000000000000000000" pitchFamily="2" charset="2"/>
              </a:rPr>
              <a:t>proto </a:t>
            </a:r>
            <a:r>
              <a:rPr lang="cs-CZ" baseline="0" dirty="0" err="1">
                <a:sym typeface="Wingdings" panose="05000000000000000000" pitchFamily="2" charset="2"/>
              </a:rPr>
              <a:t>WoS</a:t>
            </a:r>
            <a:r>
              <a:rPr lang="cs-CZ" baseline="0" dirty="0">
                <a:sym typeface="Wingdings" panose="05000000000000000000" pitchFamily="2" charset="2"/>
              </a:rPr>
              <a:t> rozdělil dále takto:</a:t>
            </a:r>
            <a:endParaRPr lang="cs-CZ" baseline="0" dirty="0"/>
          </a:p>
          <a:p>
            <a:pPr marL="171450" indent="-171450">
              <a:buFont typeface="Arial" panose="020B0604020202020204" pitchFamily="34" charset="0"/>
              <a:buChar char="•"/>
            </a:pPr>
            <a:r>
              <a:rPr lang="en-US" dirty="0" smtClean="0"/>
              <a:t>DOAJ Gold (2,511)</a:t>
            </a:r>
          </a:p>
          <a:p>
            <a:pPr marL="171450" indent="-171450">
              <a:buFont typeface="Arial" panose="020B0604020202020204" pitchFamily="34" charset="0"/>
              <a:buChar char="•"/>
            </a:pPr>
            <a:r>
              <a:rPr lang="en-US" dirty="0" smtClean="0"/>
              <a:t>Other Gold (787)</a:t>
            </a:r>
          </a:p>
          <a:p>
            <a:pPr marL="171450" indent="-171450">
              <a:buFont typeface="Arial" panose="020B0604020202020204" pitchFamily="34" charset="0"/>
              <a:buChar char="•"/>
            </a:pPr>
            <a:r>
              <a:rPr lang="en-US" dirty="0" smtClean="0"/>
              <a:t>Bronze (1,063)</a:t>
            </a:r>
          </a:p>
          <a:p>
            <a:pPr marL="171450" indent="-171450">
              <a:buFont typeface="Arial" panose="020B0604020202020204" pitchFamily="34" charset="0"/>
              <a:buChar char="•"/>
            </a:pPr>
            <a:r>
              <a:rPr lang="en-US" dirty="0" smtClean="0"/>
              <a:t>Green Published (2,910)</a:t>
            </a:r>
          </a:p>
          <a:p>
            <a:pPr marL="171450" indent="-171450">
              <a:buFont typeface="Arial" panose="020B0604020202020204" pitchFamily="34" charset="0"/>
              <a:buChar char="•"/>
            </a:pPr>
            <a:r>
              <a:rPr lang="en-US" dirty="0" smtClean="0"/>
              <a:t>Green Accepted (1,062)</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cs-CZ" dirty="0"/>
          </a:p>
          <a:p>
            <a:r>
              <a:rPr lang="cs-CZ" dirty="0"/>
              <a:t>Nejčastěji</a:t>
            </a:r>
            <a:r>
              <a:rPr lang="cs-CZ" baseline="0" dirty="0"/>
              <a:t> jsou byly v roce </a:t>
            </a:r>
            <a:r>
              <a:rPr lang="cs-CZ" baseline="0" dirty="0" smtClean="0"/>
              <a:t>2016-18 </a:t>
            </a:r>
            <a:r>
              <a:rPr lang="cs-CZ" baseline="0" dirty="0"/>
              <a:t>publikovány jako open </a:t>
            </a:r>
            <a:r>
              <a:rPr lang="cs-CZ" baseline="0" dirty="0" err="1"/>
              <a:t>access</a:t>
            </a:r>
            <a:r>
              <a:rPr lang="cs-CZ" baseline="0" dirty="0"/>
              <a:t> články v oblastech: (pozn. </a:t>
            </a:r>
            <a:r>
              <a:rPr lang="cs-CZ" b="1" baseline="0" dirty="0"/>
              <a:t>obor se vztahuje k časopisu; časopis může být ve více oborech zároveň</a:t>
            </a:r>
            <a:r>
              <a:rPr lang="cs-CZ" baseline="0" dirty="0"/>
              <a:t>)</a:t>
            </a:r>
          </a:p>
          <a:p>
            <a:pPr marL="171450" indent="-171450">
              <a:buFont typeface="Arial" panose="020B0604020202020204" pitchFamily="34" charset="0"/>
              <a:buChar char="•"/>
            </a:pPr>
            <a:r>
              <a:rPr lang="en-US" dirty="0" smtClean="0"/>
              <a:t>PHYSICS PARTICLES FIELDS (766) </a:t>
            </a:r>
          </a:p>
          <a:p>
            <a:pPr marL="171450" indent="-171450">
              <a:buFont typeface="Arial" panose="020B0604020202020204" pitchFamily="34" charset="0"/>
              <a:buChar char="•"/>
            </a:pPr>
            <a:r>
              <a:rPr lang="en-US" dirty="0" smtClean="0"/>
              <a:t>ASTRONOMY ASTROPHYSICS (474) </a:t>
            </a:r>
          </a:p>
          <a:p>
            <a:pPr marL="171450" indent="-171450">
              <a:buFont typeface="Arial" panose="020B0604020202020204" pitchFamily="34" charset="0"/>
              <a:buChar char="•"/>
            </a:pPr>
            <a:r>
              <a:rPr lang="en-US" dirty="0" smtClean="0"/>
              <a:t>MULTIDISCIPLINARY SCIENCES (421) </a:t>
            </a:r>
          </a:p>
          <a:p>
            <a:pPr marL="171450" indent="-171450">
              <a:buFont typeface="Arial" panose="020B0604020202020204" pitchFamily="34" charset="0"/>
              <a:buChar char="•"/>
            </a:pPr>
            <a:r>
              <a:rPr lang="en-US" dirty="0" smtClean="0"/>
              <a:t>PHYSICS NUCLEAR (260) </a:t>
            </a:r>
          </a:p>
          <a:p>
            <a:pPr marL="171450" indent="-171450">
              <a:buFont typeface="Arial" panose="020B0604020202020204" pitchFamily="34" charset="0"/>
              <a:buChar char="•"/>
            </a:pPr>
            <a:r>
              <a:rPr lang="en-US" dirty="0" smtClean="0"/>
              <a:t>BIOCHEMISTRY MOLECULAR BIOLOGY (191) </a:t>
            </a:r>
          </a:p>
        </p:txBody>
      </p:sp>
      <p:sp>
        <p:nvSpPr>
          <p:cNvPr id="4" name="Slide Number Placeholder 3"/>
          <p:cNvSpPr>
            <a:spLocks noGrp="1"/>
          </p:cNvSpPr>
          <p:nvPr>
            <p:ph type="sldNum" sz="quarter" idx="5"/>
          </p:nvPr>
        </p:nvSpPr>
        <p:spPr/>
        <p:txBody>
          <a:bodyPr/>
          <a:lstStyle/>
          <a:p>
            <a:fld id="{1125C4E1-2BA4-40B1-AFA6-889749851E36}" type="slidenum">
              <a:rPr lang="cs-CZ"/>
              <a:t>8</a:t>
            </a:fld>
            <a:endParaRPr lang="cs-CZ"/>
          </a:p>
        </p:txBody>
      </p:sp>
    </p:spTree>
    <p:extLst>
      <p:ext uri="{BB962C8B-B14F-4D97-AF65-F5344CB8AC3E}">
        <p14:creationId xmlns:p14="http://schemas.microsoft.com/office/powerpoint/2010/main" val="685685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Screenshot</a:t>
            </a:r>
            <a:r>
              <a:rPr lang="cs-CZ" dirty="0"/>
              <a:t> z aplikace: https://www.wizdom.ai/institution/charles_university/open-access/grid.4491.8</a:t>
            </a:r>
            <a:r>
              <a:rPr lang="cs-CZ" baseline="0" dirty="0"/>
              <a:t> </a:t>
            </a:r>
            <a:endParaRPr lang="cs-CZ" dirty="0"/>
          </a:p>
          <a:p>
            <a:endParaRPr lang="cs-CZ" dirty="0"/>
          </a:p>
          <a:p>
            <a:r>
              <a:rPr lang="cs-CZ" dirty="0"/>
              <a:t>Více informací o aplikaci https://blog.colwiz.com/2018/10/24/open-access-global-trends-and-rankings/ </a:t>
            </a:r>
            <a:r>
              <a:rPr lang="cs-CZ" dirty="0">
                <a:sym typeface="Wingdings" panose="05000000000000000000" pitchFamily="2" charset="2"/>
              </a:rPr>
              <a:t> </a:t>
            </a:r>
            <a:r>
              <a:rPr lang="cs-CZ" dirty="0" smtClean="0">
                <a:sym typeface="Wingdings" panose="05000000000000000000" pitchFamily="2" charset="2"/>
              </a:rPr>
              <a:t>data o open </a:t>
            </a:r>
            <a:r>
              <a:rPr lang="cs-CZ" dirty="0" err="1" smtClean="0">
                <a:sym typeface="Wingdings" panose="05000000000000000000" pitchFamily="2" charset="2"/>
              </a:rPr>
              <a:t>access</a:t>
            </a:r>
            <a:r>
              <a:rPr lang="cs-CZ" baseline="0" dirty="0" smtClean="0">
                <a:sym typeface="Wingdings" panose="05000000000000000000" pitchFamily="2" charset="2"/>
              </a:rPr>
              <a:t> </a:t>
            </a:r>
            <a:r>
              <a:rPr lang="cs-CZ" baseline="0" dirty="0">
                <a:sym typeface="Wingdings" panose="05000000000000000000" pitchFamily="2" charset="2"/>
              </a:rPr>
              <a:t>bere primárně z </a:t>
            </a:r>
            <a:r>
              <a:rPr lang="cs-CZ" baseline="0" dirty="0" err="1">
                <a:sym typeface="Wingdings" panose="05000000000000000000" pitchFamily="2" charset="2"/>
              </a:rPr>
              <a:t>Directory</a:t>
            </a:r>
            <a:r>
              <a:rPr lang="cs-CZ" baseline="0" dirty="0">
                <a:sym typeface="Wingdings" panose="05000000000000000000" pitchFamily="2" charset="2"/>
              </a:rPr>
              <a:t> </a:t>
            </a:r>
            <a:r>
              <a:rPr lang="cs-CZ" baseline="0" dirty="0" err="1">
                <a:sym typeface="Wingdings" panose="05000000000000000000" pitchFamily="2" charset="2"/>
              </a:rPr>
              <a:t>of</a:t>
            </a:r>
            <a:r>
              <a:rPr lang="cs-CZ" baseline="0" dirty="0">
                <a:sym typeface="Wingdings" panose="05000000000000000000" pitchFamily="2" charset="2"/>
              </a:rPr>
              <a:t> Open Access </a:t>
            </a:r>
            <a:r>
              <a:rPr lang="cs-CZ" baseline="0" dirty="0" err="1">
                <a:sym typeface="Wingdings" panose="05000000000000000000" pitchFamily="2" charset="2"/>
              </a:rPr>
              <a:t>Journals</a:t>
            </a:r>
            <a:r>
              <a:rPr lang="cs-CZ" baseline="0" dirty="0">
                <a:sym typeface="Wingdings" panose="05000000000000000000" pitchFamily="2" charset="2"/>
              </a:rPr>
              <a:t> (https://www.doaj.org) a z </a:t>
            </a:r>
            <a:r>
              <a:rPr lang="cs-CZ" baseline="0" dirty="0" err="1" smtClean="0">
                <a:sym typeface="Wingdings" panose="05000000000000000000" pitchFamily="2" charset="2"/>
              </a:rPr>
              <a:t>Unpaywall</a:t>
            </a:r>
            <a:r>
              <a:rPr lang="cs-CZ" baseline="0" dirty="0" smtClean="0">
                <a:sym typeface="Wingdings" panose="05000000000000000000" pitchFamily="2" charset="2"/>
              </a:rPr>
              <a:t> (https://unpaywall.org/). </a:t>
            </a:r>
            <a:endParaRPr lang="cs-CZ" dirty="0"/>
          </a:p>
        </p:txBody>
      </p:sp>
      <p:sp>
        <p:nvSpPr>
          <p:cNvPr id="4" name="Zástupný symbol pro číslo snímku 3"/>
          <p:cNvSpPr>
            <a:spLocks noGrp="1"/>
          </p:cNvSpPr>
          <p:nvPr>
            <p:ph type="sldNum" sz="quarter" idx="10"/>
          </p:nvPr>
        </p:nvSpPr>
        <p:spPr/>
        <p:txBody>
          <a:bodyPr/>
          <a:lstStyle/>
          <a:p>
            <a:fld id="{1125C4E1-2BA4-40B1-AFA6-889749851E36}" type="slidenum">
              <a:rPr lang="cs-CZ" smtClean="0"/>
              <a:t>9</a:t>
            </a:fld>
            <a:endParaRPr lang="cs-CZ"/>
          </a:p>
        </p:txBody>
      </p:sp>
    </p:spTree>
    <p:extLst>
      <p:ext uri="{BB962C8B-B14F-4D97-AF65-F5344CB8AC3E}">
        <p14:creationId xmlns:p14="http://schemas.microsoft.com/office/powerpoint/2010/main" val="3557112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1125C4E1-2BA4-40B1-AFA6-889749851E36}" type="slidenum">
              <a:rPr lang="cs-CZ" smtClean="0"/>
              <a:t>10</a:t>
            </a:fld>
            <a:endParaRPr lang="cs-CZ"/>
          </a:p>
        </p:txBody>
      </p:sp>
    </p:spTree>
    <p:extLst>
      <p:ext uri="{BB962C8B-B14F-4D97-AF65-F5344CB8AC3E}">
        <p14:creationId xmlns:p14="http://schemas.microsoft.com/office/powerpoint/2010/main" val="3194216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3E85999-32EB-4D03-9A04-C0533614692E}" type="datetime1">
              <a:rPr lang="en-US" smtClean="0"/>
              <a:t>11/7/2019</a:t>
            </a:fld>
            <a:endParaRPr lang="en-US"/>
          </a:p>
        </p:txBody>
      </p:sp>
      <p:sp>
        <p:nvSpPr>
          <p:cNvPr id="5" name="Footer Placeholder 4"/>
          <p:cNvSpPr>
            <a:spLocks noGrp="1"/>
          </p:cNvSpPr>
          <p:nvPr>
            <p:ph type="ftr" sz="quarter" idx="11"/>
          </p:nvPr>
        </p:nvSpPr>
        <p:spPr/>
        <p:txBody>
          <a:bodyPr/>
          <a:lstStyle/>
          <a:p>
            <a:r>
              <a:rPr lang="en-US" smtClean="0"/>
              <a:t>KRECon 2019: Open Access – Seeking balance, November 2019</a:t>
            </a:r>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38420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8401D2-9A52-4D2E-B357-50091EEC1D41}" type="datetime1">
              <a:rPr lang="en-US" smtClean="0"/>
              <a:t>11/7/2019</a:t>
            </a:fld>
            <a:endParaRPr lang="en-US"/>
          </a:p>
        </p:txBody>
      </p:sp>
      <p:sp>
        <p:nvSpPr>
          <p:cNvPr id="5" name="Footer Placeholder 4"/>
          <p:cNvSpPr>
            <a:spLocks noGrp="1"/>
          </p:cNvSpPr>
          <p:nvPr>
            <p:ph type="ftr" sz="quarter" idx="11"/>
          </p:nvPr>
        </p:nvSpPr>
        <p:spPr/>
        <p:txBody>
          <a:bodyPr/>
          <a:lstStyle/>
          <a:p>
            <a:r>
              <a:rPr lang="en-US" smtClean="0"/>
              <a:t>KRECon 2019: Open Access – Seeking balance, November 2019</a:t>
            </a:r>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764178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F16FF6-2733-4255-ABFB-C5DA779B19B1}" type="datetime1">
              <a:rPr lang="en-US" smtClean="0"/>
              <a:t>11/7/2019</a:t>
            </a:fld>
            <a:endParaRPr lang="en-US"/>
          </a:p>
        </p:txBody>
      </p:sp>
      <p:sp>
        <p:nvSpPr>
          <p:cNvPr id="5" name="Footer Placeholder 4"/>
          <p:cNvSpPr>
            <a:spLocks noGrp="1"/>
          </p:cNvSpPr>
          <p:nvPr>
            <p:ph type="ftr" sz="quarter" idx="11"/>
          </p:nvPr>
        </p:nvSpPr>
        <p:spPr/>
        <p:txBody>
          <a:bodyPr/>
          <a:lstStyle/>
          <a:p>
            <a:r>
              <a:rPr lang="en-US" smtClean="0"/>
              <a:t>KRECon 2019: Open Access – Seeking balance, November 2019</a:t>
            </a:r>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61224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101806-B451-4320-A525-B039851DA609}" type="datetime1">
              <a:rPr lang="en-US" smtClean="0"/>
              <a:t>11/7/2019</a:t>
            </a:fld>
            <a:endParaRPr lang="en-US"/>
          </a:p>
        </p:txBody>
      </p:sp>
      <p:sp>
        <p:nvSpPr>
          <p:cNvPr id="5" name="Footer Placeholder 4"/>
          <p:cNvSpPr>
            <a:spLocks noGrp="1"/>
          </p:cNvSpPr>
          <p:nvPr>
            <p:ph type="ftr" sz="quarter" idx="11"/>
          </p:nvPr>
        </p:nvSpPr>
        <p:spPr/>
        <p:txBody>
          <a:bodyPr/>
          <a:lstStyle/>
          <a:p>
            <a:r>
              <a:rPr lang="en-US" smtClean="0"/>
              <a:t>KRECon 2019: Open Access – Seeking balance, November 2019</a:t>
            </a:r>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31585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C8657E-E084-4790-AA44-12649A66D12D}" type="datetime1">
              <a:rPr lang="en-US" smtClean="0"/>
              <a:t>11/7/2019</a:t>
            </a:fld>
            <a:endParaRPr lang="en-US"/>
          </a:p>
        </p:txBody>
      </p:sp>
      <p:sp>
        <p:nvSpPr>
          <p:cNvPr id="5" name="Footer Placeholder 4"/>
          <p:cNvSpPr>
            <a:spLocks noGrp="1"/>
          </p:cNvSpPr>
          <p:nvPr>
            <p:ph type="ftr" sz="quarter" idx="11"/>
          </p:nvPr>
        </p:nvSpPr>
        <p:spPr/>
        <p:txBody>
          <a:bodyPr/>
          <a:lstStyle/>
          <a:p>
            <a:r>
              <a:rPr lang="en-US" smtClean="0"/>
              <a:t>KRECon 2019: Open Access – Seeking balance, November 2019</a:t>
            </a:r>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58780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1C44863-6C9E-4D7D-9E81-B17D566A0B9C}" type="datetime1">
              <a:rPr lang="en-US" smtClean="0"/>
              <a:t>11/7/2019</a:t>
            </a:fld>
            <a:endParaRPr lang="en-US"/>
          </a:p>
        </p:txBody>
      </p:sp>
      <p:sp>
        <p:nvSpPr>
          <p:cNvPr id="6" name="Footer Placeholder 5"/>
          <p:cNvSpPr>
            <a:spLocks noGrp="1"/>
          </p:cNvSpPr>
          <p:nvPr>
            <p:ph type="ftr" sz="quarter" idx="11"/>
          </p:nvPr>
        </p:nvSpPr>
        <p:spPr/>
        <p:txBody>
          <a:bodyPr/>
          <a:lstStyle/>
          <a:p>
            <a:r>
              <a:rPr lang="en-US" smtClean="0"/>
              <a:t>KRECon 2019: Open Access – Seeking balance, November 2019</a:t>
            </a:r>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213091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44B4F15-33F9-4CB5-A531-B0CB98650BE7}" type="datetime1">
              <a:rPr lang="en-US" smtClean="0"/>
              <a:t>11/7/2019</a:t>
            </a:fld>
            <a:endParaRPr lang="en-US"/>
          </a:p>
        </p:txBody>
      </p:sp>
      <p:sp>
        <p:nvSpPr>
          <p:cNvPr id="8" name="Footer Placeholder 7"/>
          <p:cNvSpPr>
            <a:spLocks noGrp="1"/>
          </p:cNvSpPr>
          <p:nvPr>
            <p:ph type="ftr" sz="quarter" idx="11"/>
          </p:nvPr>
        </p:nvSpPr>
        <p:spPr/>
        <p:txBody>
          <a:bodyPr/>
          <a:lstStyle/>
          <a:p>
            <a:r>
              <a:rPr lang="en-US" smtClean="0"/>
              <a:t>KRECon 2019: Open Access – Seeking balance, November 2019</a:t>
            </a:r>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35708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2A16628-4135-404B-8D35-1C61800021B7}" type="datetime1">
              <a:rPr lang="en-US" smtClean="0"/>
              <a:t>11/7/2019</a:t>
            </a:fld>
            <a:endParaRPr lang="en-US"/>
          </a:p>
        </p:txBody>
      </p:sp>
      <p:sp>
        <p:nvSpPr>
          <p:cNvPr id="4" name="Footer Placeholder 3"/>
          <p:cNvSpPr>
            <a:spLocks noGrp="1"/>
          </p:cNvSpPr>
          <p:nvPr>
            <p:ph type="ftr" sz="quarter" idx="11"/>
          </p:nvPr>
        </p:nvSpPr>
        <p:spPr/>
        <p:txBody>
          <a:bodyPr/>
          <a:lstStyle/>
          <a:p>
            <a:r>
              <a:rPr lang="en-US" smtClean="0"/>
              <a:t>KRECon 2019: Open Access – Seeking balance, November 2019</a:t>
            </a:r>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92891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20833F-33E5-44EA-BA43-1EC4B43C45A7}" type="datetime1">
              <a:rPr lang="en-US" smtClean="0"/>
              <a:t>11/7/2019</a:t>
            </a:fld>
            <a:endParaRPr lang="en-US"/>
          </a:p>
        </p:txBody>
      </p:sp>
      <p:sp>
        <p:nvSpPr>
          <p:cNvPr id="3" name="Footer Placeholder 2"/>
          <p:cNvSpPr>
            <a:spLocks noGrp="1"/>
          </p:cNvSpPr>
          <p:nvPr>
            <p:ph type="ftr" sz="quarter" idx="11"/>
          </p:nvPr>
        </p:nvSpPr>
        <p:spPr/>
        <p:txBody>
          <a:bodyPr/>
          <a:lstStyle/>
          <a:p>
            <a:r>
              <a:rPr lang="en-US" smtClean="0"/>
              <a:t>KRECon 2019: Open Access – Seeking balance, November 2019</a:t>
            </a:r>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38749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14A31C-286F-4C36-8500-B61B3C3B7325}" type="datetime1">
              <a:rPr lang="en-US" smtClean="0"/>
              <a:t>11/7/2019</a:t>
            </a:fld>
            <a:endParaRPr lang="en-US"/>
          </a:p>
        </p:txBody>
      </p:sp>
      <p:sp>
        <p:nvSpPr>
          <p:cNvPr id="6" name="Footer Placeholder 5"/>
          <p:cNvSpPr>
            <a:spLocks noGrp="1"/>
          </p:cNvSpPr>
          <p:nvPr>
            <p:ph type="ftr" sz="quarter" idx="11"/>
          </p:nvPr>
        </p:nvSpPr>
        <p:spPr/>
        <p:txBody>
          <a:bodyPr/>
          <a:lstStyle/>
          <a:p>
            <a:r>
              <a:rPr lang="en-US" smtClean="0"/>
              <a:t>KRECon 2019: Open Access – Seeking balance, November 2019</a:t>
            </a:r>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9132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8819B95-DAAC-4272-8F1E-D149E01D3E3E}" type="datetime1">
              <a:rPr lang="en-US" smtClean="0"/>
              <a:t>11/7/2019</a:t>
            </a:fld>
            <a:endParaRPr lang="en-US"/>
          </a:p>
        </p:txBody>
      </p:sp>
      <p:sp>
        <p:nvSpPr>
          <p:cNvPr id="6" name="Footer Placeholder 5"/>
          <p:cNvSpPr>
            <a:spLocks noGrp="1"/>
          </p:cNvSpPr>
          <p:nvPr>
            <p:ph type="ftr" sz="quarter" idx="11"/>
          </p:nvPr>
        </p:nvSpPr>
        <p:spPr/>
        <p:txBody>
          <a:bodyPr/>
          <a:lstStyle/>
          <a:p>
            <a:r>
              <a:rPr lang="en-US" smtClean="0"/>
              <a:t>KRECon 2019: Open Access – Seeking balance, November 2019</a:t>
            </a:r>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74366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7A2286-0F53-4F76-9BBA-36DC6837B601}" type="datetime1">
              <a:rPr lang="en-US" smtClean="0"/>
              <a:t>11/7/2019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KRECon 2019: Open Access – Seeking balance, November 2019</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42722738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hdl.handle.net/11858/00-001M-0000-0026-C274-7"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ec.europa.eu/digital-single-market/en/news/results-fp7-post-grant-open-access-pilot"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openaccess.mpg.de/Berlin-Declaration"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cuni.cz/UKEN-966.html" TargetMode="External"/><Relationship Id="rId3" Type="http://schemas.openxmlformats.org/officeDocument/2006/relationships/hyperlink" Target="https://cuni.cz/UK-8777.html" TargetMode="External"/><Relationship Id="rId7" Type="http://schemas.openxmlformats.org/officeDocument/2006/relationships/hyperlink" Target="https://cuni.cz/UKEN-969.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cuni.cz/UKEN-796.html" TargetMode="External"/><Relationship Id="rId5" Type="http://schemas.openxmlformats.org/officeDocument/2006/relationships/hyperlink" Target="https://library.cuni.cz/services/openaccess/open-access-at-charles-university/" TargetMode="External"/><Relationship Id="rId10" Type="http://schemas.openxmlformats.org/officeDocument/2006/relationships/hyperlink" Target="https://books.ff.cuni.cz/en/about-fa-press/about-us/" TargetMode="External"/><Relationship Id="rId4" Type="http://schemas.openxmlformats.org/officeDocument/2006/relationships/hyperlink" Target="https://knihovna.cuni.cz/open-access" TargetMode="External"/><Relationship Id="rId9" Type="http://schemas.openxmlformats.org/officeDocument/2006/relationships/hyperlink" Target="https://cupress.cuni.cz/ink2_stat/index.jsp?include=access"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wizdom.ai/institution/charles_university/open-access/grid.4491.8"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1"/>
          <p:cNvSpPr txBox="1">
            <a:spLocks/>
          </p:cNvSpPr>
          <p:nvPr/>
        </p:nvSpPr>
        <p:spPr>
          <a:xfrm>
            <a:off x="428" y="-217096"/>
            <a:ext cx="5082852" cy="1040059"/>
          </a:xfrm>
          <a:prstGeom prst="rect">
            <a:avLst/>
          </a:prstGeom>
        </p:spPr>
        <p:txBody>
          <a:bodyPr vert="horz" lIns="55449" tIns="27725" rIns="55449" bIns="27725" rtlCol="0" anchor="b">
            <a:noAutofit/>
          </a:bodyPr>
          <a:lstStyle>
            <a:lvl1pPr algn="ctr" defTabSz="1507846" rtl="0" eaLnBrk="1" latinLnBrk="0" hangingPunct="1">
              <a:lnSpc>
                <a:spcPct val="90000"/>
              </a:lnSpc>
              <a:spcBef>
                <a:spcPct val="0"/>
              </a:spcBef>
              <a:buNone/>
              <a:defRPr sz="9894" kern="1200">
                <a:solidFill>
                  <a:schemeClr val="tx1"/>
                </a:solidFill>
                <a:latin typeface="+mj-lt"/>
                <a:ea typeface="+mj-ea"/>
                <a:cs typeface="+mj-cs"/>
              </a:defRPr>
            </a:lvl1pPr>
          </a:lstStyle>
          <a:p>
            <a:r>
              <a:rPr lang="cs-CZ" sz="3275" b="1" dirty="0">
                <a:solidFill>
                  <a:schemeClr val="bg1"/>
                </a:solidFill>
                <a:latin typeface="Gill Sans"/>
              </a:rPr>
              <a:t>About</a:t>
            </a:r>
            <a:r>
              <a:rPr lang="cs-CZ" sz="3275" b="1" spc="3" dirty="0">
                <a:solidFill>
                  <a:schemeClr val="bg1"/>
                </a:solidFill>
                <a:latin typeface="Gill Sans"/>
              </a:rPr>
              <a:t> </a:t>
            </a:r>
            <a:r>
              <a:rPr lang="cs-CZ" sz="3275" b="1" dirty="0">
                <a:solidFill>
                  <a:schemeClr val="bg1"/>
                </a:solidFill>
                <a:latin typeface="Gill Sans"/>
              </a:rPr>
              <a:t>Charles</a:t>
            </a:r>
            <a:r>
              <a:rPr lang="cs-CZ" sz="3275" b="1" spc="3" dirty="0">
                <a:solidFill>
                  <a:schemeClr val="bg1"/>
                </a:solidFill>
                <a:latin typeface="Gill Sans"/>
              </a:rPr>
              <a:t> </a:t>
            </a:r>
            <a:r>
              <a:rPr lang="cs-CZ" sz="3275" b="1" dirty="0">
                <a:solidFill>
                  <a:schemeClr val="bg1"/>
                </a:solidFill>
                <a:latin typeface="Gill Sans"/>
              </a:rPr>
              <a:t>Uni</a:t>
            </a:r>
            <a:r>
              <a:rPr lang="cs-CZ" sz="3275" b="1" spc="-124" dirty="0">
                <a:solidFill>
                  <a:schemeClr val="bg1"/>
                </a:solidFill>
                <a:latin typeface="Gill Sans"/>
              </a:rPr>
              <a:t>v</a:t>
            </a:r>
            <a:r>
              <a:rPr lang="cs-CZ" sz="3275" b="1" dirty="0">
                <a:solidFill>
                  <a:schemeClr val="bg1"/>
                </a:solidFill>
                <a:latin typeface="Gill Sans"/>
              </a:rPr>
              <a:t>ersity</a:t>
            </a:r>
          </a:p>
        </p:txBody>
      </p:sp>
      <p:pic>
        <p:nvPicPr>
          <p:cNvPr id="10" name="Obrázek 9"/>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486650" y="81642"/>
            <a:ext cx="5704922" cy="6776358"/>
          </a:xfrm>
          <a:prstGeom prst="rect">
            <a:avLst/>
          </a:prstGeom>
        </p:spPr>
      </p:pic>
      <p:sp>
        <p:nvSpPr>
          <p:cNvPr id="12" name="object 35"/>
          <p:cNvSpPr/>
          <p:nvPr/>
        </p:nvSpPr>
        <p:spPr>
          <a:xfrm>
            <a:off x="428" y="0"/>
            <a:ext cx="12191144" cy="168059"/>
          </a:xfrm>
          <a:custGeom>
            <a:avLst/>
            <a:gdLst/>
            <a:ahLst/>
            <a:cxnLst/>
            <a:rect l="l" t="t" r="r" b="b"/>
            <a:pathLst>
              <a:path w="20104100" h="167640">
                <a:moveTo>
                  <a:pt x="0" y="167534"/>
                </a:moveTo>
                <a:lnTo>
                  <a:pt x="20104099" y="167534"/>
                </a:lnTo>
                <a:lnTo>
                  <a:pt x="20104099" y="0"/>
                </a:lnTo>
                <a:lnTo>
                  <a:pt x="0" y="0"/>
                </a:lnTo>
                <a:lnTo>
                  <a:pt x="0" y="167534"/>
                </a:lnTo>
                <a:close/>
              </a:path>
            </a:pathLst>
          </a:custGeom>
          <a:solidFill>
            <a:srgbClr val="D32D3F"/>
          </a:solidFill>
        </p:spPr>
        <p:txBody>
          <a:bodyPr wrap="square" lIns="0" tIns="0" rIns="0" bIns="0" rtlCol="0">
            <a:spAutoFit/>
          </a:bodyPr>
          <a:lstStyle/>
          <a:p>
            <a:endParaRPr sz="1092"/>
          </a:p>
        </p:txBody>
      </p:sp>
      <p:sp>
        <p:nvSpPr>
          <p:cNvPr id="14" name="object 33"/>
          <p:cNvSpPr txBox="1"/>
          <p:nvPr/>
        </p:nvSpPr>
        <p:spPr>
          <a:xfrm>
            <a:off x="91417" y="3352881"/>
            <a:ext cx="5867910" cy="1735540"/>
          </a:xfrm>
          <a:prstGeom prst="rect">
            <a:avLst/>
          </a:prstGeom>
        </p:spPr>
        <p:txBody>
          <a:bodyPr vert="horz" wrap="square" lIns="0" tIns="0" rIns="0" bIns="0" rtlCol="0">
            <a:spAutoFit/>
          </a:bodyPr>
          <a:lstStyle/>
          <a:p>
            <a:pPr marL="7701" algn="ctr"/>
            <a:r>
              <a:rPr lang="cs-CZ" sz="4002" b="1" dirty="0">
                <a:solidFill>
                  <a:srgbClr val="C00000"/>
                </a:solidFill>
                <a:latin typeface="Gill Sans MT" panose="020B0502020104020203" pitchFamily="34" charset="-18"/>
                <a:cs typeface="Gill Sans MT"/>
              </a:rPr>
              <a:t>	</a:t>
            </a:r>
            <a:r>
              <a:rPr lang="cs-CZ" sz="3638" dirty="0">
                <a:solidFill>
                  <a:srgbClr val="C00000"/>
                </a:solidFill>
              </a:rPr>
              <a:t>Open Access </a:t>
            </a:r>
            <a:r>
              <a:rPr lang="cs-CZ" sz="3638" dirty="0" err="1">
                <a:solidFill>
                  <a:srgbClr val="C00000"/>
                </a:solidFill>
              </a:rPr>
              <a:t>at</a:t>
            </a:r>
            <a:r>
              <a:rPr lang="cs-CZ" sz="3638" dirty="0">
                <a:solidFill>
                  <a:srgbClr val="C00000"/>
                </a:solidFill>
              </a:rPr>
              <a:t> Charles University</a:t>
            </a:r>
            <a:r>
              <a:rPr lang="en-US" sz="3638" dirty="0">
                <a:solidFill>
                  <a:srgbClr val="C00000"/>
                </a:solidFill>
              </a:rPr>
              <a:t>:</a:t>
            </a:r>
            <a:r>
              <a:rPr lang="cs-CZ" sz="3638" dirty="0">
                <a:solidFill>
                  <a:srgbClr val="C00000"/>
                </a:solidFill>
              </a:rPr>
              <a:t/>
            </a:r>
            <a:br>
              <a:rPr lang="cs-CZ" sz="3638" dirty="0">
                <a:solidFill>
                  <a:srgbClr val="C00000"/>
                </a:solidFill>
              </a:rPr>
            </a:br>
            <a:r>
              <a:rPr lang="cs-CZ" sz="3638" dirty="0" err="1">
                <a:solidFill>
                  <a:srgbClr val="C00000"/>
                </a:solidFill>
              </a:rPr>
              <a:t>Opportunities</a:t>
            </a:r>
            <a:r>
              <a:rPr lang="cs-CZ" sz="3638" dirty="0">
                <a:solidFill>
                  <a:srgbClr val="C00000"/>
                </a:solidFill>
              </a:rPr>
              <a:t> and </a:t>
            </a:r>
            <a:r>
              <a:rPr lang="cs-CZ" sz="3638" dirty="0" err="1">
                <a:solidFill>
                  <a:srgbClr val="C00000"/>
                </a:solidFill>
              </a:rPr>
              <a:t>Challenges</a:t>
            </a:r>
            <a:endParaRPr sz="3638" b="1" dirty="0">
              <a:solidFill>
                <a:srgbClr val="C00000"/>
              </a:solidFill>
              <a:latin typeface="+mj-lt"/>
              <a:cs typeface="Gill Sans MT"/>
            </a:endParaRPr>
          </a:p>
        </p:txBody>
      </p:sp>
      <p:sp>
        <p:nvSpPr>
          <p:cNvPr id="38" name="object 30"/>
          <p:cNvSpPr/>
          <p:nvPr/>
        </p:nvSpPr>
        <p:spPr>
          <a:xfrm>
            <a:off x="91417" y="463461"/>
            <a:ext cx="2373630" cy="2391410"/>
          </a:xfrm>
          <a:custGeom>
            <a:avLst/>
            <a:gdLst/>
            <a:ahLst/>
            <a:cxnLst/>
            <a:rect l="l" t="t" r="r" b="b"/>
            <a:pathLst>
              <a:path w="2373630" h="2391409">
                <a:moveTo>
                  <a:pt x="1183953" y="0"/>
                </a:moveTo>
                <a:lnTo>
                  <a:pt x="1086637" y="4184"/>
                </a:lnTo>
                <a:lnTo>
                  <a:pt x="991505" y="16084"/>
                </a:lnTo>
                <a:lnTo>
                  <a:pt x="898861" y="35392"/>
                </a:lnTo>
                <a:lnTo>
                  <a:pt x="809010" y="61800"/>
                </a:lnTo>
                <a:lnTo>
                  <a:pt x="722257" y="94999"/>
                </a:lnTo>
                <a:lnTo>
                  <a:pt x="638906" y="134681"/>
                </a:lnTo>
                <a:lnTo>
                  <a:pt x="559263" y="180537"/>
                </a:lnTo>
                <a:lnTo>
                  <a:pt x="483632" y="232259"/>
                </a:lnTo>
                <a:lnTo>
                  <a:pt x="412318" y="289538"/>
                </a:lnTo>
                <a:lnTo>
                  <a:pt x="345625" y="352066"/>
                </a:lnTo>
                <a:lnTo>
                  <a:pt x="283858" y="419535"/>
                </a:lnTo>
                <a:lnTo>
                  <a:pt x="227323" y="491635"/>
                </a:lnTo>
                <a:lnTo>
                  <a:pt x="176323" y="568059"/>
                </a:lnTo>
                <a:lnTo>
                  <a:pt x="131164" y="648499"/>
                </a:lnTo>
                <a:lnTo>
                  <a:pt x="92150" y="732645"/>
                </a:lnTo>
                <a:lnTo>
                  <a:pt x="59586" y="820190"/>
                </a:lnTo>
                <a:lnTo>
                  <a:pt x="33777" y="910824"/>
                </a:lnTo>
                <a:lnTo>
                  <a:pt x="15027" y="1004240"/>
                </a:lnTo>
                <a:lnTo>
                  <a:pt x="3642" y="1100129"/>
                </a:lnTo>
                <a:lnTo>
                  <a:pt x="58" y="1194696"/>
                </a:lnTo>
                <a:lnTo>
                  <a:pt x="0" y="1199921"/>
                </a:lnTo>
                <a:lnTo>
                  <a:pt x="4085" y="1296228"/>
                </a:lnTo>
                <a:lnTo>
                  <a:pt x="15902" y="1392073"/>
                </a:lnTo>
                <a:lnTo>
                  <a:pt x="35072" y="1485412"/>
                </a:lnTo>
                <a:lnTo>
                  <a:pt x="61288" y="1575937"/>
                </a:lnTo>
                <a:lnTo>
                  <a:pt x="94245" y="1663341"/>
                </a:lnTo>
                <a:lnTo>
                  <a:pt x="133636" y="1747317"/>
                </a:lnTo>
                <a:lnTo>
                  <a:pt x="179155" y="1827559"/>
                </a:lnTo>
                <a:lnTo>
                  <a:pt x="230497" y="1903758"/>
                </a:lnTo>
                <a:lnTo>
                  <a:pt x="287354" y="1975608"/>
                </a:lnTo>
                <a:lnTo>
                  <a:pt x="349422" y="2042802"/>
                </a:lnTo>
                <a:lnTo>
                  <a:pt x="416393" y="2105034"/>
                </a:lnTo>
                <a:lnTo>
                  <a:pt x="487963" y="2161995"/>
                </a:lnTo>
                <a:lnTo>
                  <a:pt x="563825" y="2213378"/>
                </a:lnTo>
                <a:lnTo>
                  <a:pt x="643672" y="2258878"/>
                </a:lnTo>
                <a:lnTo>
                  <a:pt x="727200" y="2298186"/>
                </a:lnTo>
                <a:lnTo>
                  <a:pt x="814101" y="2330996"/>
                </a:lnTo>
                <a:lnTo>
                  <a:pt x="904070" y="2357000"/>
                </a:lnTo>
                <a:lnTo>
                  <a:pt x="996801" y="2375892"/>
                </a:lnTo>
                <a:lnTo>
                  <a:pt x="1091988" y="2387364"/>
                </a:lnTo>
                <a:lnTo>
                  <a:pt x="1189324" y="2391110"/>
                </a:lnTo>
                <a:lnTo>
                  <a:pt x="1286637" y="2386921"/>
                </a:lnTo>
                <a:lnTo>
                  <a:pt x="1381766" y="2375016"/>
                </a:lnTo>
                <a:lnTo>
                  <a:pt x="1387543" y="2373812"/>
                </a:lnTo>
                <a:lnTo>
                  <a:pt x="1190518" y="2373812"/>
                </a:lnTo>
                <a:lnTo>
                  <a:pt x="1094725" y="2370121"/>
                </a:lnTo>
                <a:lnTo>
                  <a:pt x="1001048" y="2358828"/>
                </a:lnTo>
                <a:lnTo>
                  <a:pt x="909790" y="2340236"/>
                </a:lnTo>
                <a:lnTo>
                  <a:pt x="821250" y="2314645"/>
                </a:lnTo>
                <a:lnTo>
                  <a:pt x="735730" y="2282359"/>
                </a:lnTo>
                <a:lnTo>
                  <a:pt x="653532" y="2243679"/>
                </a:lnTo>
                <a:lnTo>
                  <a:pt x="574956" y="2198907"/>
                </a:lnTo>
                <a:lnTo>
                  <a:pt x="500303" y="2148346"/>
                </a:lnTo>
                <a:lnTo>
                  <a:pt x="429875" y="2092296"/>
                </a:lnTo>
                <a:lnTo>
                  <a:pt x="363972" y="2031061"/>
                </a:lnTo>
                <a:lnTo>
                  <a:pt x="302897" y="1964941"/>
                </a:lnTo>
                <a:lnTo>
                  <a:pt x="246949" y="1894240"/>
                </a:lnTo>
                <a:lnTo>
                  <a:pt x="196431" y="1819259"/>
                </a:lnTo>
                <a:lnTo>
                  <a:pt x="151643" y="1740300"/>
                </a:lnTo>
                <a:lnTo>
                  <a:pt x="112886" y="1657665"/>
                </a:lnTo>
                <a:lnTo>
                  <a:pt x="80462" y="1571656"/>
                </a:lnTo>
                <a:lnTo>
                  <a:pt x="54671" y="1482576"/>
                </a:lnTo>
                <a:lnTo>
                  <a:pt x="35816" y="1390725"/>
                </a:lnTo>
                <a:lnTo>
                  <a:pt x="24196" y="1296406"/>
                </a:lnTo>
                <a:lnTo>
                  <a:pt x="20114" y="1199921"/>
                </a:lnTo>
                <a:lnTo>
                  <a:pt x="23777" y="1103428"/>
                </a:lnTo>
                <a:lnTo>
                  <a:pt x="34986" y="1009065"/>
                </a:lnTo>
                <a:lnTo>
                  <a:pt x="53440" y="917138"/>
                </a:lnTo>
                <a:lnTo>
                  <a:pt x="78839" y="827948"/>
                </a:lnTo>
                <a:lnTo>
                  <a:pt x="110885" y="741799"/>
                </a:lnTo>
                <a:lnTo>
                  <a:pt x="149276" y="658996"/>
                </a:lnTo>
                <a:lnTo>
                  <a:pt x="193713" y="579841"/>
                </a:lnTo>
                <a:lnTo>
                  <a:pt x="243898" y="504637"/>
                </a:lnTo>
                <a:lnTo>
                  <a:pt x="299528" y="433689"/>
                </a:lnTo>
                <a:lnTo>
                  <a:pt x="360306" y="367300"/>
                </a:lnTo>
                <a:lnTo>
                  <a:pt x="425931" y="305773"/>
                </a:lnTo>
                <a:lnTo>
                  <a:pt x="496104" y="249411"/>
                </a:lnTo>
                <a:lnTo>
                  <a:pt x="570524" y="198519"/>
                </a:lnTo>
                <a:lnTo>
                  <a:pt x="648892" y="153399"/>
                </a:lnTo>
                <a:lnTo>
                  <a:pt x="730908" y="114356"/>
                </a:lnTo>
                <a:lnTo>
                  <a:pt x="816273" y="81692"/>
                </a:lnTo>
                <a:lnTo>
                  <a:pt x="904686" y="55710"/>
                </a:lnTo>
                <a:lnTo>
                  <a:pt x="995848" y="36716"/>
                </a:lnTo>
                <a:lnTo>
                  <a:pt x="1089459" y="25011"/>
                </a:lnTo>
                <a:lnTo>
                  <a:pt x="1185220" y="20899"/>
                </a:lnTo>
                <a:lnTo>
                  <a:pt x="1404342" y="20899"/>
                </a:lnTo>
                <a:lnTo>
                  <a:pt x="1376472" y="15221"/>
                </a:lnTo>
                <a:lnTo>
                  <a:pt x="1281287" y="3748"/>
                </a:lnTo>
                <a:lnTo>
                  <a:pt x="1183953" y="0"/>
                </a:lnTo>
                <a:close/>
              </a:path>
              <a:path w="2373630" h="2391409">
                <a:moveTo>
                  <a:pt x="1404342" y="20899"/>
                </a:moveTo>
                <a:lnTo>
                  <a:pt x="1185220" y="20899"/>
                </a:lnTo>
                <a:lnTo>
                  <a:pt x="1281002" y="24573"/>
                </a:lnTo>
                <a:lnTo>
                  <a:pt x="1374671" y="35851"/>
                </a:lnTo>
                <a:lnTo>
                  <a:pt x="1465923" y="54431"/>
                </a:lnTo>
                <a:lnTo>
                  <a:pt x="1554457" y="80010"/>
                </a:lnTo>
                <a:lnTo>
                  <a:pt x="1639974" y="112288"/>
                </a:lnTo>
                <a:lnTo>
                  <a:pt x="1722170" y="150961"/>
                </a:lnTo>
                <a:lnTo>
                  <a:pt x="1800745" y="195727"/>
                </a:lnTo>
                <a:lnTo>
                  <a:pt x="1875398" y="246284"/>
                </a:lnTo>
                <a:lnTo>
                  <a:pt x="1945828" y="302331"/>
                </a:lnTo>
                <a:lnTo>
                  <a:pt x="2011732" y="363564"/>
                </a:lnTo>
                <a:lnTo>
                  <a:pt x="2072811" y="429682"/>
                </a:lnTo>
                <a:lnTo>
                  <a:pt x="2128762" y="500383"/>
                </a:lnTo>
                <a:lnTo>
                  <a:pt x="2179285" y="575364"/>
                </a:lnTo>
                <a:lnTo>
                  <a:pt x="2224079" y="654323"/>
                </a:lnTo>
                <a:lnTo>
                  <a:pt x="2262841" y="736958"/>
                </a:lnTo>
                <a:lnTo>
                  <a:pt x="2295271" y="822967"/>
                </a:lnTo>
                <a:lnTo>
                  <a:pt x="2321068" y="912047"/>
                </a:lnTo>
                <a:lnTo>
                  <a:pt x="2339930" y="1003897"/>
                </a:lnTo>
                <a:lnTo>
                  <a:pt x="2351556" y="1098214"/>
                </a:lnTo>
                <a:lnTo>
                  <a:pt x="2355645" y="1194696"/>
                </a:lnTo>
                <a:lnTo>
                  <a:pt x="2351968" y="1290075"/>
                </a:lnTo>
                <a:lnTo>
                  <a:pt x="2340727" y="1383552"/>
                </a:lnTo>
                <a:lnTo>
                  <a:pt x="2322226" y="1474805"/>
                </a:lnTo>
                <a:lnTo>
                  <a:pt x="2296767" y="1563511"/>
                </a:lnTo>
                <a:lnTo>
                  <a:pt x="2264654" y="1649349"/>
                </a:lnTo>
                <a:lnTo>
                  <a:pt x="2226190" y="1731997"/>
                </a:lnTo>
                <a:lnTo>
                  <a:pt x="2181677" y="1811132"/>
                </a:lnTo>
                <a:lnTo>
                  <a:pt x="2131419" y="1886434"/>
                </a:lnTo>
                <a:lnTo>
                  <a:pt x="2075719" y="1957579"/>
                </a:lnTo>
                <a:lnTo>
                  <a:pt x="2014880" y="2024247"/>
                </a:lnTo>
                <a:lnTo>
                  <a:pt x="1949205" y="2086115"/>
                </a:lnTo>
                <a:lnTo>
                  <a:pt x="1878997" y="2142860"/>
                </a:lnTo>
                <a:lnTo>
                  <a:pt x="1804560" y="2194163"/>
                </a:lnTo>
                <a:lnTo>
                  <a:pt x="1726195" y="2239699"/>
                </a:lnTo>
                <a:lnTo>
                  <a:pt x="1644207" y="2279148"/>
                </a:lnTo>
                <a:lnTo>
                  <a:pt x="1558898" y="2312188"/>
                </a:lnTo>
                <a:lnTo>
                  <a:pt x="1470572" y="2338496"/>
                </a:lnTo>
                <a:lnTo>
                  <a:pt x="1379531" y="2357751"/>
                </a:lnTo>
                <a:lnTo>
                  <a:pt x="1286078" y="2369630"/>
                </a:lnTo>
                <a:lnTo>
                  <a:pt x="1190518" y="2373812"/>
                </a:lnTo>
                <a:lnTo>
                  <a:pt x="1387543" y="2373812"/>
                </a:lnTo>
                <a:lnTo>
                  <a:pt x="1474406" y="2355704"/>
                </a:lnTo>
                <a:lnTo>
                  <a:pt x="1564254" y="2329292"/>
                </a:lnTo>
                <a:lnTo>
                  <a:pt x="1651004" y="2296089"/>
                </a:lnTo>
                <a:lnTo>
                  <a:pt x="1734351" y="2256403"/>
                </a:lnTo>
                <a:lnTo>
                  <a:pt x="1813990" y="2210544"/>
                </a:lnTo>
                <a:lnTo>
                  <a:pt x="1889618" y="2158819"/>
                </a:lnTo>
                <a:lnTo>
                  <a:pt x="1960928" y="2101536"/>
                </a:lnTo>
                <a:lnTo>
                  <a:pt x="2027617" y="2039005"/>
                </a:lnTo>
                <a:lnTo>
                  <a:pt x="2089379" y="1971534"/>
                </a:lnTo>
                <a:lnTo>
                  <a:pt x="2145910" y="1899431"/>
                </a:lnTo>
                <a:lnTo>
                  <a:pt x="2196904" y="1823005"/>
                </a:lnTo>
                <a:lnTo>
                  <a:pt x="2242058" y="1742563"/>
                </a:lnTo>
                <a:lnTo>
                  <a:pt x="2281067" y="1658416"/>
                </a:lnTo>
                <a:lnTo>
                  <a:pt x="2313624" y="1570870"/>
                </a:lnTo>
                <a:lnTo>
                  <a:pt x="2339427" y="1480234"/>
                </a:lnTo>
                <a:lnTo>
                  <a:pt x="2358170" y="1386817"/>
                </a:lnTo>
                <a:lnTo>
                  <a:pt x="2369548" y="1290928"/>
                </a:lnTo>
                <a:lnTo>
                  <a:pt x="2373257" y="1192874"/>
                </a:lnTo>
                <a:lnTo>
                  <a:pt x="2369110" y="1094831"/>
                </a:lnTo>
                <a:lnTo>
                  <a:pt x="2357303" y="998988"/>
                </a:lnTo>
                <a:lnTo>
                  <a:pt x="2338143" y="905653"/>
                </a:lnTo>
                <a:lnTo>
                  <a:pt x="2311935" y="815132"/>
                </a:lnTo>
                <a:lnTo>
                  <a:pt x="2278986" y="727732"/>
                </a:lnTo>
                <a:lnTo>
                  <a:pt x="2239602" y="643760"/>
                </a:lnTo>
                <a:lnTo>
                  <a:pt x="2194088" y="563523"/>
                </a:lnTo>
                <a:lnTo>
                  <a:pt x="2142752" y="487328"/>
                </a:lnTo>
                <a:lnTo>
                  <a:pt x="2085899" y="415482"/>
                </a:lnTo>
                <a:lnTo>
                  <a:pt x="2023835" y="348293"/>
                </a:lnTo>
                <a:lnTo>
                  <a:pt x="1956867" y="286066"/>
                </a:lnTo>
                <a:lnTo>
                  <a:pt x="1885300" y="229109"/>
                </a:lnTo>
                <a:lnTo>
                  <a:pt x="1809441" y="177728"/>
                </a:lnTo>
                <a:lnTo>
                  <a:pt x="1729595" y="132232"/>
                </a:lnTo>
                <a:lnTo>
                  <a:pt x="1646069" y="92926"/>
                </a:lnTo>
                <a:lnTo>
                  <a:pt x="1559170" y="60117"/>
                </a:lnTo>
                <a:lnTo>
                  <a:pt x="1469202" y="34114"/>
                </a:lnTo>
                <a:lnTo>
                  <a:pt x="1404342" y="20899"/>
                </a:lnTo>
                <a:close/>
              </a:path>
            </a:pathLst>
          </a:custGeom>
          <a:solidFill>
            <a:srgbClr val="D32D3F"/>
          </a:solidFill>
        </p:spPr>
        <p:txBody>
          <a:bodyPr wrap="square" lIns="0" tIns="0" rIns="0" bIns="0" rtlCol="0">
            <a:spAutoFit/>
          </a:bodyPr>
          <a:lstStyle/>
          <a:p>
            <a:endParaRPr/>
          </a:p>
        </p:txBody>
      </p:sp>
      <p:sp>
        <p:nvSpPr>
          <p:cNvPr id="39" name="object 31"/>
          <p:cNvSpPr/>
          <p:nvPr/>
        </p:nvSpPr>
        <p:spPr>
          <a:xfrm>
            <a:off x="99072" y="458213"/>
            <a:ext cx="2277580" cy="2308826"/>
          </a:xfrm>
          <a:prstGeom prst="rect">
            <a:avLst/>
          </a:prstGeom>
          <a:blipFill>
            <a:blip r:embed="rId3" cstate="screen">
              <a:extLst>
                <a:ext uri="{28A0092B-C50C-407E-A947-70E740481C1C}">
                  <a14:useLocalDpi xmlns:a14="http://schemas.microsoft.com/office/drawing/2010/main"/>
                </a:ext>
              </a:extLst>
            </a:blip>
            <a:stretch>
              <a:fillRect/>
            </a:stretch>
          </a:blipFill>
        </p:spPr>
        <p:txBody>
          <a:bodyPr wrap="square" lIns="0" tIns="0" rIns="0" bIns="0" rtlCol="0">
            <a:spAutoFit/>
          </a:bodyPr>
          <a:lstStyle/>
          <a:p>
            <a:endParaRPr/>
          </a:p>
        </p:txBody>
      </p:sp>
      <p:sp>
        <p:nvSpPr>
          <p:cNvPr id="40" name="object 3"/>
          <p:cNvSpPr/>
          <p:nvPr/>
        </p:nvSpPr>
        <p:spPr>
          <a:xfrm>
            <a:off x="2793742" y="1013661"/>
            <a:ext cx="393700" cy="394970"/>
          </a:xfrm>
          <a:custGeom>
            <a:avLst/>
            <a:gdLst/>
            <a:ahLst/>
            <a:cxnLst/>
            <a:rect l="l" t="t" r="r" b="b"/>
            <a:pathLst>
              <a:path w="393700" h="394970">
                <a:moveTo>
                  <a:pt x="123692" y="14711"/>
                </a:moveTo>
                <a:lnTo>
                  <a:pt x="55945" y="14711"/>
                </a:lnTo>
                <a:lnTo>
                  <a:pt x="56044" y="265340"/>
                </a:lnTo>
                <a:lnTo>
                  <a:pt x="59627" y="312233"/>
                </a:lnTo>
                <a:lnTo>
                  <a:pt x="79110" y="357617"/>
                </a:lnTo>
                <a:lnTo>
                  <a:pt x="112153" y="381655"/>
                </a:lnTo>
                <a:lnTo>
                  <a:pt x="167266" y="393769"/>
                </a:lnTo>
                <a:lnTo>
                  <a:pt x="191517" y="394637"/>
                </a:lnTo>
                <a:lnTo>
                  <a:pt x="196421" y="394588"/>
                </a:lnTo>
                <a:lnTo>
                  <a:pt x="240124" y="389012"/>
                </a:lnTo>
                <a:lnTo>
                  <a:pt x="273951" y="376891"/>
                </a:lnTo>
                <a:lnTo>
                  <a:pt x="196882" y="376891"/>
                </a:lnTo>
                <a:lnTo>
                  <a:pt x="180067" y="374043"/>
                </a:lnTo>
                <a:lnTo>
                  <a:pt x="145378" y="353595"/>
                </a:lnTo>
                <a:lnTo>
                  <a:pt x="128986" y="318834"/>
                </a:lnTo>
                <a:lnTo>
                  <a:pt x="124031" y="274325"/>
                </a:lnTo>
                <a:lnTo>
                  <a:pt x="123735" y="258163"/>
                </a:lnTo>
                <a:lnTo>
                  <a:pt x="123692" y="14711"/>
                </a:lnTo>
                <a:close/>
              </a:path>
              <a:path w="393700" h="394970">
                <a:moveTo>
                  <a:pt x="332775" y="14711"/>
                </a:moveTo>
                <a:lnTo>
                  <a:pt x="318639" y="14711"/>
                </a:lnTo>
                <a:lnTo>
                  <a:pt x="318563" y="253521"/>
                </a:lnTo>
                <a:lnTo>
                  <a:pt x="318247" y="265340"/>
                </a:lnTo>
                <a:lnTo>
                  <a:pt x="314441" y="303460"/>
                </a:lnTo>
                <a:lnTo>
                  <a:pt x="293732" y="347046"/>
                </a:lnTo>
                <a:lnTo>
                  <a:pt x="260756" y="367058"/>
                </a:lnTo>
                <a:lnTo>
                  <a:pt x="214767" y="376390"/>
                </a:lnTo>
                <a:lnTo>
                  <a:pt x="196882" y="376891"/>
                </a:lnTo>
                <a:lnTo>
                  <a:pt x="273951" y="376891"/>
                </a:lnTo>
                <a:lnTo>
                  <a:pt x="310754" y="350053"/>
                </a:lnTo>
                <a:lnTo>
                  <a:pt x="327565" y="313454"/>
                </a:lnTo>
                <a:lnTo>
                  <a:pt x="332463" y="268155"/>
                </a:lnTo>
                <a:lnTo>
                  <a:pt x="332689" y="253521"/>
                </a:lnTo>
                <a:lnTo>
                  <a:pt x="332775" y="14711"/>
                </a:lnTo>
                <a:close/>
              </a:path>
              <a:path w="393700" h="394970">
                <a:moveTo>
                  <a:pt x="184350" y="0"/>
                </a:moveTo>
                <a:lnTo>
                  <a:pt x="0" y="0"/>
                </a:lnTo>
                <a:lnTo>
                  <a:pt x="0" y="14711"/>
                </a:lnTo>
                <a:lnTo>
                  <a:pt x="184350" y="14711"/>
                </a:lnTo>
                <a:lnTo>
                  <a:pt x="184350" y="0"/>
                </a:lnTo>
                <a:close/>
              </a:path>
              <a:path w="393700" h="394970">
                <a:moveTo>
                  <a:pt x="393433" y="0"/>
                </a:moveTo>
                <a:lnTo>
                  <a:pt x="255625" y="0"/>
                </a:lnTo>
                <a:lnTo>
                  <a:pt x="255625" y="14711"/>
                </a:lnTo>
                <a:lnTo>
                  <a:pt x="393433" y="14711"/>
                </a:lnTo>
                <a:lnTo>
                  <a:pt x="393433" y="0"/>
                </a:lnTo>
                <a:close/>
              </a:path>
            </a:pathLst>
          </a:custGeom>
          <a:solidFill>
            <a:srgbClr val="000000"/>
          </a:solidFill>
        </p:spPr>
        <p:txBody>
          <a:bodyPr wrap="square" lIns="0" tIns="0" rIns="0" bIns="0" rtlCol="0">
            <a:spAutoFit/>
          </a:bodyPr>
          <a:lstStyle/>
          <a:p>
            <a:endParaRPr/>
          </a:p>
        </p:txBody>
      </p:sp>
      <p:sp>
        <p:nvSpPr>
          <p:cNvPr id="41" name="object 4"/>
          <p:cNvSpPr/>
          <p:nvPr/>
        </p:nvSpPr>
        <p:spPr>
          <a:xfrm>
            <a:off x="3247205" y="1010303"/>
            <a:ext cx="401320" cy="394970"/>
          </a:xfrm>
          <a:custGeom>
            <a:avLst/>
            <a:gdLst/>
            <a:ahLst/>
            <a:cxnLst/>
            <a:rect l="l" t="t" r="r" b="b"/>
            <a:pathLst>
              <a:path w="401320" h="394970">
                <a:moveTo>
                  <a:pt x="155859" y="12952"/>
                </a:moveTo>
                <a:lnTo>
                  <a:pt x="77170" y="12952"/>
                </a:lnTo>
                <a:lnTo>
                  <a:pt x="331016" y="394626"/>
                </a:lnTo>
                <a:lnTo>
                  <a:pt x="342806" y="394626"/>
                </a:lnTo>
                <a:lnTo>
                  <a:pt x="342806" y="270358"/>
                </a:lnTo>
                <a:lnTo>
                  <a:pt x="326911" y="270358"/>
                </a:lnTo>
                <a:lnTo>
                  <a:pt x="155859" y="12952"/>
                </a:lnTo>
                <a:close/>
              </a:path>
              <a:path w="401320" h="394970">
                <a:moveTo>
                  <a:pt x="141367" y="371067"/>
                </a:moveTo>
                <a:lnTo>
                  <a:pt x="4115" y="371067"/>
                </a:lnTo>
                <a:lnTo>
                  <a:pt x="4115" y="385789"/>
                </a:lnTo>
                <a:lnTo>
                  <a:pt x="141367" y="385789"/>
                </a:lnTo>
                <a:lnTo>
                  <a:pt x="141367" y="371067"/>
                </a:lnTo>
                <a:close/>
              </a:path>
              <a:path w="401320" h="394970">
                <a:moveTo>
                  <a:pt x="147252" y="0"/>
                </a:moveTo>
                <a:lnTo>
                  <a:pt x="0" y="0"/>
                </a:lnTo>
                <a:lnTo>
                  <a:pt x="0" y="14711"/>
                </a:lnTo>
                <a:lnTo>
                  <a:pt x="61265" y="14711"/>
                </a:lnTo>
                <a:lnTo>
                  <a:pt x="61265" y="371067"/>
                </a:lnTo>
                <a:lnTo>
                  <a:pt x="75997" y="371067"/>
                </a:lnTo>
                <a:lnTo>
                  <a:pt x="75997" y="12952"/>
                </a:lnTo>
                <a:lnTo>
                  <a:pt x="155859" y="12952"/>
                </a:lnTo>
                <a:lnTo>
                  <a:pt x="147252" y="0"/>
                </a:lnTo>
                <a:close/>
              </a:path>
              <a:path w="401320" h="394970">
                <a:moveTo>
                  <a:pt x="342806" y="14711"/>
                </a:moveTo>
                <a:lnTo>
                  <a:pt x="328084" y="14711"/>
                </a:lnTo>
                <a:lnTo>
                  <a:pt x="328084" y="270358"/>
                </a:lnTo>
                <a:lnTo>
                  <a:pt x="342806" y="270358"/>
                </a:lnTo>
                <a:lnTo>
                  <a:pt x="342806" y="14711"/>
                </a:lnTo>
                <a:close/>
              </a:path>
              <a:path w="401320" h="394970">
                <a:moveTo>
                  <a:pt x="401129" y="0"/>
                </a:moveTo>
                <a:lnTo>
                  <a:pt x="264473" y="0"/>
                </a:lnTo>
                <a:lnTo>
                  <a:pt x="264473" y="14711"/>
                </a:lnTo>
                <a:lnTo>
                  <a:pt x="401129" y="14711"/>
                </a:lnTo>
                <a:lnTo>
                  <a:pt x="401129" y="0"/>
                </a:lnTo>
                <a:close/>
              </a:path>
            </a:pathLst>
          </a:custGeom>
          <a:solidFill>
            <a:srgbClr val="000000"/>
          </a:solidFill>
        </p:spPr>
        <p:txBody>
          <a:bodyPr wrap="square" lIns="0" tIns="0" rIns="0" bIns="0" rtlCol="0">
            <a:spAutoFit/>
          </a:bodyPr>
          <a:lstStyle/>
          <a:p>
            <a:endParaRPr/>
          </a:p>
        </p:txBody>
      </p:sp>
      <p:sp>
        <p:nvSpPr>
          <p:cNvPr id="42" name="object 5"/>
          <p:cNvSpPr/>
          <p:nvPr/>
        </p:nvSpPr>
        <p:spPr>
          <a:xfrm>
            <a:off x="3683346" y="1389806"/>
            <a:ext cx="195580" cy="0"/>
          </a:xfrm>
          <a:custGeom>
            <a:avLst/>
            <a:gdLst/>
            <a:ahLst/>
            <a:cxnLst/>
            <a:rect l="l" t="t" r="r" b="b"/>
            <a:pathLst>
              <a:path w="195579">
                <a:moveTo>
                  <a:pt x="0" y="0"/>
                </a:moveTo>
                <a:lnTo>
                  <a:pt x="194967" y="0"/>
                </a:lnTo>
              </a:path>
            </a:pathLst>
          </a:custGeom>
          <a:ln w="15981">
            <a:solidFill>
              <a:srgbClr val="000000"/>
            </a:solidFill>
          </a:ln>
        </p:spPr>
        <p:txBody>
          <a:bodyPr wrap="square" lIns="0" tIns="0" rIns="0" bIns="0" rtlCol="0">
            <a:spAutoFit/>
          </a:bodyPr>
          <a:lstStyle/>
          <a:p>
            <a:endParaRPr/>
          </a:p>
        </p:txBody>
      </p:sp>
      <p:sp>
        <p:nvSpPr>
          <p:cNvPr id="43" name="object 6"/>
          <p:cNvSpPr/>
          <p:nvPr/>
        </p:nvSpPr>
        <p:spPr>
          <a:xfrm>
            <a:off x="3756288" y="1011594"/>
            <a:ext cx="66042" cy="383429"/>
          </a:xfrm>
          <a:custGeom>
            <a:avLst/>
            <a:gdLst/>
            <a:ahLst/>
            <a:cxnLst/>
            <a:rect l="l" t="t" r="r" b="b"/>
            <a:pathLst>
              <a:path w="68579" h="356870">
                <a:moveTo>
                  <a:pt x="68343" y="0"/>
                </a:moveTo>
                <a:lnTo>
                  <a:pt x="0" y="0"/>
                </a:lnTo>
                <a:lnTo>
                  <a:pt x="0" y="356366"/>
                </a:lnTo>
                <a:lnTo>
                  <a:pt x="68343" y="356366"/>
                </a:lnTo>
                <a:lnTo>
                  <a:pt x="68343" y="0"/>
                </a:lnTo>
                <a:close/>
              </a:path>
            </a:pathLst>
          </a:custGeom>
          <a:solidFill>
            <a:srgbClr val="000000"/>
          </a:solidFill>
        </p:spPr>
        <p:txBody>
          <a:bodyPr wrap="square" lIns="0" tIns="0" rIns="0" bIns="0" rtlCol="0">
            <a:spAutoFit/>
          </a:bodyPr>
          <a:lstStyle/>
          <a:p>
            <a:endParaRPr/>
          </a:p>
        </p:txBody>
      </p:sp>
      <p:sp>
        <p:nvSpPr>
          <p:cNvPr id="44" name="object 7"/>
          <p:cNvSpPr/>
          <p:nvPr/>
        </p:nvSpPr>
        <p:spPr>
          <a:xfrm>
            <a:off x="3697393" y="1011594"/>
            <a:ext cx="195580" cy="0"/>
          </a:xfrm>
          <a:custGeom>
            <a:avLst/>
            <a:gdLst/>
            <a:ahLst/>
            <a:cxnLst/>
            <a:rect l="l" t="t" r="r" b="b"/>
            <a:pathLst>
              <a:path w="195579">
                <a:moveTo>
                  <a:pt x="0" y="0"/>
                </a:moveTo>
                <a:lnTo>
                  <a:pt x="194967" y="0"/>
                </a:lnTo>
              </a:path>
            </a:pathLst>
          </a:custGeom>
          <a:ln w="15981">
            <a:solidFill>
              <a:srgbClr val="000000"/>
            </a:solidFill>
          </a:ln>
        </p:spPr>
        <p:txBody>
          <a:bodyPr wrap="square" lIns="0" tIns="0" rIns="0" bIns="0" rtlCol="0">
            <a:spAutoFit/>
          </a:bodyPr>
          <a:lstStyle/>
          <a:p>
            <a:endParaRPr/>
          </a:p>
        </p:txBody>
      </p:sp>
      <p:sp>
        <p:nvSpPr>
          <p:cNvPr id="45" name="object 8"/>
          <p:cNvSpPr/>
          <p:nvPr/>
        </p:nvSpPr>
        <p:spPr>
          <a:xfrm>
            <a:off x="3926708" y="1005948"/>
            <a:ext cx="391160" cy="394970"/>
          </a:xfrm>
          <a:custGeom>
            <a:avLst/>
            <a:gdLst/>
            <a:ahLst/>
            <a:cxnLst/>
            <a:rect l="l" t="t" r="r" b="b"/>
            <a:pathLst>
              <a:path w="391160" h="394970">
                <a:moveTo>
                  <a:pt x="123106" y="14722"/>
                </a:moveTo>
                <a:lnTo>
                  <a:pt x="51830" y="14722"/>
                </a:lnTo>
                <a:lnTo>
                  <a:pt x="194946" y="394637"/>
                </a:lnTo>
                <a:lnTo>
                  <a:pt x="202622" y="394637"/>
                </a:lnTo>
                <a:lnTo>
                  <a:pt x="239388" y="286839"/>
                </a:lnTo>
                <a:lnTo>
                  <a:pt x="223218" y="286839"/>
                </a:lnTo>
                <a:lnTo>
                  <a:pt x="123106" y="14722"/>
                </a:lnTo>
                <a:close/>
              </a:path>
              <a:path w="391160" h="394970">
                <a:moveTo>
                  <a:pt x="332199" y="14722"/>
                </a:moveTo>
                <a:lnTo>
                  <a:pt x="316880" y="14722"/>
                </a:lnTo>
                <a:lnTo>
                  <a:pt x="224401" y="286839"/>
                </a:lnTo>
                <a:lnTo>
                  <a:pt x="239388" y="286839"/>
                </a:lnTo>
                <a:lnTo>
                  <a:pt x="332199" y="14722"/>
                </a:lnTo>
                <a:close/>
              </a:path>
              <a:path w="391160" h="394970">
                <a:moveTo>
                  <a:pt x="184350" y="0"/>
                </a:moveTo>
                <a:lnTo>
                  <a:pt x="0" y="0"/>
                </a:lnTo>
                <a:lnTo>
                  <a:pt x="0" y="14722"/>
                </a:lnTo>
                <a:lnTo>
                  <a:pt x="184350" y="14722"/>
                </a:lnTo>
                <a:lnTo>
                  <a:pt x="184350" y="0"/>
                </a:lnTo>
                <a:close/>
              </a:path>
              <a:path w="391160" h="394970">
                <a:moveTo>
                  <a:pt x="391098" y="0"/>
                </a:moveTo>
                <a:lnTo>
                  <a:pt x="254452" y="0"/>
                </a:lnTo>
                <a:lnTo>
                  <a:pt x="254452" y="14722"/>
                </a:lnTo>
                <a:lnTo>
                  <a:pt x="391098" y="14722"/>
                </a:lnTo>
                <a:lnTo>
                  <a:pt x="391098" y="0"/>
                </a:lnTo>
                <a:close/>
              </a:path>
            </a:pathLst>
          </a:custGeom>
          <a:solidFill>
            <a:srgbClr val="000000"/>
          </a:solidFill>
        </p:spPr>
        <p:txBody>
          <a:bodyPr wrap="square" lIns="0" tIns="0" rIns="0" bIns="0" rtlCol="0">
            <a:spAutoFit/>
          </a:bodyPr>
          <a:lstStyle/>
          <a:p>
            <a:endParaRPr/>
          </a:p>
        </p:txBody>
      </p:sp>
      <p:sp>
        <p:nvSpPr>
          <p:cNvPr id="46" name="object 9"/>
          <p:cNvSpPr/>
          <p:nvPr/>
        </p:nvSpPr>
        <p:spPr>
          <a:xfrm>
            <a:off x="4363700" y="1007337"/>
            <a:ext cx="346075" cy="386080"/>
          </a:xfrm>
          <a:custGeom>
            <a:avLst/>
            <a:gdLst/>
            <a:ahLst/>
            <a:cxnLst/>
            <a:rect l="l" t="t" r="r" b="b"/>
            <a:pathLst>
              <a:path w="346075" h="386079">
                <a:moveTo>
                  <a:pt x="345759" y="256798"/>
                </a:moveTo>
                <a:lnTo>
                  <a:pt x="330562" y="261347"/>
                </a:lnTo>
                <a:lnTo>
                  <a:pt x="327933" y="280292"/>
                </a:lnTo>
                <a:lnTo>
                  <a:pt x="324230" y="297072"/>
                </a:lnTo>
                <a:lnTo>
                  <a:pt x="306519" y="335548"/>
                </a:lnTo>
                <a:lnTo>
                  <a:pt x="266873" y="363393"/>
                </a:lnTo>
                <a:lnTo>
                  <a:pt x="224533" y="370644"/>
                </a:lnTo>
                <a:lnTo>
                  <a:pt x="207930" y="371067"/>
                </a:lnTo>
                <a:lnTo>
                  <a:pt x="0" y="371067"/>
                </a:lnTo>
                <a:lnTo>
                  <a:pt x="0" y="385778"/>
                </a:lnTo>
                <a:lnTo>
                  <a:pt x="342230" y="385778"/>
                </a:lnTo>
                <a:lnTo>
                  <a:pt x="345759" y="256798"/>
                </a:lnTo>
                <a:close/>
              </a:path>
              <a:path w="346075" h="386079">
                <a:moveTo>
                  <a:pt x="129577" y="14711"/>
                </a:moveTo>
                <a:lnTo>
                  <a:pt x="61254" y="14711"/>
                </a:lnTo>
                <a:lnTo>
                  <a:pt x="61254" y="371067"/>
                </a:lnTo>
                <a:lnTo>
                  <a:pt x="129577" y="371067"/>
                </a:lnTo>
                <a:lnTo>
                  <a:pt x="129577" y="194946"/>
                </a:lnTo>
                <a:lnTo>
                  <a:pt x="245029" y="194946"/>
                </a:lnTo>
                <a:lnTo>
                  <a:pt x="245029" y="180224"/>
                </a:lnTo>
                <a:lnTo>
                  <a:pt x="129577" y="180224"/>
                </a:lnTo>
                <a:lnTo>
                  <a:pt x="129577" y="14711"/>
                </a:lnTo>
                <a:close/>
              </a:path>
              <a:path w="346075" h="386079">
                <a:moveTo>
                  <a:pt x="245029" y="194946"/>
                </a:moveTo>
                <a:lnTo>
                  <a:pt x="129577" y="194946"/>
                </a:lnTo>
                <a:lnTo>
                  <a:pt x="177130" y="195404"/>
                </a:lnTo>
                <a:lnTo>
                  <a:pt x="189622" y="197291"/>
                </a:lnTo>
                <a:lnTo>
                  <a:pt x="223775" y="230676"/>
                </a:lnTo>
                <a:lnTo>
                  <a:pt x="230286" y="270934"/>
                </a:lnTo>
                <a:lnTo>
                  <a:pt x="245029" y="270934"/>
                </a:lnTo>
                <a:lnTo>
                  <a:pt x="245029" y="194946"/>
                </a:lnTo>
                <a:close/>
              </a:path>
              <a:path w="346075" h="386079">
                <a:moveTo>
                  <a:pt x="245029" y="107776"/>
                </a:moveTo>
                <a:lnTo>
                  <a:pt x="228492" y="126076"/>
                </a:lnTo>
                <a:lnTo>
                  <a:pt x="223524" y="146125"/>
                </a:lnTo>
                <a:lnTo>
                  <a:pt x="216208" y="160491"/>
                </a:lnTo>
                <a:lnTo>
                  <a:pt x="174859" y="180067"/>
                </a:lnTo>
                <a:lnTo>
                  <a:pt x="164351" y="180224"/>
                </a:lnTo>
                <a:lnTo>
                  <a:pt x="245029" y="180224"/>
                </a:lnTo>
                <a:lnTo>
                  <a:pt x="245029" y="107776"/>
                </a:lnTo>
                <a:close/>
              </a:path>
              <a:path w="346075" h="386079">
                <a:moveTo>
                  <a:pt x="328063" y="0"/>
                </a:moveTo>
                <a:lnTo>
                  <a:pt x="0" y="0"/>
                </a:lnTo>
                <a:lnTo>
                  <a:pt x="0" y="14711"/>
                </a:lnTo>
                <a:lnTo>
                  <a:pt x="211645" y="14711"/>
                </a:lnTo>
                <a:lnTo>
                  <a:pt x="229411" y="15292"/>
                </a:lnTo>
                <a:lnTo>
                  <a:pt x="271717" y="24641"/>
                </a:lnTo>
                <a:lnTo>
                  <a:pt x="306413" y="58413"/>
                </a:lnTo>
                <a:lnTo>
                  <a:pt x="319843" y="103054"/>
                </a:lnTo>
                <a:lnTo>
                  <a:pt x="334555" y="103054"/>
                </a:lnTo>
                <a:lnTo>
                  <a:pt x="328063" y="0"/>
                </a:lnTo>
                <a:close/>
              </a:path>
            </a:pathLst>
          </a:custGeom>
          <a:solidFill>
            <a:srgbClr val="000000"/>
          </a:solidFill>
        </p:spPr>
        <p:txBody>
          <a:bodyPr wrap="square" lIns="0" tIns="0" rIns="0" bIns="0" rtlCol="0">
            <a:spAutoFit/>
          </a:bodyPr>
          <a:lstStyle/>
          <a:p>
            <a:endParaRPr dirty="0"/>
          </a:p>
        </p:txBody>
      </p:sp>
      <p:sp>
        <p:nvSpPr>
          <p:cNvPr id="47" name="object 10"/>
          <p:cNvSpPr/>
          <p:nvPr/>
        </p:nvSpPr>
        <p:spPr>
          <a:xfrm>
            <a:off x="4790262" y="1005432"/>
            <a:ext cx="388620" cy="389890"/>
          </a:xfrm>
          <a:custGeom>
            <a:avLst/>
            <a:gdLst/>
            <a:ahLst/>
            <a:cxnLst/>
            <a:rect l="l" t="t" r="r" b="b"/>
            <a:pathLst>
              <a:path w="388620" h="389890">
                <a:moveTo>
                  <a:pt x="236810" y="187879"/>
                </a:moveTo>
                <a:lnTo>
                  <a:pt x="128990" y="187879"/>
                </a:lnTo>
                <a:lnTo>
                  <a:pt x="168988" y="187883"/>
                </a:lnTo>
                <a:lnTo>
                  <a:pt x="180155" y="188146"/>
                </a:lnTo>
                <a:lnTo>
                  <a:pt x="230577" y="204866"/>
                </a:lnTo>
                <a:lnTo>
                  <a:pt x="251762" y="240188"/>
                </a:lnTo>
                <a:lnTo>
                  <a:pt x="255028" y="263279"/>
                </a:lnTo>
                <a:lnTo>
                  <a:pt x="253867" y="313249"/>
                </a:lnTo>
                <a:lnTo>
                  <a:pt x="254916" y="323670"/>
                </a:lnTo>
                <a:lnTo>
                  <a:pt x="270072" y="360712"/>
                </a:lnTo>
                <a:lnTo>
                  <a:pt x="302570" y="384345"/>
                </a:lnTo>
                <a:lnTo>
                  <a:pt x="353654" y="389851"/>
                </a:lnTo>
                <a:lnTo>
                  <a:pt x="366953" y="387807"/>
                </a:lnTo>
                <a:lnTo>
                  <a:pt x="378183" y="384898"/>
                </a:lnTo>
                <a:lnTo>
                  <a:pt x="388145" y="381674"/>
                </a:lnTo>
                <a:lnTo>
                  <a:pt x="382483" y="370731"/>
                </a:lnTo>
                <a:lnTo>
                  <a:pt x="370763" y="370731"/>
                </a:lnTo>
                <a:lnTo>
                  <a:pt x="354194" y="370565"/>
                </a:lnTo>
                <a:lnTo>
                  <a:pt x="331171" y="325223"/>
                </a:lnTo>
                <a:lnTo>
                  <a:pt x="330970" y="308352"/>
                </a:lnTo>
                <a:lnTo>
                  <a:pt x="330505" y="295753"/>
                </a:lnTo>
                <a:lnTo>
                  <a:pt x="320047" y="248778"/>
                </a:lnTo>
                <a:lnTo>
                  <a:pt x="287291" y="210167"/>
                </a:lnTo>
                <a:lnTo>
                  <a:pt x="241235" y="189016"/>
                </a:lnTo>
                <a:lnTo>
                  <a:pt x="236810" y="187879"/>
                </a:lnTo>
                <a:close/>
              </a:path>
              <a:path w="388620" h="389890">
                <a:moveTo>
                  <a:pt x="189638" y="371077"/>
                </a:moveTo>
                <a:lnTo>
                  <a:pt x="0" y="371077"/>
                </a:lnTo>
                <a:lnTo>
                  <a:pt x="0" y="385799"/>
                </a:lnTo>
                <a:lnTo>
                  <a:pt x="189638" y="385799"/>
                </a:lnTo>
                <a:lnTo>
                  <a:pt x="189638" y="371077"/>
                </a:lnTo>
                <a:close/>
              </a:path>
              <a:path w="388620" h="389890">
                <a:moveTo>
                  <a:pt x="128990" y="14722"/>
                </a:moveTo>
                <a:lnTo>
                  <a:pt x="60657" y="14722"/>
                </a:lnTo>
                <a:lnTo>
                  <a:pt x="60657" y="371077"/>
                </a:lnTo>
                <a:lnTo>
                  <a:pt x="128990" y="371077"/>
                </a:lnTo>
                <a:lnTo>
                  <a:pt x="128990" y="187879"/>
                </a:lnTo>
                <a:lnTo>
                  <a:pt x="236810" y="187879"/>
                </a:lnTo>
                <a:lnTo>
                  <a:pt x="220841" y="183774"/>
                </a:lnTo>
                <a:lnTo>
                  <a:pt x="229234" y="181011"/>
                </a:lnTo>
                <a:lnTo>
                  <a:pt x="241437" y="178524"/>
                </a:lnTo>
                <a:lnTo>
                  <a:pt x="254193" y="175521"/>
                </a:lnTo>
                <a:lnTo>
                  <a:pt x="258316" y="174350"/>
                </a:lnTo>
                <a:lnTo>
                  <a:pt x="128990" y="174350"/>
                </a:lnTo>
                <a:lnTo>
                  <a:pt x="128990" y="14722"/>
                </a:lnTo>
                <a:close/>
              </a:path>
              <a:path w="388620" h="389890">
                <a:moveTo>
                  <a:pt x="381707" y="369230"/>
                </a:moveTo>
                <a:lnTo>
                  <a:pt x="370763" y="370731"/>
                </a:lnTo>
                <a:lnTo>
                  <a:pt x="382483" y="370731"/>
                </a:lnTo>
                <a:lnTo>
                  <a:pt x="381707" y="369230"/>
                </a:lnTo>
                <a:close/>
              </a:path>
              <a:path w="388620" h="389890">
                <a:moveTo>
                  <a:pt x="0" y="0"/>
                </a:moveTo>
                <a:lnTo>
                  <a:pt x="0" y="14722"/>
                </a:lnTo>
                <a:lnTo>
                  <a:pt x="199944" y="14734"/>
                </a:lnTo>
                <a:lnTo>
                  <a:pt x="211407" y="15080"/>
                </a:lnTo>
                <a:lnTo>
                  <a:pt x="252146" y="32694"/>
                </a:lnTo>
                <a:lnTo>
                  <a:pt x="268481" y="81210"/>
                </a:lnTo>
                <a:lnTo>
                  <a:pt x="269533" y="107586"/>
                </a:lnTo>
                <a:lnTo>
                  <a:pt x="266649" y="127201"/>
                </a:lnTo>
                <a:lnTo>
                  <a:pt x="246507" y="162498"/>
                </a:lnTo>
                <a:lnTo>
                  <a:pt x="196682" y="174226"/>
                </a:lnTo>
                <a:lnTo>
                  <a:pt x="180811" y="174350"/>
                </a:lnTo>
                <a:lnTo>
                  <a:pt x="258316" y="174350"/>
                </a:lnTo>
                <a:lnTo>
                  <a:pt x="304541" y="154903"/>
                </a:lnTo>
                <a:lnTo>
                  <a:pt x="332915" y="125585"/>
                </a:lnTo>
                <a:lnTo>
                  <a:pt x="343945" y="79230"/>
                </a:lnTo>
                <a:lnTo>
                  <a:pt x="341099" y="66072"/>
                </a:lnTo>
                <a:lnTo>
                  <a:pt x="320635" y="32242"/>
                </a:lnTo>
                <a:lnTo>
                  <a:pt x="286819" y="9927"/>
                </a:lnTo>
                <a:lnTo>
                  <a:pt x="248998" y="1240"/>
                </a:lnTo>
                <a:lnTo>
                  <a:pt x="224372" y="45"/>
                </a:lnTo>
                <a:lnTo>
                  <a:pt x="0" y="0"/>
                </a:lnTo>
                <a:close/>
              </a:path>
            </a:pathLst>
          </a:custGeom>
          <a:solidFill>
            <a:srgbClr val="000000"/>
          </a:solidFill>
        </p:spPr>
        <p:txBody>
          <a:bodyPr wrap="square" lIns="0" tIns="0" rIns="0" bIns="0" rtlCol="0">
            <a:spAutoFit/>
          </a:bodyPr>
          <a:lstStyle/>
          <a:p>
            <a:endParaRPr/>
          </a:p>
        </p:txBody>
      </p:sp>
      <p:sp>
        <p:nvSpPr>
          <p:cNvPr id="48" name="object 11"/>
          <p:cNvSpPr/>
          <p:nvPr/>
        </p:nvSpPr>
        <p:spPr>
          <a:xfrm>
            <a:off x="5232591" y="1007337"/>
            <a:ext cx="302260" cy="386080"/>
          </a:xfrm>
          <a:custGeom>
            <a:avLst/>
            <a:gdLst/>
            <a:ahLst/>
            <a:cxnLst/>
            <a:rect l="l" t="t" r="r" b="b"/>
            <a:pathLst>
              <a:path w="302260" h="386079">
                <a:moveTo>
                  <a:pt x="299556" y="14711"/>
                </a:moveTo>
                <a:lnTo>
                  <a:pt x="221469" y="14711"/>
                </a:lnTo>
                <a:lnTo>
                  <a:pt x="0" y="371077"/>
                </a:lnTo>
                <a:lnTo>
                  <a:pt x="0" y="385789"/>
                </a:lnTo>
                <a:lnTo>
                  <a:pt x="295655" y="385789"/>
                </a:lnTo>
                <a:lnTo>
                  <a:pt x="296408" y="371077"/>
                </a:lnTo>
                <a:lnTo>
                  <a:pt x="77149" y="371077"/>
                </a:lnTo>
                <a:lnTo>
                  <a:pt x="299556" y="14711"/>
                </a:lnTo>
                <a:close/>
              </a:path>
              <a:path w="302260" h="386079">
                <a:moveTo>
                  <a:pt x="302137" y="259154"/>
                </a:moveTo>
                <a:lnTo>
                  <a:pt x="287951" y="259600"/>
                </a:lnTo>
                <a:lnTo>
                  <a:pt x="287045" y="266671"/>
                </a:lnTo>
                <a:lnTo>
                  <a:pt x="285511" y="275579"/>
                </a:lnTo>
                <a:lnTo>
                  <a:pt x="267402" y="324449"/>
                </a:lnTo>
                <a:lnTo>
                  <a:pt x="238469" y="359886"/>
                </a:lnTo>
                <a:lnTo>
                  <a:pt x="188612" y="370822"/>
                </a:lnTo>
                <a:lnTo>
                  <a:pt x="171387" y="371077"/>
                </a:lnTo>
                <a:lnTo>
                  <a:pt x="296408" y="371077"/>
                </a:lnTo>
                <a:lnTo>
                  <a:pt x="302137" y="259154"/>
                </a:lnTo>
                <a:close/>
              </a:path>
              <a:path w="302260" h="386079">
                <a:moveTo>
                  <a:pt x="302137" y="0"/>
                </a:moveTo>
                <a:lnTo>
                  <a:pt x="25308" y="0"/>
                </a:lnTo>
                <a:lnTo>
                  <a:pt x="19413" y="103672"/>
                </a:lnTo>
                <a:lnTo>
                  <a:pt x="34545" y="95981"/>
                </a:lnTo>
                <a:lnTo>
                  <a:pt x="38752" y="78849"/>
                </a:lnTo>
                <a:lnTo>
                  <a:pt x="43651" y="64053"/>
                </a:lnTo>
                <a:lnTo>
                  <a:pt x="73999" y="25711"/>
                </a:lnTo>
                <a:lnTo>
                  <a:pt x="113416" y="15336"/>
                </a:lnTo>
                <a:lnTo>
                  <a:pt x="130749" y="14711"/>
                </a:lnTo>
                <a:lnTo>
                  <a:pt x="299556" y="14711"/>
                </a:lnTo>
                <a:lnTo>
                  <a:pt x="302137" y="10575"/>
                </a:lnTo>
                <a:lnTo>
                  <a:pt x="302137" y="0"/>
                </a:lnTo>
                <a:close/>
              </a:path>
            </a:pathLst>
          </a:custGeom>
          <a:solidFill>
            <a:srgbClr val="000000"/>
          </a:solidFill>
        </p:spPr>
        <p:txBody>
          <a:bodyPr wrap="square" lIns="0" tIns="0" rIns="0" bIns="0" rtlCol="0">
            <a:spAutoFit/>
          </a:bodyPr>
          <a:lstStyle/>
          <a:p>
            <a:endParaRPr/>
          </a:p>
        </p:txBody>
      </p:sp>
      <p:sp>
        <p:nvSpPr>
          <p:cNvPr id="49" name="object 12"/>
          <p:cNvSpPr/>
          <p:nvPr/>
        </p:nvSpPr>
        <p:spPr>
          <a:xfrm>
            <a:off x="5582662" y="1378812"/>
            <a:ext cx="195580" cy="0"/>
          </a:xfrm>
          <a:custGeom>
            <a:avLst/>
            <a:gdLst/>
            <a:ahLst/>
            <a:cxnLst/>
            <a:rect l="l" t="t" r="r" b="b"/>
            <a:pathLst>
              <a:path w="195579">
                <a:moveTo>
                  <a:pt x="0" y="0"/>
                </a:moveTo>
                <a:lnTo>
                  <a:pt x="194978" y="0"/>
                </a:lnTo>
              </a:path>
            </a:pathLst>
          </a:custGeom>
          <a:ln w="15981">
            <a:solidFill>
              <a:srgbClr val="000000"/>
            </a:solidFill>
          </a:ln>
        </p:spPr>
        <p:txBody>
          <a:bodyPr wrap="square" lIns="0" tIns="0" rIns="0" bIns="0" rtlCol="0">
            <a:spAutoFit/>
          </a:bodyPr>
          <a:lstStyle/>
          <a:p>
            <a:endParaRPr/>
          </a:p>
        </p:txBody>
      </p:sp>
      <p:sp>
        <p:nvSpPr>
          <p:cNvPr id="50" name="object 13"/>
          <p:cNvSpPr/>
          <p:nvPr/>
        </p:nvSpPr>
        <p:spPr>
          <a:xfrm>
            <a:off x="5640326" y="1021942"/>
            <a:ext cx="68580" cy="356870"/>
          </a:xfrm>
          <a:custGeom>
            <a:avLst/>
            <a:gdLst/>
            <a:ahLst/>
            <a:cxnLst/>
            <a:rect l="l" t="t" r="r" b="b"/>
            <a:pathLst>
              <a:path w="68579" h="356870">
                <a:moveTo>
                  <a:pt x="68322" y="0"/>
                </a:moveTo>
                <a:lnTo>
                  <a:pt x="0" y="0"/>
                </a:lnTo>
                <a:lnTo>
                  <a:pt x="0" y="356366"/>
                </a:lnTo>
                <a:lnTo>
                  <a:pt x="68322" y="356366"/>
                </a:lnTo>
                <a:lnTo>
                  <a:pt x="68322" y="0"/>
                </a:lnTo>
                <a:close/>
              </a:path>
            </a:pathLst>
          </a:custGeom>
          <a:solidFill>
            <a:srgbClr val="000000"/>
          </a:solidFill>
        </p:spPr>
        <p:txBody>
          <a:bodyPr wrap="square" lIns="0" tIns="0" rIns="0" bIns="0" rtlCol="0">
            <a:spAutoFit/>
          </a:bodyPr>
          <a:lstStyle/>
          <a:p>
            <a:endParaRPr/>
          </a:p>
        </p:txBody>
      </p:sp>
      <p:sp>
        <p:nvSpPr>
          <p:cNvPr id="51" name="object 14"/>
          <p:cNvSpPr/>
          <p:nvPr/>
        </p:nvSpPr>
        <p:spPr>
          <a:xfrm>
            <a:off x="5570729" y="1012382"/>
            <a:ext cx="195580" cy="0"/>
          </a:xfrm>
          <a:custGeom>
            <a:avLst/>
            <a:gdLst/>
            <a:ahLst/>
            <a:cxnLst/>
            <a:rect l="l" t="t" r="r" b="b"/>
            <a:pathLst>
              <a:path w="195579">
                <a:moveTo>
                  <a:pt x="0" y="0"/>
                </a:moveTo>
                <a:lnTo>
                  <a:pt x="194978" y="0"/>
                </a:lnTo>
              </a:path>
            </a:pathLst>
          </a:custGeom>
          <a:ln w="15981">
            <a:solidFill>
              <a:srgbClr val="000000"/>
            </a:solidFill>
          </a:ln>
        </p:spPr>
        <p:txBody>
          <a:bodyPr wrap="square" lIns="0" tIns="0" rIns="0" bIns="0" rtlCol="0">
            <a:spAutoFit/>
          </a:bodyPr>
          <a:lstStyle/>
          <a:p>
            <a:endParaRPr/>
          </a:p>
        </p:txBody>
      </p:sp>
      <p:sp>
        <p:nvSpPr>
          <p:cNvPr id="52" name="object 15"/>
          <p:cNvSpPr/>
          <p:nvPr/>
        </p:nvSpPr>
        <p:spPr>
          <a:xfrm>
            <a:off x="5807237" y="1003726"/>
            <a:ext cx="349250" cy="386080"/>
          </a:xfrm>
          <a:custGeom>
            <a:avLst/>
            <a:gdLst/>
            <a:ahLst/>
            <a:cxnLst/>
            <a:rect l="l" t="t" r="r" b="b"/>
            <a:pathLst>
              <a:path w="349250" h="386079">
                <a:moveTo>
                  <a:pt x="277447" y="371077"/>
                </a:moveTo>
                <a:lnTo>
                  <a:pt x="71264" y="371077"/>
                </a:lnTo>
                <a:lnTo>
                  <a:pt x="71264" y="385799"/>
                </a:lnTo>
                <a:lnTo>
                  <a:pt x="277447" y="385799"/>
                </a:lnTo>
                <a:lnTo>
                  <a:pt x="277447" y="371077"/>
                </a:lnTo>
                <a:close/>
              </a:path>
              <a:path w="349250" h="386079">
                <a:moveTo>
                  <a:pt x="208506" y="14722"/>
                </a:moveTo>
                <a:lnTo>
                  <a:pt x="140194" y="14722"/>
                </a:lnTo>
                <a:lnTo>
                  <a:pt x="140194" y="371077"/>
                </a:lnTo>
                <a:lnTo>
                  <a:pt x="208506" y="371077"/>
                </a:lnTo>
                <a:lnTo>
                  <a:pt x="208506" y="14722"/>
                </a:lnTo>
                <a:close/>
              </a:path>
              <a:path w="349250" h="386079">
                <a:moveTo>
                  <a:pt x="338670" y="0"/>
                </a:moveTo>
                <a:lnTo>
                  <a:pt x="10031" y="0"/>
                </a:lnTo>
                <a:lnTo>
                  <a:pt x="0" y="131346"/>
                </a:lnTo>
                <a:lnTo>
                  <a:pt x="17206" y="120255"/>
                </a:lnTo>
                <a:lnTo>
                  <a:pt x="20560" y="106342"/>
                </a:lnTo>
                <a:lnTo>
                  <a:pt x="24383" y="92500"/>
                </a:lnTo>
                <a:lnTo>
                  <a:pt x="40424" y="54044"/>
                </a:lnTo>
                <a:lnTo>
                  <a:pt x="67029" y="25741"/>
                </a:lnTo>
                <a:lnTo>
                  <a:pt x="108960" y="14722"/>
                </a:lnTo>
                <a:lnTo>
                  <a:pt x="339793" y="14722"/>
                </a:lnTo>
                <a:lnTo>
                  <a:pt x="338670" y="0"/>
                </a:lnTo>
                <a:close/>
              </a:path>
              <a:path w="349250" h="386079">
                <a:moveTo>
                  <a:pt x="339793" y="14722"/>
                </a:moveTo>
                <a:lnTo>
                  <a:pt x="208506" y="14722"/>
                </a:lnTo>
                <a:lnTo>
                  <a:pt x="252787" y="15580"/>
                </a:lnTo>
                <a:lnTo>
                  <a:pt x="267092" y="18888"/>
                </a:lnTo>
                <a:lnTo>
                  <a:pt x="299234" y="41168"/>
                </a:lnTo>
                <a:lnTo>
                  <a:pt x="318914" y="76439"/>
                </a:lnTo>
                <a:lnTo>
                  <a:pt x="330882" y="117568"/>
                </a:lnTo>
                <a:lnTo>
                  <a:pt x="333979" y="131346"/>
                </a:lnTo>
                <a:lnTo>
                  <a:pt x="348690" y="131346"/>
                </a:lnTo>
                <a:lnTo>
                  <a:pt x="339793" y="14722"/>
                </a:lnTo>
                <a:close/>
              </a:path>
            </a:pathLst>
          </a:custGeom>
          <a:solidFill>
            <a:srgbClr val="000000"/>
          </a:solidFill>
        </p:spPr>
        <p:txBody>
          <a:bodyPr wrap="square" lIns="0" tIns="0" rIns="0" bIns="0" rtlCol="0">
            <a:spAutoFit/>
          </a:bodyPr>
          <a:lstStyle/>
          <a:p>
            <a:endParaRPr/>
          </a:p>
        </p:txBody>
      </p:sp>
      <p:sp>
        <p:nvSpPr>
          <p:cNvPr id="53" name="object 16"/>
          <p:cNvSpPr/>
          <p:nvPr/>
        </p:nvSpPr>
        <p:spPr>
          <a:xfrm>
            <a:off x="6125674" y="994836"/>
            <a:ext cx="389890" cy="394970"/>
          </a:xfrm>
          <a:custGeom>
            <a:avLst/>
            <a:gdLst/>
            <a:ahLst/>
            <a:cxnLst/>
            <a:rect l="l" t="t" r="r" b="b"/>
            <a:pathLst>
              <a:path w="389890" h="394970">
                <a:moveTo>
                  <a:pt x="139618" y="379925"/>
                </a:moveTo>
                <a:lnTo>
                  <a:pt x="0" y="379925"/>
                </a:lnTo>
                <a:lnTo>
                  <a:pt x="0" y="394637"/>
                </a:lnTo>
                <a:lnTo>
                  <a:pt x="139618" y="394637"/>
                </a:lnTo>
                <a:lnTo>
                  <a:pt x="139618" y="379925"/>
                </a:lnTo>
                <a:close/>
              </a:path>
              <a:path w="389890" h="394970">
                <a:moveTo>
                  <a:pt x="389328" y="379925"/>
                </a:moveTo>
                <a:lnTo>
                  <a:pt x="205543" y="379925"/>
                </a:lnTo>
                <a:lnTo>
                  <a:pt x="205543" y="394637"/>
                </a:lnTo>
                <a:lnTo>
                  <a:pt x="389328" y="394637"/>
                </a:lnTo>
                <a:lnTo>
                  <a:pt x="389328" y="379925"/>
                </a:lnTo>
                <a:close/>
              </a:path>
              <a:path w="389890" h="394970">
                <a:moveTo>
                  <a:pt x="202611" y="0"/>
                </a:moveTo>
                <a:lnTo>
                  <a:pt x="193805" y="0"/>
                </a:lnTo>
                <a:lnTo>
                  <a:pt x="53014" y="379925"/>
                </a:lnTo>
                <a:lnTo>
                  <a:pt x="68322" y="379925"/>
                </a:lnTo>
                <a:lnTo>
                  <a:pt x="107808" y="274483"/>
                </a:lnTo>
                <a:lnTo>
                  <a:pt x="300054" y="274483"/>
                </a:lnTo>
                <a:lnTo>
                  <a:pt x="294828" y="259761"/>
                </a:lnTo>
                <a:lnTo>
                  <a:pt x="113085" y="259761"/>
                </a:lnTo>
                <a:lnTo>
                  <a:pt x="169649" y="105441"/>
                </a:lnTo>
                <a:lnTo>
                  <a:pt x="240043" y="105441"/>
                </a:lnTo>
                <a:lnTo>
                  <a:pt x="202611" y="0"/>
                </a:lnTo>
                <a:close/>
              </a:path>
              <a:path w="389890" h="394970">
                <a:moveTo>
                  <a:pt x="300054" y="274483"/>
                </a:moveTo>
                <a:lnTo>
                  <a:pt x="230286" y="274483"/>
                </a:lnTo>
                <a:lnTo>
                  <a:pt x="268023" y="379925"/>
                </a:lnTo>
                <a:lnTo>
                  <a:pt x="337487" y="379925"/>
                </a:lnTo>
                <a:lnTo>
                  <a:pt x="300054" y="274483"/>
                </a:lnTo>
                <a:close/>
              </a:path>
              <a:path w="389890" h="394970">
                <a:moveTo>
                  <a:pt x="240043" y="105441"/>
                </a:moveTo>
                <a:lnTo>
                  <a:pt x="170822" y="105441"/>
                </a:lnTo>
                <a:lnTo>
                  <a:pt x="225008" y="259761"/>
                </a:lnTo>
                <a:lnTo>
                  <a:pt x="294828" y="259761"/>
                </a:lnTo>
                <a:lnTo>
                  <a:pt x="240043" y="105441"/>
                </a:lnTo>
                <a:close/>
              </a:path>
            </a:pathLst>
          </a:custGeom>
          <a:solidFill>
            <a:srgbClr val="000000"/>
          </a:solidFill>
        </p:spPr>
        <p:txBody>
          <a:bodyPr wrap="square" lIns="0" tIns="0" rIns="0" bIns="0" rtlCol="0">
            <a:spAutoFit/>
          </a:bodyPr>
          <a:lstStyle/>
          <a:p>
            <a:endParaRPr/>
          </a:p>
        </p:txBody>
      </p:sp>
      <p:sp>
        <p:nvSpPr>
          <p:cNvPr id="54" name="object 17"/>
          <p:cNvSpPr/>
          <p:nvPr/>
        </p:nvSpPr>
        <p:spPr>
          <a:xfrm>
            <a:off x="2793742" y="1554921"/>
            <a:ext cx="414655" cy="386080"/>
          </a:xfrm>
          <a:custGeom>
            <a:avLst/>
            <a:gdLst/>
            <a:ahLst/>
            <a:cxnLst/>
            <a:rect l="l" t="t" r="r" b="b"/>
            <a:pathLst>
              <a:path w="414654" h="386079">
                <a:moveTo>
                  <a:pt x="189669" y="371077"/>
                </a:moveTo>
                <a:lnTo>
                  <a:pt x="0" y="371077"/>
                </a:lnTo>
                <a:lnTo>
                  <a:pt x="0" y="385799"/>
                </a:lnTo>
                <a:lnTo>
                  <a:pt x="189669" y="385799"/>
                </a:lnTo>
                <a:lnTo>
                  <a:pt x="189669" y="371077"/>
                </a:lnTo>
                <a:close/>
              </a:path>
              <a:path w="414654" h="386079">
                <a:moveTo>
                  <a:pt x="414071" y="371077"/>
                </a:moveTo>
                <a:lnTo>
                  <a:pt x="224422" y="371077"/>
                </a:lnTo>
                <a:lnTo>
                  <a:pt x="224422" y="385799"/>
                </a:lnTo>
                <a:lnTo>
                  <a:pt x="414071" y="385799"/>
                </a:lnTo>
                <a:lnTo>
                  <a:pt x="414071" y="371077"/>
                </a:lnTo>
                <a:close/>
              </a:path>
              <a:path w="414654" h="386079">
                <a:moveTo>
                  <a:pt x="128990" y="14722"/>
                </a:moveTo>
                <a:lnTo>
                  <a:pt x="60678" y="14722"/>
                </a:lnTo>
                <a:lnTo>
                  <a:pt x="60678" y="371077"/>
                </a:lnTo>
                <a:lnTo>
                  <a:pt x="128990" y="371077"/>
                </a:lnTo>
                <a:lnTo>
                  <a:pt x="128990" y="14722"/>
                </a:lnTo>
                <a:close/>
              </a:path>
              <a:path w="414654" h="386079">
                <a:moveTo>
                  <a:pt x="317487" y="14722"/>
                </a:moveTo>
                <a:lnTo>
                  <a:pt x="296263" y="14722"/>
                </a:lnTo>
                <a:lnTo>
                  <a:pt x="135482" y="180811"/>
                </a:lnTo>
                <a:lnTo>
                  <a:pt x="290975" y="371077"/>
                </a:lnTo>
                <a:lnTo>
                  <a:pt x="376396" y="371077"/>
                </a:lnTo>
                <a:lnTo>
                  <a:pt x="189669" y="146079"/>
                </a:lnTo>
                <a:lnTo>
                  <a:pt x="317487" y="14722"/>
                </a:lnTo>
                <a:close/>
              </a:path>
              <a:path w="414654" h="386079">
                <a:moveTo>
                  <a:pt x="189669" y="0"/>
                </a:moveTo>
                <a:lnTo>
                  <a:pt x="0" y="0"/>
                </a:lnTo>
                <a:lnTo>
                  <a:pt x="0" y="14722"/>
                </a:lnTo>
                <a:lnTo>
                  <a:pt x="189669" y="14722"/>
                </a:lnTo>
                <a:lnTo>
                  <a:pt x="189669" y="0"/>
                </a:lnTo>
                <a:close/>
              </a:path>
              <a:path w="414654" h="386079">
                <a:moveTo>
                  <a:pt x="376396" y="0"/>
                </a:moveTo>
                <a:lnTo>
                  <a:pt x="230893" y="0"/>
                </a:lnTo>
                <a:lnTo>
                  <a:pt x="230893" y="14722"/>
                </a:lnTo>
                <a:lnTo>
                  <a:pt x="376396" y="14722"/>
                </a:lnTo>
                <a:lnTo>
                  <a:pt x="376396" y="0"/>
                </a:lnTo>
                <a:close/>
              </a:path>
            </a:pathLst>
          </a:custGeom>
          <a:solidFill>
            <a:srgbClr val="000000"/>
          </a:solidFill>
        </p:spPr>
        <p:txBody>
          <a:bodyPr wrap="square" lIns="0" tIns="0" rIns="0" bIns="0" rtlCol="0">
            <a:spAutoFit/>
          </a:bodyPr>
          <a:lstStyle/>
          <a:p>
            <a:endParaRPr/>
          </a:p>
        </p:txBody>
      </p:sp>
      <p:sp>
        <p:nvSpPr>
          <p:cNvPr id="55" name="object 18"/>
          <p:cNvSpPr/>
          <p:nvPr/>
        </p:nvSpPr>
        <p:spPr>
          <a:xfrm>
            <a:off x="3256158" y="1543242"/>
            <a:ext cx="389890" cy="394970"/>
          </a:xfrm>
          <a:custGeom>
            <a:avLst/>
            <a:gdLst/>
            <a:ahLst/>
            <a:cxnLst/>
            <a:rect l="l" t="t" r="r" b="b"/>
            <a:pathLst>
              <a:path w="389889" h="394970">
                <a:moveTo>
                  <a:pt x="139608" y="379915"/>
                </a:moveTo>
                <a:lnTo>
                  <a:pt x="0" y="379915"/>
                </a:lnTo>
                <a:lnTo>
                  <a:pt x="0" y="394637"/>
                </a:lnTo>
                <a:lnTo>
                  <a:pt x="139608" y="394637"/>
                </a:lnTo>
                <a:lnTo>
                  <a:pt x="139608" y="379915"/>
                </a:lnTo>
                <a:close/>
              </a:path>
              <a:path w="389889" h="394970">
                <a:moveTo>
                  <a:pt x="389328" y="379915"/>
                </a:moveTo>
                <a:lnTo>
                  <a:pt x="205564" y="379915"/>
                </a:lnTo>
                <a:lnTo>
                  <a:pt x="205564" y="394637"/>
                </a:lnTo>
                <a:lnTo>
                  <a:pt x="389328" y="394637"/>
                </a:lnTo>
                <a:lnTo>
                  <a:pt x="389328" y="379915"/>
                </a:lnTo>
                <a:close/>
              </a:path>
              <a:path w="389889" h="394970">
                <a:moveTo>
                  <a:pt x="202622" y="0"/>
                </a:moveTo>
                <a:lnTo>
                  <a:pt x="193795" y="0"/>
                </a:lnTo>
                <a:lnTo>
                  <a:pt x="53014" y="379915"/>
                </a:lnTo>
                <a:lnTo>
                  <a:pt x="68332" y="379915"/>
                </a:lnTo>
                <a:lnTo>
                  <a:pt x="107808" y="274473"/>
                </a:lnTo>
                <a:lnTo>
                  <a:pt x="300079" y="274473"/>
                </a:lnTo>
                <a:lnTo>
                  <a:pt x="294851" y="259751"/>
                </a:lnTo>
                <a:lnTo>
                  <a:pt x="113096" y="259751"/>
                </a:lnTo>
                <a:lnTo>
                  <a:pt x="169638" y="105431"/>
                </a:lnTo>
                <a:lnTo>
                  <a:pt x="240057" y="105431"/>
                </a:lnTo>
                <a:lnTo>
                  <a:pt x="202622" y="0"/>
                </a:lnTo>
                <a:close/>
              </a:path>
              <a:path w="389889" h="394970">
                <a:moveTo>
                  <a:pt x="300079" y="274473"/>
                </a:moveTo>
                <a:lnTo>
                  <a:pt x="230317" y="274473"/>
                </a:lnTo>
                <a:lnTo>
                  <a:pt x="268023" y="379915"/>
                </a:lnTo>
                <a:lnTo>
                  <a:pt x="337518" y="379915"/>
                </a:lnTo>
                <a:lnTo>
                  <a:pt x="300079" y="274473"/>
                </a:lnTo>
                <a:close/>
              </a:path>
              <a:path w="389889" h="394970">
                <a:moveTo>
                  <a:pt x="240057" y="105431"/>
                </a:moveTo>
                <a:lnTo>
                  <a:pt x="170811" y="105431"/>
                </a:lnTo>
                <a:lnTo>
                  <a:pt x="225008" y="259751"/>
                </a:lnTo>
                <a:lnTo>
                  <a:pt x="294851" y="259751"/>
                </a:lnTo>
                <a:lnTo>
                  <a:pt x="240057" y="105431"/>
                </a:lnTo>
                <a:close/>
              </a:path>
            </a:pathLst>
          </a:custGeom>
          <a:solidFill>
            <a:srgbClr val="000000"/>
          </a:solidFill>
        </p:spPr>
        <p:txBody>
          <a:bodyPr wrap="square" lIns="0" tIns="0" rIns="0" bIns="0" rtlCol="0">
            <a:spAutoFit/>
          </a:bodyPr>
          <a:lstStyle/>
          <a:p>
            <a:endParaRPr/>
          </a:p>
        </p:txBody>
      </p:sp>
      <p:sp>
        <p:nvSpPr>
          <p:cNvPr id="56" name="object 19"/>
          <p:cNvSpPr/>
          <p:nvPr/>
        </p:nvSpPr>
        <p:spPr>
          <a:xfrm>
            <a:off x="3697393" y="1543242"/>
            <a:ext cx="388620" cy="389890"/>
          </a:xfrm>
          <a:custGeom>
            <a:avLst/>
            <a:gdLst/>
            <a:ahLst/>
            <a:cxnLst/>
            <a:rect l="l" t="t" r="r" b="b"/>
            <a:pathLst>
              <a:path w="388620" h="389890">
                <a:moveTo>
                  <a:pt x="236857" y="187879"/>
                </a:moveTo>
                <a:lnTo>
                  <a:pt x="128980" y="187879"/>
                </a:lnTo>
                <a:lnTo>
                  <a:pt x="169006" y="187883"/>
                </a:lnTo>
                <a:lnTo>
                  <a:pt x="180174" y="188148"/>
                </a:lnTo>
                <a:lnTo>
                  <a:pt x="230594" y="204878"/>
                </a:lnTo>
                <a:lnTo>
                  <a:pt x="251791" y="240195"/>
                </a:lnTo>
                <a:lnTo>
                  <a:pt x="255060" y="263279"/>
                </a:lnTo>
                <a:lnTo>
                  <a:pt x="253867" y="313251"/>
                </a:lnTo>
                <a:lnTo>
                  <a:pt x="254915" y="323667"/>
                </a:lnTo>
                <a:lnTo>
                  <a:pt x="270074" y="360709"/>
                </a:lnTo>
                <a:lnTo>
                  <a:pt x="302572" y="384350"/>
                </a:lnTo>
                <a:lnTo>
                  <a:pt x="353649" y="389862"/>
                </a:lnTo>
                <a:lnTo>
                  <a:pt x="366950" y="387814"/>
                </a:lnTo>
                <a:lnTo>
                  <a:pt x="378184" y="384901"/>
                </a:lnTo>
                <a:lnTo>
                  <a:pt x="388145" y="381674"/>
                </a:lnTo>
                <a:lnTo>
                  <a:pt x="382512" y="370731"/>
                </a:lnTo>
                <a:lnTo>
                  <a:pt x="370792" y="370731"/>
                </a:lnTo>
                <a:lnTo>
                  <a:pt x="354232" y="370569"/>
                </a:lnTo>
                <a:lnTo>
                  <a:pt x="331192" y="325238"/>
                </a:lnTo>
                <a:lnTo>
                  <a:pt x="330991" y="308372"/>
                </a:lnTo>
                <a:lnTo>
                  <a:pt x="330527" y="295771"/>
                </a:lnTo>
                <a:lnTo>
                  <a:pt x="320075" y="248789"/>
                </a:lnTo>
                <a:lnTo>
                  <a:pt x="287328" y="210171"/>
                </a:lnTo>
                <a:lnTo>
                  <a:pt x="241283" y="189017"/>
                </a:lnTo>
                <a:lnTo>
                  <a:pt x="236857" y="187879"/>
                </a:lnTo>
                <a:close/>
              </a:path>
              <a:path w="388620" h="389890">
                <a:moveTo>
                  <a:pt x="189659" y="371077"/>
                </a:moveTo>
                <a:lnTo>
                  <a:pt x="0" y="371077"/>
                </a:lnTo>
                <a:lnTo>
                  <a:pt x="0" y="385799"/>
                </a:lnTo>
                <a:lnTo>
                  <a:pt x="189659" y="385799"/>
                </a:lnTo>
                <a:lnTo>
                  <a:pt x="189659" y="371077"/>
                </a:lnTo>
                <a:close/>
              </a:path>
              <a:path w="388620" h="389890">
                <a:moveTo>
                  <a:pt x="128980" y="14722"/>
                </a:moveTo>
                <a:lnTo>
                  <a:pt x="60689" y="14722"/>
                </a:lnTo>
                <a:lnTo>
                  <a:pt x="60689" y="371077"/>
                </a:lnTo>
                <a:lnTo>
                  <a:pt x="128980" y="371077"/>
                </a:lnTo>
                <a:lnTo>
                  <a:pt x="128980" y="187879"/>
                </a:lnTo>
                <a:lnTo>
                  <a:pt x="236857" y="187879"/>
                </a:lnTo>
                <a:lnTo>
                  <a:pt x="220893" y="183774"/>
                </a:lnTo>
                <a:lnTo>
                  <a:pt x="229234" y="181021"/>
                </a:lnTo>
                <a:lnTo>
                  <a:pt x="241433" y="178535"/>
                </a:lnTo>
                <a:lnTo>
                  <a:pt x="254187" y="175533"/>
                </a:lnTo>
                <a:lnTo>
                  <a:pt x="258352" y="174350"/>
                </a:lnTo>
                <a:lnTo>
                  <a:pt x="128980" y="174350"/>
                </a:lnTo>
                <a:lnTo>
                  <a:pt x="128980" y="14722"/>
                </a:lnTo>
                <a:close/>
              </a:path>
              <a:path w="388620" h="389890">
                <a:moveTo>
                  <a:pt x="381737" y="369226"/>
                </a:moveTo>
                <a:lnTo>
                  <a:pt x="370792" y="370731"/>
                </a:lnTo>
                <a:lnTo>
                  <a:pt x="382512" y="370731"/>
                </a:lnTo>
                <a:lnTo>
                  <a:pt x="381737" y="369226"/>
                </a:lnTo>
                <a:close/>
              </a:path>
              <a:path w="388620" h="389890">
                <a:moveTo>
                  <a:pt x="0" y="0"/>
                </a:moveTo>
                <a:lnTo>
                  <a:pt x="0" y="14722"/>
                </a:lnTo>
                <a:lnTo>
                  <a:pt x="199924" y="14734"/>
                </a:lnTo>
                <a:lnTo>
                  <a:pt x="211388" y="15078"/>
                </a:lnTo>
                <a:lnTo>
                  <a:pt x="252138" y="32676"/>
                </a:lnTo>
                <a:lnTo>
                  <a:pt x="268483" y="81180"/>
                </a:lnTo>
                <a:lnTo>
                  <a:pt x="269536" y="107553"/>
                </a:lnTo>
                <a:lnTo>
                  <a:pt x="266656" y="127180"/>
                </a:lnTo>
                <a:lnTo>
                  <a:pt x="246523" y="162495"/>
                </a:lnTo>
                <a:lnTo>
                  <a:pt x="196710" y="174226"/>
                </a:lnTo>
                <a:lnTo>
                  <a:pt x="180842" y="174350"/>
                </a:lnTo>
                <a:lnTo>
                  <a:pt x="258352" y="174350"/>
                </a:lnTo>
                <a:lnTo>
                  <a:pt x="304534" y="154921"/>
                </a:lnTo>
                <a:lnTo>
                  <a:pt x="332913" y="125607"/>
                </a:lnTo>
                <a:lnTo>
                  <a:pt x="343948" y="79251"/>
                </a:lnTo>
                <a:lnTo>
                  <a:pt x="341104" y="66089"/>
                </a:lnTo>
                <a:lnTo>
                  <a:pt x="320648" y="32249"/>
                </a:lnTo>
                <a:lnTo>
                  <a:pt x="286851" y="9931"/>
                </a:lnTo>
                <a:lnTo>
                  <a:pt x="249013" y="1241"/>
                </a:lnTo>
                <a:lnTo>
                  <a:pt x="224393" y="45"/>
                </a:lnTo>
                <a:lnTo>
                  <a:pt x="0" y="0"/>
                </a:lnTo>
                <a:close/>
              </a:path>
            </a:pathLst>
          </a:custGeom>
          <a:solidFill>
            <a:srgbClr val="000000"/>
          </a:solidFill>
        </p:spPr>
        <p:txBody>
          <a:bodyPr wrap="square" lIns="0" tIns="0" rIns="0" bIns="0" rtlCol="0">
            <a:spAutoFit/>
          </a:bodyPr>
          <a:lstStyle/>
          <a:p>
            <a:endParaRPr/>
          </a:p>
        </p:txBody>
      </p:sp>
      <p:sp>
        <p:nvSpPr>
          <p:cNvPr id="57" name="object 20"/>
          <p:cNvSpPr/>
          <p:nvPr/>
        </p:nvSpPr>
        <p:spPr>
          <a:xfrm>
            <a:off x="4138461" y="1545147"/>
            <a:ext cx="334645" cy="386080"/>
          </a:xfrm>
          <a:custGeom>
            <a:avLst/>
            <a:gdLst/>
            <a:ahLst/>
            <a:cxnLst/>
            <a:rect l="l" t="t" r="r" b="b"/>
            <a:pathLst>
              <a:path w="334645" h="386079">
                <a:moveTo>
                  <a:pt x="334565" y="259740"/>
                </a:moveTo>
                <a:lnTo>
                  <a:pt x="319816" y="264554"/>
                </a:lnTo>
                <a:lnTo>
                  <a:pt x="316442" y="277906"/>
                </a:lnTo>
                <a:lnTo>
                  <a:pt x="312885" y="290580"/>
                </a:lnTo>
                <a:lnTo>
                  <a:pt x="292695" y="335718"/>
                </a:lnTo>
                <a:lnTo>
                  <a:pt x="264810" y="363257"/>
                </a:lnTo>
                <a:lnTo>
                  <a:pt x="215574" y="371077"/>
                </a:lnTo>
                <a:lnTo>
                  <a:pt x="0" y="371077"/>
                </a:lnTo>
                <a:lnTo>
                  <a:pt x="0" y="385799"/>
                </a:lnTo>
                <a:lnTo>
                  <a:pt x="323948" y="385799"/>
                </a:lnTo>
                <a:lnTo>
                  <a:pt x="334565" y="259740"/>
                </a:lnTo>
                <a:close/>
              </a:path>
              <a:path w="334645" h="386079">
                <a:moveTo>
                  <a:pt x="128980" y="14722"/>
                </a:moveTo>
                <a:lnTo>
                  <a:pt x="60657" y="14722"/>
                </a:lnTo>
                <a:lnTo>
                  <a:pt x="60657" y="371077"/>
                </a:lnTo>
                <a:lnTo>
                  <a:pt x="128980" y="371077"/>
                </a:lnTo>
                <a:lnTo>
                  <a:pt x="128980" y="14722"/>
                </a:lnTo>
                <a:close/>
              </a:path>
              <a:path w="334645" h="386079">
                <a:moveTo>
                  <a:pt x="193166" y="0"/>
                </a:moveTo>
                <a:lnTo>
                  <a:pt x="0" y="0"/>
                </a:lnTo>
                <a:lnTo>
                  <a:pt x="0" y="14722"/>
                </a:lnTo>
                <a:lnTo>
                  <a:pt x="193166" y="14722"/>
                </a:lnTo>
                <a:lnTo>
                  <a:pt x="193166" y="0"/>
                </a:lnTo>
                <a:close/>
              </a:path>
            </a:pathLst>
          </a:custGeom>
          <a:solidFill>
            <a:srgbClr val="000000"/>
          </a:solidFill>
        </p:spPr>
        <p:txBody>
          <a:bodyPr wrap="square" lIns="0" tIns="0" rIns="0" bIns="0" rtlCol="0">
            <a:spAutoFit/>
          </a:bodyPr>
          <a:lstStyle/>
          <a:p>
            <a:endParaRPr/>
          </a:p>
        </p:txBody>
      </p:sp>
      <p:sp>
        <p:nvSpPr>
          <p:cNvPr id="58" name="object 21"/>
          <p:cNvSpPr/>
          <p:nvPr/>
        </p:nvSpPr>
        <p:spPr>
          <a:xfrm>
            <a:off x="4525554" y="1533663"/>
            <a:ext cx="358140" cy="403860"/>
          </a:xfrm>
          <a:custGeom>
            <a:avLst/>
            <a:gdLst/>
            <a:ahLst/>
            <a:cxnLst/>
            <a:rect l="l" t="t" r="r" b="b"/>
            <a:pathLst>
              <a:path w="358139" h="403859">
                <a:moveTo>
                  <a:pt x="181994" y="0"/>
                </a:moveTo>
                <a:lnTo>
                  <a:pt x="140118" y="5834"/>
                </a:lnTo>
                <a:lnTo>
                  <a:pt x="100879" y="22502"/>
                </a:lnTo>
                <a:lnTo>
                  <a:pt x="65890" y="48753"/>
                </a:lnTo>
                <a:lnTo>
                  <a:pt x="36686" y="83456"/>
                </a:lnTo>
                <a:lnTo>
                  <a:pt x="15106" y="124994"/>
                </a:lnTo>
                <a:lnTo>
                  <a:pt x="2536" y="172481"/>
                </a:lnTo>
                <a:lnTo>
                  <a:pt x="0" y="206758"/>
                </a:lnTo>
                <a:lnTo>
                  <a:pt x="517" y="219666"/>
                </a:lnTo>
                <a:lnTo>
                  <a:pt x="8105" y="259786"/>
                </a:lnTo>
                <a:lnTo>
                  <a:pt x="24280" y="299811"/>
                </a:lnTo>
                <a:lnTo>
                  <a:pt x="48447" y="336926"/>
                </a:lnTo>
                <a:lnTo>
                  <a:pt x="80009" y="368317"/>
                </a:lnTo>
                <a:lnTo>
                  <a:pt x="118370" y="391167"/>
                </a:lnTo>
                <a:lnTo>
                  <a:pt x="162933" y="402663"/>
                </a:lnTo>
                <a:lnTo>
                  <a:pt x="179062" y="403485"/>
                </a:lnTo>
                <a:lnTo>
                  <a:pt x="193196" y="402788"/>
                </a:lnTo>
                <a:lnTo>
                  <a:pt x="207115" y="400738"/>
                </a:lnTo>
                <a:lnTo>
                  <a:pt x="220766" y="397396"/>
                </a:lnTo>
                <a:lnTo>
                  <a:pt x="234092" y="392821"/>
                </a:lnTo>
                <a:lnTo>
                  <a:pt x="243284" y="388742"/>
                </a:lnTo>
                <a:lnTo>
                  <a:pt x="177889" y="388742"/>
                </a:lnTo>
                <a:lnTo>
                  <a:pt x="173263" y="388672"/>
                </a:lnTo>
                <a:lnTo>
                  <a:pt x="132753" y="379755"/>
                </a:lnTo>
                <a:lnTo>
                  <a:pt x="99803" y="347176"/>
                </a:lnTo>
                <a:lnTo>
                  <a:pt x="87131" y="309871"/>
                </a:lnTo>
                <a:lnTo>
                  <a:pt x="81555" y="263801"/>
                </a:lnTo>
                <a:lnTo>
                  <a:pt x="80257" y="219666"/>
                </a:lnTo>
                <a:lnTo>
                  <a:pt x="80158" y="199262"/>
                </a:lnTo>
                <a:lnTo>
                  <a:pt x="80243" y="185863"/>
                </a:lnTo>
                <a:lnTo>
                  <a:pt x="82041" y="133980"/>
                </a:lnTo>
                <a:lnTo>
                  <a:pt x="86636" y="93724"/>
                </a:lnTo>
                <a:lnTo>
                  <a:pt x="99987" y="53246"/>
                </a:lnTo>
                <a:lnTo>
                  <a:pt x="134100" y="24062"/>
                </a:lnTo>
                <a:lnTo>
                  <a:pt x="173147" y="15342"/>
                </a:lnTo>
                <a:lnTo>
                  <a:pt x="186520" y="14906"/>
                </a:lnTo>
                <a:lnTo>
                  <a:pt x="244160" y="14906"/>
                </a:lnTo>
                <a:lnTo>
                  <a:pt x="235593" y="10939"/>
                </a:lnTo>
                <a:lnTo>
                  <a:pt x="222566" y="6254"/>
                </a:lnTo>
                <a:lnTo>
                  <a:pt x="209253" y="2825"/>
                </a:lnTo>
                <a:lnTo>
                  <a:pt x="195709" y="717"/>
                </a:lnTo>
                <a:lnTo>
                  <a:pt x="181994" y="0"/>
                </a:lnTo>
                <a:close/>
              </a:path>
              <a:path w="358139" h="403859">
                <a:moveTo>
                  <a:pt x="244160" y="14906"/>
                </a:moveTo>
                <a:lnTo>
                  <a:pt x="186520" y="14906"/>
                </a:lnTo>
                <a:lnTo>
                  <a:pt x="196007" y="15820"/>
                </a:lnTo>
                <a:lnTo>
                  <a:pt x="207159" y="18005"/>
                </a:lnTo>
                <a:lnTo>
                  <a:pt x="244316" y="37633"/>
                </a:lnTo>
                <a:lnTo>
                  <a:pt x="267882" y="74153"/>
                </a:lnTo>
                <a:lnTo>
                  <a:pt x="275323" y="115437"/>
                </a:lnTo>
                <a:lnTo>
                  <a:pt x="277827" y="165273"/>
                </a:lnTo>
                <a:lnTo>
                  <a:pt x="277974" y="199262"/>
                </a:lnTo>
                <a:lnTo>
                  <a:pt x="277877" y="211008"/>
                </a:lnTo>
                <a:lnTo>
                  <a:pt x="276549" y="253086"/>
                </a:lnTo>
                <a:lnTo>
                  <a:pt x="272663" y="293304"/>
                </a:lnTo>
                <a:lnTo>
                  <a:pt x="261095" y="340521"/>
                </a:lnTo>
                <a:lnTo>
                  <a:pt x="234006" y="373405"/>
                </a:lnTo>
                <a:lnTo>
                  <a:pt x="196146" y="387305"/>
                </a:lnTo>
                <a:lnTo>
                  <a:pt x="177889" y="388742"/>
                </a:lnTo>
                <a:lnTo>
                  <a:pt x="243284" y="388742"/>
                </a:lnTo>
                <a:lnTo>
                  <a:pt x="283048" y="363413"/>
                </a:lnTo>
                <a:lnTo>
                  <a:pt x="313652" y="331385"/>
                </a:lnTo>
                <a:lnTo>
                  <a:pt x="337359" y="292624"/>
                </a:lnTo>
                <a:lnTo>
                  <a:pt x="352677" y="248764"/>
                </a:lnTo>
                <a:lnTo>
                  <a:pt x="358114" y="201438"/>
                </a:lnTo>
                <a:lnTo>
                  <a:pt x="357492" y="185863"/>
                </a:lnTo>
                <a:lnTo>
                  <a:pt x="348618" y="140449"/>
                </a:lnTo>
                <a:lnTo>
                  <a:pt x="330441" y="98427"/>
                </a:lnTo>
                <a:lnTo>
                  <a:pt x="304510" y="61618"/>
                </a:lnTo>
                <a:lnTo>
                  <a:pt x="272377" y="31848"/>
                </a:lnTo>
                <a:lnTo>
                  <a:pt x="248275" y="16811"/>
                </a:lnTo>
                <a:lnTo>
                  <a:pt x="244160" y="14906"/>
                </a:lnTo>
                <a:close/>
              </a:path>
            </a:pathLst>
          </a:custGeom>
          <a:solidFill>
            <a:srgbClr val="000000"/>
          </a:solidFill>
        </p:spPr>
        <p:txBody>
          <a:bodyPr wrap="square" lIns="0" tIns="0" rIns="0" bIns="0" rtlCol="0">
            <a:spAutoFit/>
          </a:bodyPr>
          <a:lstStyle/>
          <a:p>
            <a:endParaRPr/>
          </a:p>
        </p:txBody>
      </p:sp>
      <p:sp>
        <p:nvSpPr>
          <p:cNvPr id="59" name="object 22"/>
          <p:cNvSpPr/>
          <p:nvPr/>
        </p:nvSpPr>
        <p:spPr>
          <a:xfrm>
            <a:off x="4899426" y="1538108"/>
            <a:ext cx="391160" cy="394970"/>
          </a:xfrm>
          <a:custGeom>
            <a:avLst/>
            <a:gdLst/>
            <a:ahLst/>
            <a:cxnLst/>
            <a:rect l="l" t="t" r="r" b="b"/>
            <a:pathLst>
              <a:path w="391160" h="394970">
                <a:moveTo>
                  <a:pt x="123116" y="14722"/>
                </a:moveTo>
                <a:lnTo>
                  <a:pt x="51830" y="14722"/>
                </a:lnTo>
                <a:lnTo>
                  <a:pt x="194978" y="394637"/>
                </a:lnTo>
                <a:lnTo>
                  <a:pt x="202611" y="394637"/>
                </a:lnTo>
                <a:lnTo>
                  <a:pt x="239389" y="286839"/>
                </a:lnTo>
                <a:lnTo>
                  <a:pt x="223228" y="286839"/>
                </a:lnTo>
                <a:lnTo>
                  <a:pt x="123116" y="14722"/>
                </a:lnTo>
                <a:close/>
              </a:path>
              <a:path w="391160" h="394970">
                <a:moveTo>
                  <a:pt x="332230" y="14722"/>
                </a:moveTo>
                <a:lnTo>
                  <a:pt x="316880" y="14722"/>
                </a:lnTo>
                <a:lnTo>
                  <a:pt x="224401" y="286839"/>
                </a:lnTo>
                <a:lnTo>
                  <a:pt x="239389" y="286839"/>
                </a:lnTo>
                <a:lnTo>
                  <a:pt x="332230" y="14722"/>
                </a:lnTo>
                <a:close/>
              </a:path>
              <a:path w="391160" h="394970">
                <a:moveTo>
                  <a:pt x="184350" y="0"/>
                </a:moveTo>
                <a:lnTo>
                  <a:pt x="0" y="0"/>
                </a:lnTo>
                <a:lnTo>
                  <a:pt x="0" y="14722"/>
                </a:lnTo>
                <a:lnTo>
                  <a:pt x="184350" y="14722"/>
                </a:lnTo>
                <a:lnTo>
                  <a:pt x="184350" y="0"/>
                </a:lnTo>
                <a:close/>
              </a:path>
              <a:path w="391160" h="394970">
                <a:moveTo>
                  <a:pt x="391098" y="0"/>
                </a:moveTo>
                <a:lnTo>
                  <a:pt x="254452" y="0"/>
                </a:lnTo>
                <a:lnTo>
                  <a:pt x="254452" y="14722"/>
                </a:lnTo>
                <a:lnTo>
                  <a:pt x="391098" y="14722"/>
                </a:lnTo>
                <a:lnTo>
                  <a:pt x="391098" y="0"/>
                </a:lnTo>
                <a:close/>
              </a:path>
            </a:pathLst>
          </a:custGeom>
          <a:solidFill>
            <a:srgbClr val="000000"/>
          </a:solidFill>
        </p:spPr>
        <p:txBody>
          <a:bodyPr wrap="square" lIns="0" tIns="0" rIns="0" bIns="0" rtlCol="0">
            <a:spAutoFit/>
          </a:bodyPr>
          <a:lstStyle/>
          <a:p>
            <a:endParaRPr/>
          </a:p>
        </p:txBody>
      </p:sp>
      <p:sp>
        <p:nvSpPr>
          <p:cNvPr id="60" name="object 23"/>
          <p:cNvSpPr/>
          <p:nvPr/>
        </p:nvSpPr>
        <p:spPr>
          <a:xfrm>
            <a:off x="5206883" y="1530542"/>
            <a:ext cx="389890" cy="394970"/>
          </a:xfrm>
          <a:custGeom>
            <a:avLst/>
            <a:gdLst/>
            <a:ahLst/>
            <a:cxnLst/>
            <a:rect l="l" t="t" r="r" b="b"/>
            <a:pathLst>
              <a:path w="389889" h="394970">
                <a:moveTo>
                  <a:pt x="139597" y="379915"/>
                </a:moveTo>
                <a:lnTo>
                  <a:pt x="0" y="379915"/>
                </a:lnTo>
                <a:lnTo>
                  <a:pt x="0" y="394637"/>
                </a:lnTo>
                <a:lnTo>
                  <a:pt x="139597" y="394637"/>
                </a:lnTo>
                <a:lnTo>
                  <a:pt x="139597" y="379915"/>
                </a:lnTo>
                <a:close/>
              </a:path>
              <a:path w="389889" h="394970">
                <a:moveTo>
                  <a:pt x="389349" y="379915"/>
                </a:moveTo>
                <a:lnTo>
                  <a:pt x="205595" y="379915"/>
                </a:lnTo>
                <a:lnTo>
                  <a:pt x="205595" y="394637"/>
                </a:lnTo>
                <a:lnTo>
                  <a:pt x="389349" y="394637"/>
                </a:lnTo>
                <a:lnTo>
                  <a:pt x="389349" y="379915"/>
                </a:lnTo>
                <a:close/>
              </a:path>
              <a:path w="389889" h="394970">
                <a:moveTo>
                  <a:pt x="202632" y="0"/>
                </a:moveTo>
                <a:lnTo>
                  <a:pt x="193784" y="0"/>
                </a:lnTo>
                <a:lnTo>
                  <a:pt x="53014" y="379915"/>
                </a:lnTo>
                <a:lnTo>
                  <a:pt x="68343" y="379915"/>
                </a:lnTo>
                <a:lnTo>
                  <a:pt x="107808" y="274473"/>
                </a:lnTo>
                <a:lnTo>
                  <a:pt x="300082" y="274473"/>
                </a:lnTo>
                <a:lnTo>
                  <a:pt x="294855" y="259751"/>
                </a:lnTo>
                <a:lnTo>
                  <a:pt x="113116" y="259751"/>
                </a:lnTo>
                <a:lnTo>
                  <a:pt x="169649" y="105431"/>
                </a:lnTo>
                <a:lnTo>
                  <a:pt x="240065" y="105431"/>
                </a:lnTo>
                <a:lnTo>
                  <a:pt x="202632" y="0"/>
                </a:lnTo>
                <a:close/>
              </a:path>
              <a:path w="389889" h="394970">
                <a:moveTo>
                  <a:pt x="300082" y="274473"/>
                </a:moveTo>
                <a:lnTo>
                  <a:pt x="230317" y="274473"/>
                </a:lnTo>
                <a:lnTo>
                  <a:pt x="268023" y="379915"/>
                </a:lnTo>
                <a:lnTo>
                  <a:pt x="337518" y="379915"/>
                </a:lnTo>
                <a:lnTo>
                  <a:pt x="300082" y="274473"/>
                </a:lnTo>
                <a:close/>
              </a:path>
              <a:path w="389889" h="394970">
                <a:moveTo>
                  <a:pt x="240065" y="105431"/>
                </a:moveTo>
                <a:lnTo>
                  <a:pt x="170822" y="105431"/>
                </a:lnTo>
                <a:lnTo>
                  <a:pt x="225008" y="259751"/>
                </a:lnTo>
                <a:lnTo>
                  <a:pt x="294855" y="259751"/>
                </a:lnTo>
                <a:lnTo>
                  <a:pt x="240065" y="105431"/>
                </a:lnTo>
                <a:close/>
              </a:path>
            </a:pathLst>
          </a:custGeom>
          <a:solidFill>
            <a:srgbClr val="000000"/>
          </a:solidFill>
        </p:spPr>
        <p:txBody>
          <a:bodyPr wrap="square" lIns="0" tIns="0" rIns="0" bIns="0" rtlCol="0">
            <a:spAutoFit/>
          </a:bodyPr>
          <a:lstStyle/>
          <a:p>
            <a:endParaRPr/>
          </a:p>
        </p:txBody>
      </p:sp>
      <p:sp>
        <p:nvSpPr>
          <p:cNvPr id="2" name="TextovéPole 1"/>
          <p:cNvSpPr txBox="1"/>
          <p:nvPr/>
        </p:nvSpPr>
        <p:spPr>
          <a:xfrm>
            <a:off x="973323" y="5586431"/>
            <a:ext cx="4181167" cy="646331"/>
          </a:xfrm>
          <a:prstGeom prst="rect">
            <a:avLst/>
          </a:prstGeom>
          <a:noFill/>
        </p:spPr>
        <p:txBody>
          <a:bodyPr wrap="square" rtlCol="0">
            <a:spAutoFit/>
          </a:bodyPr>
          <a:lstStyle/>
          <a:p>
            <a:r>
              <a:rPr lang="en-US" dirty="0" err="1" smtClean="0"/>
              <a:t>Radka</a:t>
            </a:r>
            <a:r>
              <a:rPr lang="en-US" dirty="0" smtClean="0"/>
              <a:t> </a:t>
            </a:r>
            <a:r>
              <a:rPr lang="en-US" dirty="0" err="1" smtClean="0"/>
              <a:t>Římanová</a:t>
            </a:r>
            <a:r>
              <a:rPr lang="en-US" dirty="0" smtClean="0"/>
              <a:t>, Lucie </a:t>
            </a:r>
            <a:r>
              <a:rPr lang="en-US" dirty="0" err="1" smtClean="0"/>
              <a:t>Panchártek-Suchá</a:t>
            </a:r>
            <a:r>
              <a:rPr lang="en-US" dirty="0" smtClean="0"/>
              <a:t>, Jan </a:t>
            </a:r>
            <a:r>
              <a:rPr lang="en-US" dirty="0" err="1" smtClean="0"/>
              <a:t>Konvalinka</a:t>
            </a:r>
            <a:r>
              <a:rPr lang="en-US" dirty="0" smtClean="0"/>
              <a:t> et al.</a:t>
            </a:r>
            <a:endParaRPr lang="en-US" dirty="0"/>
          </a:p>
        </p:txBody>
      </p:sp>
    </p:spTree>
    <p:extLst>
      <p:ext uri="{BB962C8B-B14F-4D97-AF65-F5344CB8AC3E}">
        <p14:creationId xmlns:p14="http://schemas.microsoft.com/office/powerpoint/2010/main" val="41704963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01AF2-9829-4537-BF24-3FCB1C40D8F9}"/>
              </a:ext>
            </a:extLst>
          </p:cNvPr>
          <p:cNvSpPr>
            <a:spLocks noGrp="1"/>
          </p:cNvSpPr>
          <p:nvPr>
            <p:ph type="title"/>
          </p:nvPr>
        </p:nvSpPr>
        <p:spPr>
          <a:xfrm>
            <a:off x="831850" y="750733"/>
            <a:ext cx="10515600" cy="2852737"/>
          </a:xfrm>
        </p:spPr>
        <p:txBody>
          <a:bodyPr>
            <a:normAutofit/>
          </a:bodyPr>
          <a:lstStyle/>
          <a:p>
            <a:pPr algn="ctr"/>
            <a:r>
              <a:rPr lang="cs-CZ" dirty="0" err="1"/>
              <a:t>What</a:t>
            </a:r>
            <a:r>
              <a:rPr lang="cs-CZ" dirty="0"/>
              <a:t> </a:t>
            </a:r>
            <a:r>
              <a:rPr lang="cs-CZ" dirty="0" err="1"/>
              <a:t>needs</a:t>
            </a:r>
            <a:r>
              <a:rPr lang="cs-CZ" dirty="0"/>
              <a:t> to </a:t>
            </a:r>
            <a:r>
              <a:rPr lang="cs-CZ" dirty="0" err="1"/>
              <a:t>be</a:t>
            </a:r>
            <a:r>
              <a:rPr lang="cs-CZ" dirty="0"/>
              <a:t> done?</a:t>
            </a:r>
          </a:p>
        </p:txBody>
      </p:sp>
      <p:sp>
        <p:nvSpPr>
          <p:cNvPr id="3" name="Text Placeholder 2">
            <a:extLst>
              <a:ext uri="{FF2B5EF4-FFF2-40B4-BE49-F238E27FC236}">
                <a16:creationId xmlns:a16="http://schemas.microsoft.com/office/drawing/2014/main" id="{78657EAC-EFE1-4794-AE72-8F6B764DFA3F}"/>
              </a:ext>
            </a:extLst>
          </p:cNvPr>
          <p:cNvSpPr>
            <a:spLocks noGrp="1"/>
          </p:cNvSpPr>
          <p:nvPr>
            <p:ph type="body" idx="1"/>
          </p:nvPr>
        </p:nvSpPr>
        <p:spPr/>
        <p:txBody>
          <a:bodyPr vert="horz" lIns="91440" tIns="45720" rIns="91440" bIns="45720" rtlCol="0" anchor="t">
            <a:normAutofit/>
          </a:bodyPr>
          <a:lstStyle/>
          <a:p>
            <a:pPr algn="ctr"/>
            <a:r>
              <a:rPr lang="cs-CZ" dirty="0" err="1">
                <a:cs typeface="Calibri Light"/>
              </a:rPr>
              <a:t>Challenges</a:t>
            </a:r>
            <a:r>
              <a:rPr lang="cs-CZ" dirty="0">
                <a:cs typeface="Calibri Light"/>
              </a:rPr>
              <a:t> </a:t>
            </a:r>
            <a:r>
              <a:rPr lang="cs-CZ" dirty="0" err="1">
                <a:cs typeface="Calibri Light"/>
              </a:rPr>
              <a:t>of</a:t>
            </a:r>
            <a:r>
              <a:rPr lang="cs-CZ" dirty="0">
                <a:cs typeface="Calibri Light"/>
              </a:rPr>
              <a:t> Open Access </a:t>
            </a:r>
            <a:r>
              <a:rPr lang="cs-CZ" dirty="0" err="1">
                <a:cs typeface="Calibri Light"/>
              </a:rPr>
              <a:t>at</a:t>
            </a:r>
            <a:r>
              <a:rPr lang="cs-CZ" dirty="0">
                <a:cs typeface="Calibri Light"/>
              </a:rPr>
              <a:t> Charles University</a:t>
            </a:r>
            <a:endParaRPr lang="cs-CZ" dirty="0"/>
          </a:p>
        </p:txBody>
      </p:sp>
      <p:sp>
        <p:nvSpPr>
          <p:cNvPr id="8"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5" name="Slide Number Placeholder 4">
            <a:extLst>
              <a:ext uri="{FF2B5EF4-FFF2-40B4-BE49-F238E27FC236}">
                <a16:creationId xmlns:a16="http://schemas.microsoft.com/office/drawing/2014/main" id="{EE7C6FED-BC05-48C2-9A39-516A3843CBCA}"/>
              </a:ext>
            </a:extLst>
          </p:cNvPr>
          <p:cNvSpPr>
            <a:spLocks noGrp="1"/>
          </p:cNvSpPr>
          <p:nvPr>
            <p:ph type="sldNum" sz="quarter" idx="12"/>
          </p:nvPr>
        </p:nvSpPr>
        <p:spPr/>
        <p:txBody>
          <a:bodyPr/>
          <a:lstStyle/>
          <a:p>
            <a:fld id="{A2D58ADA-DDE5-40A5-9BF1-B0BC81F4C7C5}" type="slidenum">
              <a:rPr lang="cs-CZ" smtClean="0"/>
              <a:t>10</a:t>
            </a:fld>
            <a:endParaRPr lang="cs-CZ"/>
          </a:p>
        </p:txBody>
      </p:sp>
    </p:spTree>
    <p:extLst>
      <p:ext uri="{BB962C8B-B14F-4D97-AF65-F5344CB8AC3E}">
        <p14:creationId xmlns:p14="http://schemas.microsoft.com/office/powerpoint/2010/main" val="3304294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F778B4-5ECB-4559-BFE1-DE9E9F115472}"/>
              </a:ext>
            </a:extLst>
          </p:cNvPr>
          <p:cNvSpPr>
            <a:spLocks noGrp="1"/>
          </p:cNvSpPr>
          <p:nvPr>
            <p:ph type="title"/>
          </p:nvPr>
        </p:nvSpPr>
        <p:spPr>
          <a:xfrm>
            <a:off x="838200" y="173264"/>
            <a:ext cx="10515600" cy="1325563"/>
          </a:xfrm>
        </p:spPr>
        <p:txBody>
          <a:bodyPr/>
          <a:lstStyle/>
          <a:p>
            <a:r>
              <a:rPr lang="cs-CZ" dirty="0" err="1">
                <a:ea typeface="+mj-lt"/>
                <a:cs typeface="+mj-lt"/>
              </a:rPr>
              <a:t>Changes</a:t>
            </a:r>
            <a:r>
              <a:rPr lang="cs-CZ" dirty="0">
                <a:ea typeface="+mj-lt"/>
                <a:cs typeface="+mj-lt"/>
              </a:rPr>
              <a:t> </a:t>
            </a:r>
            <a:r>
              <a:rPr lang="cs-CZ" dirty="0" err="1">
                <a:ea typeface="+mj-lt"/>
                <a:cs typeface="+mj-lt"/>
              </a:rPr>
              <a:t>needed</a:t>
            </a:r>
            <a:r>
              <a:rPr lang="cs-CZ" dirty="0">
                <a:ea typeface="+mj-lt"/>
                <a:cs typeface="+mj-lt"/>
              </a:rPr>
              <a:t> </a:t>
            </a:r>
            <a:r>
              <a:rPr lang="cs-CZ" dirty="0" err="1">
                <a:ea typeface="+mj-lt"/>
                <a:cs typeface="+mj-lt"/>
              </a:rPr>
              <a:t>at</a:t>
            </a:r>
            <a:r>
              <a:rPr lang="cs-CZ" dirty="0">
                <a:ea typeface="+mj-lt"/>
                <a:cs typeface="+mj-lt"/>
              </a:rPr>
              <a:t> </a:t>
            </a:r>
            <a:r>
              <a:rPr lang="cs-CZ" dirty="0" err="1">
                <a:ea typeface="+mj-lt"/>
                <a:cs typeface="+mj-lt"/>
              </a:rPr>
              <a:t>institutional</a:t>
            </a:r>
            <a:r>
              <a:rPr lang="cs-CZ" dirty="0">
                <a:ea typeface="+mj-lt"/>
                <a:cs typeface="+mj-lt"/>
              </a:rPr>
              <a:t> </a:t>
            </a:r>
            <a:r>
              <a:rPr lang="cs-CZ" dirty="0" err="1">
                <a:ea typeface="+mj-lt"/>
                <a:cs typeface="+mj-lt"/>
              </a:rPr>
              <a:t>level</a:t>
            </a:r>
            <a:endParaRPr lang="cs-CZ" dirty="0">
              <a:ea typeface="+mj-lt"/>
              <a:cs typeface="+mj-lt"/>
            </a:endParaRPr>
          </a:p>
        </p:txBody>
      </p:sp>
      <p:sp>
        <p:nvSpPr>
          <p:cNvPr id="3" name="Zástupný obsah 2">
            <a:extLst>
              <a:ext uri="{FF2B5EF4-FFF2-40B4-BE49-F238E27FC236}">
                <a16:creationId xmlns:a16="http://schemas.microsoft.com/office/drawing/2014/main" id="{04310AFC-1219-4997-BD86-19B67122BCA0}"/>
              </a:ext>
            </a:extLst>
          </p:cNvPr>
          <p:cNvSpPr>
            <a:spLocks noGrp="1"/>
          </p:cNvSpPr>
          <p:nvPr>
            <p:ph idx="1"/>
          </p:nvPr>
        </p:nvSpPr>
        <p:spPr>
          <a:xfrm>
            <a:off x="379141" y="1282390"/>
            <a:ext cx="10974659" cy="5439085"/>
          </a:xfrm>
          <a:noFill/>
        </p:spPr>
        <p:txBody>
          <a:bodyPr vert="horz" lIns="91440" tIns="45720" rIns="91440" bIns="45720" rtlCol="0" anchor="t">
            <a:normAutofit lnSpcReduction="10000"/>
          </a:bodyPr>
          <a:lstStyle/>
          <a:p>
            <a:pPr marL="0" indent="0">
              <a:buNone/>
            </a:pPr>
            <a:r>
              <a:rPr lang="cs-CZ" dirty="0" err="1"/>
              <a:t>Technical</a:t>
            </a:r>
            <a:r>
              <a:rPr lang="cs-CZ" dirty="0"/>
              <a:t> </a:t>
            </a:r>
            <a:r>
              <a:rPr lang="cs-CZ" dirty="0" err="1"/>
              <a:t>infrastructure</a:t>
            </a:r>
            <a:r>
              <a:rPr lang="cs-CZ" dirty="0"/>
              <a:t>:</a:t>
            </a:r>
          </a:p>
          <a:p>
            <a:pPr lvl="1"/>
            <a:r>
              <a:rPr lang="cs-CZ" dirty="0" err="1">
                <a:ea typeface="+mn-lt"/>
                <a:cs typeface="+mn-lt"/>
              </a:rPr>
              <a:t>Creating</a:t>
            </a:r>
            <a:r>
              <a:rPr lang="cs-CZ" dirty="0">
                <a:ea typeface="+mn-lt"/>
                <a:cs typeface="+mn-lt"/>
              </a:rPr>
              <a:t> a </a:t>
            </a:r>
            <a:r>
              <a:rPr lang="cs-CZ" dirty="0" err="1" smtClean="0">
                <a:ea typeface="+mn-lt"/>
                <a:cs typeface="+mn-lt"/>
              </a:rPr>
              <a:t>stable</a:t>
            </a:r>
            <a:r>
              <a:rPr lang="cs-CZ" dirty="0" smtClean="0">
                <a:ea typeface="+mn-lt"/>
                <a:cs typeface="+mn-lt"/>
              </a:rPr>
              <a:t> CU </a:t>
            </a:r>
            <a:r>
              <a:rPr lang="cs-CZ" dirty="0" err="1" smtClean="0">
                <a:ea typeface="+mn-lt"/>
                <a:cs typeface="+mn-lt"/>
              </a:rPr>
              <a:t>Institutional</a:t>
            </a:r>
            <a:r>
              <a:rPr lang="cs-CZ" dirty="0" smtClean="0">
                <a:ea typeface="+mn-lt"/>
                <a:cs typeface="+mn-lt"/>
              </a:rPr>
              <a:t> </a:t>
            </a:r>
            <a:r>
              <a:rPr lang="cs-CZ" dirty="0" err="1" smtClean="0">
                <a:ea typeface="+mn-lt"/>
                <a:cs typeface="+mn-lt"/>
              </a:rPr>
              <a:t>Repository</a:t>
            </a:r>
            <a:r>
              <a:rPr lang="cs-CZ" dirty="0" smtClean="0">
                <a:ea typeface="+mn-lt"/>
                <a:cs typeface="+mn-lt"/>
              </a:rPr>
              <a:t> </a:t>
            </a:r>
            <a:r>
              <a:rPr lang="cs-CZ" dirty="0" err="1">
                <a:ea typeface="+mn-lt"/>
                <a:cs typeface="+mn-lt"/>
              </a:rPr>
              <a:t>for</a:t>
            </a:r>
            <a:r>
              <a:rPr lang="cs-CZ" dirty="0">
                <a:ea typeface="+mn-lt"/>
                <a:cs typeface="+mn-lt"/>
              </a:rPr>
              <a:t> </a:t>
            </a:r>
            <a:r>
              <a:rPr lang="cs-CZ" dirty="0" err="1" smtClean="0">
                <a:ea typeface="+mn-lt"/>
                <a:cs typeface="+mn-lt"/>
              </a:rPr>
              <a:t>publicati</a:t>
            </a:r>
            <a:r>
              <a:rPr lang="en-US" dirty="0" err="1" smtClean="0">
                <a:ea typeface="+mn-lt"/>
                <a:cs typeface="+mn-lt"/>
              </a:rPr>
              <a:t>ons</a:t>
            </a:r>
            <a:r>
              <a:rPr lang="cs-CZ" dirty="0" smtClean="0">
                <a:ea typeface="+mn-lt"/>
                <a:cs typeface="+mn-lt"/>
              </a:rPr>
              <a:t> </a:t>
            </a:r>
            <a:endParaRPr lang="en-US" dirty="0" smtClean="0">
              <a:ea typeface="+mn-lt"/>
              <a:cs typeface="+mn-lt"/>
            </a:endParaRPr>
          </a:p>
          <a:p>
            <a:pPr lvl="1"/>
            <a:r>
              <a:rPr lang="cs-CZ" dirty="0" err="1" smtClean="0">
                <a:ea typeface="+mn-lt"/>
                <a:cs typeface="+mn-lt"/>
              </a:rPr>
              <a:t>Connecting</a:t>
            </a:r>
            <a:r>
              <a:rPr lang="cs-CZ" dirty="0" smtClean="0">
                <a:ea typeface="+mn-lt"/>
                <a:cs typeface="+mn-lt"/>
              </a:rPr>
              <a:t> </a:t>
            </a:r>
            <a:r>
              <a:rPr lang="cs-CZ" dirty="0" err="1">
                <a:ea typeface="+mn-lt"/>
                <a:cs typeface="+mn-lt"/>
              </a:rPr>
              <a:t>the</a:t>
            </a:r>
            <a:r>
              <a:rPr lang="cs-CZ" dirty="0">
                <a:ea typeface="+mn-lt"/>
                <a:cs typeface="+mn-lt"/>
              </a:rPr>
              <a:t> CU </a:t>
            </a:r>
            <a:r>
              <a:rPr lang="cs-CZ" dirty="0" err="1">
                <a:ea typeface="+mn-lt"/>
                <a:cs typeface="+mn-lt"/>
              </a:rPr>
              <a:t>Institutional</a:t>
            </a:r>
            <a:r>
              <a:rPr lang="cs-CZ" dirty="0">
                <a:ea typeface="+mn-lt"/>
                <a:cs typeface="+mn-lt"/>
              </a:rPr>
              <a:t> </a:t>
            </a:r>
            <a:r>
              <a:rPr lang="cs-CZ" dirty="0" err="1">
                <a:ea typeface="+mn-lt"/>
                <a:cs typeface="+mn-lt"/>
              </a:rPr>
              <a:t>Repository</a:t>
            </a:r>
            <a:r>
              <a:rPr lang="cs-CZ" dirty="0">
                <a:ea typeface="+mn-lt"/>
                <a:cs typeface="+mn-lt"/>
              </a:rPr>
              <a:t> to </a:t>
            </a:r>
            <a:r>
              <a:rPr lang="cs-CZ" dirty="0" err="1">
                <a:ea typeface="+mn-lt"/>
                <a:cs typeface="+mn-lt"/>
              </a:rPr>
              <a:t>international</a:t>
            </a:r>
            <a:r>
              <a:rPr lang="cs-CZ" dirty="0">
                <a:ea typeface="+mn-lt"/>
                <a:cs typeface="+mn-lt"/>
              </a:rPr>
              <a:t> (and </a:t>
            </a:r>
            <a:r>
              <a:rPr lang="cs-CZ" dirty="0" err="1">
                <a:ea typeface="+mn-lt"/>
                <a:cs typeface="+mn-lt"/>
              </a:rPr>
              <a:t>national</a:t>
            </a:r>
            <a:r>
              <a:rPr lang="cs-CZ" dirty="0">
                <a:ea typeface="+mn-lt"/>
                <a:cs typeface="+mn-lt"/>
              </a:rPr>
              <a:t>?) </a:t>
            </a:r>
            <a:r>
              <a:rPr lang="cs-CZ" dirty="0" err="1">
                <a:ea typeface="+mn-lt"/>
                <a:cs typeface="+mn-lt"/>
              </a:rPr>
              <a:t>infrastructures</a:t>
            </a:r>
            <a:r>
              <a:rPr lang="cs-CZ" dirty="0">
                <a:ea typeface="+mn-lt"/>
                <a:cs typeface="+mn-lt"/>
              </a:rPr>
              <a:t> – </a:t>
            </a:r>
            <a:r>
              <a:rPr lang="cs-CZ" dirty="0" err="1">
                <a:ea typeface="+mn-lt"/>
                <a:cs typeface="+mn-lt"/>
              </a:rPr>
              <a:t>e.g</a:t>
            </a:r>
            <a:r>
              <a:rPr lang="cs-CZ" dirty="0">
                <a:ea typeface="+mn-lt"/>
                <a:cs typeface="+mn-lt"/>
              </a:rPr>
              <a:t>. </a:t>
            </a:r>
            <a:r>
              <a:rPr lang="cs-CZ" dirty="0" err="1">
                <a:ea typeface="+mn-lt"/>
                <a:cs typeface="+mn-lt"/>
              </a:rPr>
              <a:t>OpenAIRE</a:t>
            </a:r>
            <a:r>
              <a:rPr lang="cs-CZ" dirty="0">
                <a:ea typeface="+mn-lt"/>
                <a:cs typeface="+mn-lt"/>
              </a:rPr>
              <a:t>, </a:t>
            </a:r>
            <a:r>
              <a:rPr lang="cs-CZ" dirty="0" err="1">
                <a:ea typeface="+mn-lt"/>
                <a:cs typeface="+mn-lt"/>
              </a:rPr>
              <a:t>future</a:t>
            </a:r>
            <a:r>
              <a:rPr lang="cs-CZ" dirty="0">
                <a:ea typeface="+mn-lt"/>
                <a:cs typeface="+mn-lt"/>
              </a:rPr>
              <a:t> (?) </a:t>
            </a:r>
            <a:r>
              <a:rPr lang="cs-CZ" dirty="0" err="1">
                <a:ea typeface="+mn-lt"/>
                <a:cs typeface="+mn-lt"/>
              </a:rPr>
              <a:t>national</a:t>
            </a:r>
            <a:r>
              <a:rPr lang="cs-CZ" dirty="0">
                <a:ea typeface="+mn-lt"/>
                <a:cs typeface="+mn-lt"/>
              </a:rPr>
              <a:t> OA </a:t>
            </a:r>
            <a:r>
              <a:rPr lang="cs-CZ" dirty="0" err="1">
                <a:ea typeface="+mn-lt"/>
                <a:cs typeface="+mn-lt"/>
              </a:rPr>
              <a:t>content</a:t>
            </a:r>
            <a:r>
              <a:rPr lang="cs-CZ" dirty="0">
                <a:ea typeface="+mn-lt"/>
                <a:cs typeface="+mn-lt"/>
              </a:rPr>
              <a:t> </a:t>
            </a:r>
            <a:r>
              <a:rPr lang="cs-CZ" dirty="0" err="1">
                <a:ea typeface="+mn-lt"/>
                <a:cs typeface="+mn-lt"/>
              </a:rPr>
              <a:t>aggregator</a:t>
            </a:r>
            <a:r>
              <a:rPr lang="cs-CZ" dirty="0">
                <a:ea typeface="+mn-lt"/>
                <a:cs typeface="+mn-lt"/>
              </a:rPr>
              <a:t>, </a:t>
            </a:r>
            <a:r>
              <a:rPr lang="cs-CZ" dirty="0" err="1">
                <a:ea typeface="+mn-lt"/>
                <a:cs typeface="+mn-lt"/>
              </a:rPr>
              <a:t>etc</a:t>
            </a:r>
            <a:r>
              <a:rPr lang="cs-CZ" dirty="0">
                <a:ea typeface="+mn-lt"/>
                <a:cs typeface="+mn-lt"/>
              </a:rPr>
              <a:t>. </a:t>
            </a:r>
            <a:endParaRPr lang="cs-CZ" dirty="0">
              <a:cs typeface="Calibri"/>
            </a:endParaRPr>
          </a:p>
          <a:p>
            <a:pPr marL="0" indent="0">
              <a:buNone/>
            </a:pPr>
            <a:r>
              <a:rPr lang="cs-CZ" dirty="0" err="1"/>
              <a:t>Political</a:t>
            </a:r>
            <a:r>
              <a:rPr lang="cs-CZ" dirty="0"/>
              <a:t> </a:t>
            </a:r>
            <a:r>
              <a:rPr lang="cs-CZ" dirty="0" err="1"/>
              <a:t>steps</a:t>
            </a:r>
            <a:endParaRPr lang="cs-CZ" dirty="0">
              <a:cs typeface="Calibri"/>
            </a:endParaRPr>
          </a:p>
          <a:p>
            <a:pPr lvl="1"/>
            <a:r>
              <a:rPr lang="en-US" dirty="0" smtClean="0">
                <a:ea typeface="+mn-lt"/>
                <a:cs typeface="+mn-lt"/>
              </a:rPr>
              <a:t>Directive on the CU level requiring authors to </a:t>
            </a:r>
            <a:r>
              <a:rPr lang="cs-CZ" dirty="0" smtClean="0">
                <a:ea typeface="+mn-lt"/>
                <a:cs typeface="+mn-lt"/>
              </a:rPr>
              <a:t> </a:t>
            </a:r>
            <a:r>
              <a:rPr lang="cs-CZ" dirty="0" err="1">
                <a:ea typeface="+mn-lt"/>
                <a:cs typeface="+mn-lt"/>
              </a:rPr>
              <a:t>comply</a:t>
            </a:r>
            <a:r>
              <a:rPr lang="cs-CZ" dirty="0">
                <a:ea typeface="+mn-lt"/>
                <a:cs typeface="+mn-lt"/>
              </a:rPr>
              <a:t> </a:t>
            </a:r>
            <a:r>
              <a:rPr lang="cs-CZ" dirty="0" err="1">
                <a:ea typeface="+mn-lt"/>
                <a:cs typeface="+mn-lt"/>
              </a:rPr>
              <a:t>with</a:t>
            </a:r>
            <a:r>
              <a:rPr lang="cs-CZ" dirty="0">
                <a:ea typeface="+mn-lt"/>
                <a:cs typeface="+mn-lt"/>
              </a:rPr>
              <a:t> </a:t>
            </a:r>
            <a:r>
              <a:rPr lang="cs-CZ" dirty="0" err="1">
                <a:ea typeface="+mn-lt"/>
                <a:cs typeface="+mn-lt"/>
              </a:rPr>
              <a:t>the</a:t>
            </a:r>
            <a:r>
              <a:rPr lang="cs-CZ" dirty="0">
                <a:ea typeface="+mn-lt"/>
                <a:cs typeface="+mn-lt"/>
              </a:rPr>
              <a:t> OA </a:t>
            </a:r>
            <a:r>
              <a:rPr lang="cs-CZ" dirty="0" err="1">
                <a:ea typeface="+mn-lt"/>
                <a:cs typeface="+mn-lt"/>
              </a:rPr>
              <a:t>principles</a:t>
            </a:r>
            <a:r>
              <a:rPr lang="cs-CZ" dirty="0">
                <a:ea typeface="+mn-lt"/>
                <a:cs typeface="+mn-lt"/>
              </a:rPr>
              <a:t>.</a:t>
            </a:r>
            <a:endParaRPr lang="cs-CZ" dirty="0">
              <a:cs typeface="Calibri"/>
            </a:endParaRPr>
          </a:p>
          <a:p>
            <a:pPr lvl="1"/>
            <a:r>
              <a:rPr lang="cs-CZ" dirty="0" err="1">
                <a:ea typeface="+mn-lt"/>
                <a:cs typeface="+mn-lt"/>
              </a:rPr>
              <a:t>Introducing</a:t>
            </a:r>
            <a:r>
              <a:rPr lang="cs-CZ" dirty="0">
                <a:ea typeface="+mn-lt"/>
                <a:cs typeface="+mn-lt"/>
              </a:rPr>
              <a:t> </a:t>
            </a:r>
            <a:r>
              <a:rPr lang="cs-CZ" b="1" dirty="0">
                <a:ea typeface="+mn-lt"/>
                <a:cs typeface="+mn-lt"/>
              </a:rPr>
              <a:t>OA </a:t>
            </a:r>
            <a:r>
              <a:rPr lang="cs-CZ" b="1" dirty="0" err="1">
                <a:ea typeface="+mn-lt"/>
                <a:cs typeface="+mn-lt"/>
              </a:rPr>
              <a:t>conditions</a:t>
            </a:r>
            <a:r>
              <a:rPr lang="cs-CZ" b="1" dirty="0">
                <a:ea typeface="+mn-lt"/>
                <a:cs typeface="+mn-lt"/>
              </a:rPr>
              <a:t> </a:t>
            </a:r>
            <a:r>
              <a:rPr lang="cs-CZ" b="1" dirty="0" err="1">
                <a:ea typeface="+mn-lt"/>
                <a:cs typeface="+mn-lt"/>
              </a:rPr>
              <a:t>into</a:t>
            </a:r>
            <a:r>
              <a:rPr lang="cs-CZ" b="1" dirty="0">
                <a:ea typeface="+mn-lt"/>
                <a:cs typeface="+mn-lt"/>
              </a:rPr>
              <a:t> </a:t>
            </a:r>
            <a:r>
              <a:rPr lang="cs-CZ" b="1" dirty="0" err="1">
                <a:ea typeface="+mn-lt"/>
                <a:cs typeface="+mn-lt"/>
              </a:rPr>
              <a:t>internal</a:t>
            </a:r>
            <a:r>
              <a:rPr lang="cs-CZ" b="1" dirty="0">
                <a:ea typeface="+mn-lt"/>
                <a:cs typeface="+mn-lt"/>
              </a:rPr>
              <a:t> </a:t>
            </a:r>
            <a:r>
              <a:rPr lang="cs-CZ" b="1" dirty="0" err="1">
                <a:ea typeface="+mn-lt"/>
                <a:cs typeface="+mn-lt"/>
              </a:rPr>
              <a:t>grants</a:t>
            </a:r>
            <a:r>
              <a:rPr lang="cs-CZ" b="1" dirty="0">
                <a:ea typeface="+mn-lt"/>
                <a:cs typeface="+mn-lt"/>
              </a:rPr>
              <a:t> and </a:t>
            </a:r>
            <a:r>
              <a:rPr lang="cs-CZ" b="1" dirty="0" err="1">
                <a:ea typeface="+mn-lt"/>
                <a:cs typeface="+mn-lt"/>
              </a:rPr>
              <a:t>competitions</a:t>
            </a:r>
            <a:r>
              <a:rPr lang="cs-CZ" dirty="0">
                <a:ea typeface="+mn-lt"/>
                <a:cs typeface="+mn-lt"/>
              </a:rPr>
              <a:t>.</a:t>
            </a:r>
            <a:endParaRPr lang="cs-CZ" dirty="0"/>
          </a:p>
          <a:p>
            <a:pPr marL="0" indent="0">
              <a:buNone/>
            </a:pPr>
            <a:r>
              <a:rPr lang="cs-CZ" dirty="0" err="1"/>
              <a:t>Supporting</a:t>
            </a:r>
            <a:r>
              <a:rPr lang="cs-CZ" dirty="0"/>
              <a:t> </a:t>
            </a:r>
            <a:r>
              <a:rPr lang="cs-CZ" dirty="0" err="1"/>
              <a:t>steps</a:t>
            </a:r>
            <a:endParaRPr lang="cs-CZ" dirty="0">
              <a:cs typeface="Calibri"/>
            </a:endParaRPr>
          </a:p>
          <a:p>
            <a:pPr lvl="1"/>
            <a:r>
              <a:rPr lang="cs-CZ" dirty="0" err="1">
                <a:ea typeface="+mn-lt"/>
                <a:cs typeface="+mn-lt"/>
              </a:rPr>
              <a:t>Introducing</a:t>
            </a:r>
            <a:r>
              <a:rPr lang="cs-CZ" dirty="0">
                <a:ea typeface="+mn-lt"/>
                <a:cs typeface="+mn-lt"/>
              </a:rPr>
              <a:t> </a:t>
            </a:r>
            <a:r>
              <a:rPr lang="cs-CZ" dirty="0" err="1">
                <a:ea typeface="+mn-lt"/>
                <a:cs typeface="+mn-lt"/>
              </a:rPr>
              <a:t>the</a:t>
            </a:r>
            <a:r>
              <a:rPr lang="cs-CZ" dirty="0">
                <a:ea typeface="+mn-lt"/>
                <a:cs typeface="+mn-lt"/>
              </a:rPr>
              <a:t> </a:t>
            </a:r>
            <a:r>
              <a:rPr lang="cs-CZ" dirty="0" err="1">
                <a:ea typeface="+mn-lt"/>
                <a:cs typeface="+mn-lt"/>
              </a:rPr>
              <a:t>position</a:t>
            </a:r>
            <a:r>
              <a:rPr lang="cs-CZ" dirty="0">
                <a:ea typeface="+mn-lt"/>
                <a:cs typeface="+mn-lt"/>
              </a:rPr>
              <a:t> </a:t>
            </a:r>
            <a:r>
              <a:rPr lang="cs-CZ" dirty="0" err="1">
                <a:ea typeface="+mn-lt"/>
                <a:cs typeface="+mn-lt"/>
              </a:rPr>
              <a:t>of</a:t>
            </a:r>
            <a:r>
              <a:rPr lang="cs-CZ" dirty="0">
                <a:ea typeface="+mn-lt"/>
                <a:cs typeface="+mn-lt"/>
              </a:rPr>
              <a:t> a</a:t>
            </a:r>
            <a:r>
              <a:rPr lang="cs-CZ" b="1" dirty="0">
                <a:ea typeface="+mn-lt"/>
                <a:cs typeface="+mn-lt"/>
              </a:rPr>
              <a:t> university OA </a:t>
            </a:r>
            <a:r>
              <a:rPr lang="cs-CZ" b="1" dirty="0" err="1" smtClean="0">
                <a:ea typeface="+mn-lt"/>
                <a:cs typeface="+mn-lt"/>
              </a:rPr>
              <a:t>coordinator</a:t>
            </a:r>
            <a:endParaRPr lang="cs-CZ" dirty="0">
              <a:highlight>
                <a:srgbClr val="FFFF00"/>
              </a:highlight>
              <a:ea typeface="+mn-lt"/>
              <a:cs typeface="+mn-lt"/>
            </a:endParaRPr>
          </a:p>
          <a:p>
            <a:pPr lvl="1"/>
            <a:r>
              <a:rPr lang="cs-CZ" dirty="0" err="1">
                <a:ea typeface="+mn-lt"/>
                <a:cs typeface="+mn-lt"/>
              </a:rPr>
              <a:t>Creation</a:t>
            </a:r>
            <a:r>
              <a:rPr lang="cs-CZ" dirty="0">
                <a:ea typeface="+mn-lt"/>
                <a:cs typeface="+mn-lt"/>
              </a:rPr>
              <a:t> </a:t>
            </a:r>
            <a:r>
              <a:rPr lang="cs-CZ" dirty="0" err="1">
                <a:ea typeface="+mn-lt"/>
                <a:cs typeface="+mn-lt"/>
              </a:rPr>
              <a:t>of</a:t>
            </a:r>
            <a:r>
              <a:rPr lang="cs-CZ" dirty="0">
                <a:ea typeface="+mn-lt"/>
                <a:cs typeface="+mn-lt"/>
              </a:rPr>
              <a:t> a </a:t>
            </a:r>
            <a:r>
              <a:rPr lang="cs-CZ" dirty="0" err="1">
                <a:ea typeface="+mn-lt"/>
                <a:cs typeface="+mn-lt"/>
              </a:rPr>
              <a:t>stable</a:t>
            </a:r>
            <a:r>
              <a:rPr lang="cs-CZ" dirty="0">
                <a:ea typeface="+mn-lt"/>
                <a:cs typeface="+mn-lt"/>
              </a:rPr>
              <a:t> network </a:t>
            </a:r>
            <a:r>
              <a:rPr lang="cs-CZ" dirty="0" err="1">
                <a:ea typeface="+mn-lt"/>
                <a:cs typeface="+mn-lt"/>
              </a:rPr>
              <a:t>of</a:t>
            </a:r>
            <a:r>
              <a:rPr lang="cs-CZ" dirty="0">
                <a:ea typeface="+mn-lt"/>
                <a:cs typeface="+mn-lt"/>
              </a:rPr>
              <a:t> </a:t>
            </a:r>
            <a:r>
              <a:rPr lang="cs-CZ" b="1" dirty="0">
                <a:ea typeface="+mn-lt"/>
                <a:cs typeface="+mn-lt"/>
              </a:rPr>
              <a:t>open </a:t>
            </a:r>
            <a:r>
              <a:rPr lang="cs-CZ" b="1" dirty="0" err="1">
                <a:ea typeface="+mn-lt"/>
                <a:cs typeface="+mn-lt"/>
              </a:rPr>
              <a:t>access</a:t>
            </a:r>
            <a:r>
              <a:rPr lang="cs-CZ" b="1" dirty="0">
                <a:ea typeface="+mn-lt"/>
                <a:cs typeface="+mn-lt"/>
              </a:rPr>
              <a:t> </a:t>
            </a:r>
            <a:r>
              <a:rPr lang="cs-CZ" b="1" dirty="0" err="1">
                <a:ea typeface="+mn-lt"/>
                <a:cs typeface="+mn-lt"/>
              </a:rPr>
              <a:t>faculty</a:t>
            </a:r>
            <a:r>
              <a:rPr lang="cs-CZ" b="1" dirty="0">
                <a:ea typeface="+mn-lt"/>
                <a:cs typeface="+mn-lt"/>
              </a:rPr>
              <a:t> </a:t>
            </a:r>
            <a:r>
              <a:rPr lang="cs-CZ" b="1" dirty="0" err="1" smtClean="0">
                <a:ea typeface="+mn-lt"/>
                <a:cs typeface="+mn-lt"/>
              </a:rPr>
              <a:t>coordinators</a:t>
            </a:r>
            <a:endParaRPr lang="cs-CZ" dirty="0">
              <a:highlight>
                <a:srgbClr val="FFFF00"/>
              </a:highlight>
              <a:cs typeface="Calibri"/>
            </a:endParaRPr>
          </a:p>
          <a:p>
            <a:pPr lvl="1"/>
            <a:r>
              <a:rPr lang="cs-CZ" dirty="0" err="1">
                <a:ea typeface="+mn-lt"/>
                <a:cs typeface="+mn-lt"/>
              </a:rPr>
              <a:t>Preparation</a:t>
            </a:r>
            <a:r>
              <a:rPr lang="cs-CZ" dirty="0">
                <a:ea typeface="+mn-lt"/>
                <a:cs typeface="+mn-lt"/>
              </a:rPr>
              <a:t> </a:t>
            </a:r>
            <a:r>
              <a:rPr lang="cs-CZ" dirty="0" err="1">
                <a:ea typeface="+mn-lt"/>
                <a:cs typeface="+mn-lt"/>
              </a:rPr>
              <a:t>of</a:t>
            </a:r>
            <a:r>
              <a:rPr lang="cs-CZ" dirty="0">
                <a:ea typeface="+mn-lt"/>
                <a:cs typeface="+mn-lt"/>
              </a:rPr>
              <a:t> </a:t>
            </a:r>
            <a:r>
              <a:rPr lang="cs-CZ" dirty="0" err="1">
                <a:ea typeface="+mn-lt"/>
                <a:cs typeface="+mn-lt"/>
              </a:rPr>
              <a:t>supporting</a:t>
            </a:r>
            <a:r>
              <a:rPr lang="cs-CZ" dirty="0">
                <a:ea typeface="+mn-lt"/>
                <a:cs typeface="+mn-lt"/>
              </a:rPr>
              <a:t> </a:t>
            </a:r>
            <a:r>
              <a:rPr lang="cs-CZ" dirty="0" err="1">
                <a:ea typeface="+mn-lt"/>
                <a:cs typeface="+mn-lt"/>
              </a:rPr>
              <a:t>legislative</a:t>
            </a:r>
            <a:r>
              <a:rPr lang="cs-CZ" dirty="0">
                <a:ea typeface="+mn-lt"/>
                <a:cs typeface="+mn-lt"/>
              </a:rPr>
              <a:t> and </a:t>
            </a:r>
            <a:r>
              <a:rPr lang="cs-CZ" dirty="0" err="1">
                <a:ea typeface="+mn-lt"/>
                <a:cs typeface="+mn-lt"/>
              </a:rPr>
              <a:t>methodological</a:t>
            </a:r>
            <a:r>
              <a:rPr lang="cs-CZ" dirty="0">
                <a:ea typeface="+mn-lt"/>
                <a:cs typeface="+mn-lt"/>
              </a:rPr>
              <a:t> </a:t>
            </a:r>
            <a:r>
              <a:rPr lang="cs-CZ" dirty="0" err="1">
                <a:ea typeface="+mn-lt"/>
                <a:cs typeface="+mn-lt"/>
              </a:rPr>
              <a:t>materials</a:t>
            </a:r>
            <a:r>
              <a:rPr lang="cs-CZ" dirty="0">
                <a:ea typeface="+mn-lt"/>
                <a:cs typeface="+mn-lt"/>
              </a:rPr>
              <a:t>/</a:t>
            </a:r>
            <a:r>
              <a:rPr lang="cs-CZ" dirty="0" err="1">
                <a:ea typeface="+mn-lt"/>
                <a:cs typeface="+mn-lt"/>
              </a:rPr>
              <a:t>instructions</a:t>
            </a:r>
            <a:r>
              <a:rPr lang="cs-CZ" dirty="0">
                <a:ea typeface="+mn-lt"/>
                <a:cs typeface="+mn-lt"/>
              </a:rPr>
              <a:t>.</a:t>
            </a:r>
            <a:endParaRPr lang="cs-CZ" dirty="0">
              <a:cs typeface="Calibri"/>
            </a:endParaRPr>
          </a:p>
          <a:p>
            <a:pPr marL="0" indent="0">
              <a:spcBef>
                <a:spcPts val="2400"/>
              </a:spcBef>
              <a:buNone/>
            </a:pPr>
            <a:r>
              <a:rPr lang="cs-CZ" dirty="0">
                <a:cs typeface="Calibri"/>
              </a:rPr>
              <a:t>+ </a:t>
            </a:r>
            <a:r>
              <a:rPr lang="cs-CZ" dirty="0" err="1">
                <a:cs typeface="Calibri"/>
              </a:rPr>
              <a:t>all</a:t>
            </a:r>
            <a:r>
              <a:rPr lang="cs-CZ" dirty="0">
                <a:cs typeface="Calibri"/>
              </a:rPr>
              <a:t> </a:t>
            </a:r>
            <a:r>
              <a:rPr lang="cs-CZ" dirty="0" err="1">
                <a:cs typeface="Calibri"/>
              </a:rPr>
              <a:t>changes</a:t>
            </a:r>
            <a:r>
              <a:rPr lang="cs-CZ" dirty="0">
                <a:cs typeface="Calibri"/>
              </a:rPr>
              <a:t> and </a:t>
            </a:r>
            <a:r>
              <a:rPr lang="cs-CZ" dirty="0" err="1">
                <a:cs typeface="Calibri"/>
              </a:rPr>
              <a:t>activities</a:t>
            </a:r>
            <a:r>
              <a:rPr lang="cs-CZ" dirty="0">
                <a:cs typeface="Calibri"/>
              </a:rPr>
              <a:t> </a:t>
            </a:r>
            <a:r>
              <a:rPr lang="cs-CZ" dirty="0" err="1">
                <a:cs typeface="Calibri"/>
              </a:rPr>
              <a:t>should</a:t>
            </a:r>
            <a:r>
              <a:rPr lang="cs-CZ" dirty="0">
                <a:cs typeface="Calibri"/>
              </a:rPr>
              <a:t> </a:t>
            </a:r>
            <a:r>
              <a:rPr lang="cs-CZ" dirty="0" err="1">
                <a:ea typeface="+mn-lt"/>
                <a:cs typeface="+mn-lt"/>
              </a:rPr>
              <a:t>also</a:t>
            </a:r>
            <a:r>
              <a:rPr lang="cs-CZ" dirty="0">
                <a:ea typeface="+mn-lt"/>
                <a:cs typeface="+mn-lt"/>
              </a:rPr>
              <a:t> </a:t>
            </a:r>
            <a:r>
              <a:rPr lang="cs-CZ" dirty="0" err="1">
                <a:cs typeface="Calibri"/>
              </a:rPr>
              <a:t>cover</a:t>
            </a:r>
            <a:r>
              <a:rPr lang="cs-CZ" dirty="0">
                <a:cs typeface="Calibri"/>
              </a:rPr>
              <a:t> </a:t>
            </a:r>
            <a:r>
              <a:rPr lang="cs-CZ" b="1" dirty="0" err="1">
                <a:cs typeface="Calibri"/>
              </a:rPr>
              <a:t>research</a:t>
            </a:r>
            <a:r>
              <a:rPr lang="cs-CZ" b="1" dirty="0">
                <a:cs typeface="Calibri"/>
              </a:rPr>
              <a:t> data</a:t>
            </a:r>
            <a:r>
              <a:rPr lang="cs-CZ" dirty="0">
                <a:cs typeface="Calibri"/>
              </a:rPr>
              <a:t> </a:t>
            </a:r>
            <a:r>
              <a:rPr lang="en-US" dirty="0">
                <a:cs typeface="Calibri"/>
              </a:rPr>
              <a:t>(at least in the pilot version)</a:t>
            </a:r>
          </a:p>
        </p:txBody>
      </p:sp>
      <p:sp>
        <p:nvSpPr>
          <p:cNvPr id="7"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6" name="Zástupný symbol pro číslo snímku 5"/>
          <p:cNvSpPr>
            <a:spLocks noGrp="1"/>
          </p:cNvSpPr>
          <p:nvPr>
            <p:ph type="sldNum" sz="quarter" idx="12"/>
          </p:nvPr>
        </p:nvSpPr>
        <p:spPr/>
        <p:txBody>
          <a:bodyPr/>
          <a:lstStyle/>
          <a:p>
            <a:fld id="{A2D58ADA-DDE5-40A5-9BF1-B0BC81F4C7C5}" type="slidenum">
              <a:rPr lang="cs-CZ" smtClean="0"/>
              <a:t>11</a:t>
            </a:fld>
            <a:endParaRPr lang="cs-CZ"/>
          </a:p>
        </p:txBody>
      </p:sp>
    </p:spTree>
    <p:extLst>
      <p:ext uri="{BB962C8B-B14F-4D97-AF65-F5344CB8AC3E}">
        <p14:creationId xmlns:p14="http://schemas.microsoft.com/office/powerpoint/2010/main" val="3038471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831850" y="1709738"/>
            <a:ext cx="10515600" cy="3390296"/>
          </a:xfrm>
        </p:spPr>
        <p:txBody>
          <a:bodyPr/>
          <a:lstStyle/>
          <a:p>
            <a:pPr algn="ctr"/>
            <a:r>
              <a:rPr lang="en-US" dirty="0" smtClean="0"/>
              <a:t>Green or Gold?</a:t>
            </a:r>
            <a:br>
              <a:rPr lang="en-US" dirty="0" smtClean="0"/>
            </a:br>
            <a:r>
              <a:rPr lang="en-US" dirty="0" smtClean="0"/>
              <a:t>Two possible </a:t>
            </a:r>
            <a:r>
              <a:rPr lang="en-US" dirty="0" err="1" smtClean="0"/>
              <a:t>ope</a:t>
            </a:r>
            <a:r>
              <a:rPr lang="cs-CZ" dirty="0" smtClean="0"/>
              <a:t>n </a:t>
            </a:r>
            <a:r>
              <a:rPr lang="cs-CZ" dirty="0" err="1"/>
              <a:t>access</a:t>
            </a:r>
            <a:r>
              <a:rPr lang="cs-CZ" dirty="0"/>
              <a:t> </a:t>
            </a:r>
            <a:r>
              <a:rPr lang="cs-CZ" dirty="0" err="1" smtClean="0"/>
              <a:t>road</a:t>
            </a:r>
            <a:r>
              <a:rPr lang="en-US" dirty="0" smtClean="0"/>
              <a:t>s</a:t>
            </a:r>
            <a:endParaRPr lang="cs-CZ" dirty="0"/>
          </a:p>
        </p:txBody>
      </p:sp>
      <p:sp>
        <p:nvSpPr>
          <p:cNvPr id="2" name="Zástupný symbol pro zápatí 1"/>
          <p:cNvSpPr>
            <a:spLocks noGrp="1"/>
          </p:cNvSpPr>
          <p:nvPr>
            <p:ph type="ftr" sz="quarter" idx="11"/>
          </p:nvPr>
        </p:nvSpPr>
        <p:spPr/>
        <p:txBody>
          <a:bodyPr/>
          <a:lstStyle/>
          <a:p>
            <a:r>
              <a:rPr lang="en-US" smtClean="0"/>
              <a:t>KRECon 2019: Open Access – Seeking balance, November 2019</a:t>
            </a:r>
            <a:endParaRPr lang="en-US"/>
          </a:p>
        </p:txBody>
      </p:sp>
      <p:sp>
        <p:nvSpPr>
          <p:cNvPr id="3" name="Zástupný symbol pro číslo snímku 2"/>
          <p:cNvSpPr>
            <a:spLocks noGrp="1"/>
          </p:cNvSpPr>
          <p:nvPr>
            <p:ph type="sldNum" sz="quarter" idx="12"/>
          </p:nvPr>
        </p:nvSpPr>
        <p:spPr/>
        <p:txBody>
          <a:bodyPr/>
          <a:lstStyle/>
          <a:p>
            <a:fld id="{48F63A3B-78C7-47BE-AE5E-E10140E04643}" type="slidenum">
              <a:rPr lang="en-US" smtClean="0"/>
              <a:t>12</a:t>
            </a:fld>
            <a:endParaRPr lang="en-US"/>
          </a:p>
        </p:txBody>
      </p:sp>
    </p:spTree>
    <p:extLst>
      <p:ext uri="{BB962C8B-B14F-4D97-AF65-F5344CB8AC3E}">
        <p14:creationId xmlns:p14="http://schemas.microsoft.com/office/powerpoint/2010/main" val="4256103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A3269-0171-4E12-8B2A-01A6C4037FE7}"/>
              </a:ext>
            </a:extLst>
          </p:cNvPr>
          <p:cNvSpPr>
            <a:spLocks noGrp="1"/>
          </p:cNvSpPr>
          <p:nvPr>
            <p:ph type="title"/>
          </p:nvPr>
        </p:nvSpPr>
        <p:spPr/>
        <p:txBody>
          <a:bodyPr/>
          <a:lstStyle/>
          <a:p>
            <a:r>
              <a:rPr lang="en-US">
                <a:ea typeface="+mj-lt"/>
                <a:cs typeface="+mj-lt"/>
              </a:rPr>
              <a:t>Green OA model would mean</a:t>
            </a:r>
            <a:r>
              <a:rPr lang="cs-CZ">
                <a:ea typeface="+mj-lt"/>
                <a:cs typeface="+mj-lt"/>
              </a:rPr>
              <a:t> for CU</a:t>
            </a:r>
            <a:r>
              <a:rPr lang="en-US">
                <a:ea typeface="+mj-lt"/>
                <a:cs typeface="+mj-lt"/>
              </a:rPr>
              <a:t> </a:t>
            </a:r>
            <a:endParaRPr lang="cs-CZ"/>
          </a:p>
        </p:txBody>
      </p:sp>
      <p:sp>
        <p:nvSpPr>
          <p:cNvPr id="3" name="Content Placeholder 2">
            <a:extLst>
              <a:ext uri="{FF2B5EF4-FFF2-40B4-BE49-F238E27FC236}">
                <a16:creationId xmlns:a16="http://schemas.microsoft.com/office/drawing/2014/main" id="{B130AFBC-628C-4F02-9423-36CAFDF26B82}"/>
              </a:ext>
            </a:extLst>
          </p:cNvPr>
          <p:cNvSpPr>
            <a:spLocks noGrp="1"/>
          </p:cNvSpPr>
          <p:nvPr>
            <p:ph idx="1"/>
          </p:nvPr>
        </p:nvSpPr>
        <p:spPr/>
        <p:txBody>
          <a:bodyPr vert="horz" lIns="91440" tIns="45720" rIns="91440" bIns="45720" rtlCol="0" anchor="t">
            <a:normAutofit lnSpcReduction="10000"/>
          </a:bodyPr>
          <a:lstStyle/>
          <a:p>
            <a:r>
              <a:rPr lang="en-US" b="1">
                <a:cs typeface="Calibri"/>
              </a:rPr>
              <a:t>Prerequisite:</a:t>
            </a:r>
            <a:r>
              <a:rPr lang="en-US">
                <a:cs typeface="Calibri"/>
              </a:rPr>
              <a:t> </a:t>
            </a:r>
            <a:r>
              <a:rPr lang="en-US">
                <a:ea typeface="+mn-lt"/>
                <a:cs typeface="+mn-lt"/>
              </a:rPr>
              <a:t>The need to build a stable and functional infrastructure</a:t>
            </a:r>
            <a:endParaRPr lang="cs-CZ">
              <a:cs typeface="Calibri" panose="020F0502020204030204"/>
            </a:endParaRPr>
          </a:p>
          <a:p>
            <a:r>
              <a:rPr lang="en-US" b="1">
                <a:cs typeface="Calibri"/>
              </a:rPr>
              <a:t>Impact: </a:t>
            </a:r>
            <a:r>
              <a:rPr lang="en-US">
                <a:ea typeface="+mn-lt"/>
                <a:cs typeface="+mn-lt"/>
              </a:rPr>
              <a:t>Increase time-related/technical difficulties to report results (in addition to metadata, it would be necessary to store full texts as well as to attach license agreements)</a:t>
            </a:r>
          </a:p>
          <a:p>
            <a:r>
              <a:rPr lang="en-US" b="1">
                <a:cs typeface="Calibri"/>
              </a:rPr>
              <a:t>Benefit: </a:t>
            </a:r>
            <a:r>
              <a:rPr lang="en-US">
                <a:ea typeface="+mn-lt"/>
                <a:cs typeface="+mn-lt"/>
              </a:rPr>
              <a:t>Securing (often delayed) OA within CU infrastructure</a:t>
            </a:r>
          </a:p>
          <a:p>
            <a:r>
              <a:rPr lang="en-US" b="1">
                <a:ea typeface="+mn-lt"/>
                <a:cs typeface="+mn-lt"/>
              </a:rPr>
              <a:t>Benefit: </a:t>
            </a:r>
            <a:r>
              <a:rPr lang="en-US">
                <a:ea typeface="+mn-lt"/>
                <a:cs typeface="+mn-lt"/>
              </a:rPr>
              <a:t>Ensuring long-term archiving (and thus access) to your own publication production</a:t>
            </a:r>
          </a:p>
          <a:p>
            <a:r>
              <a:rPr lang="en-US" b="1">
                <a:ea typeface="+mn-lt"/>
                <a:cs typeface="+mn-lt"/>
              </a:rPr>
              <a:t>Benefit/opportunity: </a:t>
            </a:r>
            <a:r>
              <a:rPr lang="en-US">
                <a:ea typeface="+mn-lt"/>
                <a:cs typeface="+mn-lt"/>
              </a:rPr>
              <a:t>The possibility to extend the infrastructure to other types of outputs (e.g</a:t>
            </a:r>
            <a:r>
              <a:rPr lang="en-US" smtClean="0">
                <a:ea typeface="+mn-lt"/>
                <a:cs typeface="+mn-lt"/>
              </a:rPr>
              <a:t>. </a:t>
            </a:r>
            <a:r>
              <a:rPr lang="cs-CZ" smtClean="0">
                <a:ea typeface="+mn-lt"/>
                <a:cs typeface="+mn-lt"/>
              </a:rPr>
              <a:t>research</a:t>
            </a:r>
            <a:r>
              <a:rPr lang="en-US" smtClean="0">
                <a:ea typeface="+mn-lt"/>
                <a:cs typeface="+mn-lt"/>
              </a:rPr>
              <a:t> </a:t>
            </a:r>
            <a:r>
              <a:rPr lang="en-US">
                <a:ea typeface="+mn-lt"/>
                <a:cs typeface="+mn-lt"/>
              </a:rPr>
              <a:t>data) and link them with publications</a:t>
            </a:r>
            <a:endParaRPr lang="en-US">
              <a:cs typeface="Calibri"/>
            </a:endParaRPr>
          </a:p>
          <a:p>
            <a:pPr marL="0" indent="0">
              <a:buNone/>
            </a:pPr>
            <a:endParaRPr lang="en-US">
              <a:highlight>
                <a:srgbClr val="FFFF00"/>
              </a:highlight>
              <a:cs typeface="Calibri"/>
            </a:endParaRPr>
          </a:p>
          <a:p>
            <a:endParaRPr lang="en-US">
              <a:highlight>
                <a:srgbClr val="FFFF00"/>
              </a:highlight>
              <a:cs typeface="Calibri"/>
            </a:endParaRPr>
          </a:p>
        </p:txBody>
      </p:sp>
      <p:sp>
        <p:nvSpPr>
          <p:cNvPr id="7"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6" name="Zástupný symbol pro číslo snímku 5"/>
          <p:cNvSpPr>
            <a:spLocks noGrp="1"/>
          </p:cNvSpPr>
          <p:nvPr>
            <p:ph type="sldNum" sz="quarter" idx="12"/>
          </p:nvPr>
        </p:nvSpPr>
        <p:spPr/>
        <p:txBody>
          <a:bodyPr/>
          <a:lstStyle/>
          <a:p>
            <a:fld id="{A2D58ADA-DDE5-40A5-9BF1-B0BC81F4C7C5}" type="slidenum">
              <a:rPr lang="cs-CZ" smtClean="0"/>
              <a:t>13</a:t>
            </a:fld>
            <a:endParaRPr lang="cs-CZ"/>
          </a:p>
        </p:txBody>
      </p:sp>
    </p:spTree>
    <p:extLst>
      <p:ext uri="{BB962C8B-B14F-4D97-AF65-F5344CB8AC3E}">
        <p14:creationId xmlns:p14="http://schemas.microsoft.com/office/powerpoint/2010/main" val="38492968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09145-74AA-407C-9FC3-1CC00B6F3839}"/>
              </a:ext>
            </a:extLst>
          </p:cNvPr>
          <p:cNvSpPr>
            <a:spLocks noGrp="1"/>
          </p:cNvSpPr>
          <p:nvPr>
            <p:ph type="title"/>
          </p:nvPr>
        </p:nvSpPr>
        <p:spPr/>
        <p:txBody>
          <a:bodyPr/>
          <a:lstStyle/>
          <a:p>
            <a:r>
              <a:rPr lang="en-US">
                <a:ea typeface="+mj-lt"/>
                <a:cs typeface="+mj-lt"/>
              </a:rPr>
              <a:t>Gold OA model would mean</a:t>
            </a:r>
            <a:r>
              <a:rPr lang="cs-CZ">
                <a:ea typeface="+mj-lt"/>
                <a:cs typeface="+mj-lt"/>
              </a:rPr>
              <a:t> for CU</a:t>
            </a:r>
            <a:r>
              <a:rPr lang="en-US">
                <a:ea typeface="+mj-lt"/>
                <a:cs typeface="+mj-lt"/>
              </a:rPr>
              <a:t> </a:t>
            </a:r>
            <a:endParaRPr lang="cs-CZ"/>
          </a:p>
        </p:txBody>
      </p:sp>
      <p:sp>
        <p:nvSpPr>
          <p:cNvPr id="3" name="Content Placeholder 2">
            <a:extLst>
              <a:ext uri="{FF2B5EF4-FFF2-40B4-BE49-F238E27FC236}">
                <a16:creationId xmlns:a16="http://schemas.microsoft.com/office/drawing/2014/main" id="{13E5A37D-E293-4BA2-AB69-6E8F19AD2CD4}"/>
              </a:ext>
            </a:extLst>
          </p:cNvPr>
          <p:cNvSpPr>
            <a:spLocks noGrp="1"/>
          </p:cNvSpPr>
          <p:nvPr>
            <p:ph idx="1"/>
          </p:nvPr>
        </p:nvSpPr>
        <p:spPr/>
        <p:txBody>
          <a:bodyPr vert="horz" lIns="91440" tIns="45720" rIns="91440" bIns="45720" rtlCol="0" anchor="t">
            <a:normAutofit/>
          </a:bodyPr>
          <a:lstStyle/>
          <a:p>
            <a:r>
              <a:rPr lang="en-US" b="1" dirty="0">
                <a:ea typeface="+mn-lt"/>
                <a:cs typeface="+mn-lt"/>
              </a:rPr>
              <a:t>Prerequisite:</a:t>
            </a:r>
            <a:r>
              <a:rPr lang="en-US" dirty="0">
                <a:ea typeface="+mn-lt"/>
                <a:cs typeface="+mn-lt"/>
              </a:rPr>
              <a:t> The need to negotiate sound and sustainable conditions</a:t>
            </a:r>
            <a:endParaRPr lang="en-US" b="1" dirty="0">
              <a:cs typeface="Calibri"/>
            </a:endParaRPr>
          </a:p>
          <a:p>
            <a:endParaRPr lang="en-US" b="1" dirty="0" smtClean="0">
              <a:ea typeface="+mn-lt"/>
              <a:cs typeface="+mn-lt"/>
            </a:endParaRPr>
          </a:p>
          <a:p>
            <a:r>
              <a:rPr lang="en-US" b="1" dirty="0" smtClean="0">
                <a:ea typeface="+mn-lt"/>
                <a:cs typeface="+mn-lt"/>
              </a:rPr>
              <a:t>Impact</a:t>
            </a:r>
            <a:r>
              <a:rPr lang="en-US" b="1" dirty="0">
                <a:ea typeface="+mn-lt"/>
                <a:cs typeface="+mn-lt"/>
              </a:rPr>
              <a:t>:</a:t>
            </a:r>
            <a:r>
              <a:rPr lang="en-US" dirty="0">
                <a:ea typeface="+mn-lt"/>
                <a:cs typeface="+mn-lt"/>
              </a:rPr>
              <a:t> Increase (at least during the transitional period) of information costs (access → publication)</a:t>
            </a:r>
          </a:p>
          <a:p>
            <a:endParaRPr lang="en-US" b="1" dirty="0" smtClean="0">
              <a:ea typeface="+mn-lt"/>
              <a:cs typeface="+mn-lt"/>
            </a:endParaRPr>
          </a:p>
          <a:p>
            <a:r>
              <a:rPr lang="en-US" b="1" dirty="0" smtClean="0">
                <a:ea typeface="+mn-lt"/>
                <a:cs typeface="+mn-lt"/>
              </a:rPr>
              <a:t>Benefit</a:t>
            </a:r>
            <a:r>
              <a:rPr lang="en-US" b="1" dirty="0">
                <a:ea typeface="+mn-lt"/>
                <a:cs typeface="+mn-lt"/>
              </a:rPr>
              <a:t>:</a:t>
            </a:r>
            <a:r>
              <a:rPr lang="en-US" dirty="0">
                <a:ea typeface="+mn-lt"/>
                <a:cs typeface="+mn-lt"/>
              </a:rPr>
              <a:t> Ensuring immediate OA, but with publishers (as a result, a stable institutional infrastructure for green OA is needed – long-term </a:t>
            </a:r>
            <a:r>
              <a:rPr lang="en-US" dirty="0" err="1">
                <a:ea typeface="+mn-lt"/>
                <a:cs typeface="+mn-lt"/>
              </a:rPr>
              <a:t>archivation</a:t>
            </a:r>
            <a:r>
              <a:rPr lang="en-US" dirty="0">
                <a:ea typeface="+mn-lt"/>
                <a:cs typeface="+mn-lt"/>
              </a:rPr>
              <a:t>)</a:t>
            </a:r>
            <a:endParaRPr lang="en-US" dirty="0">
              <a:cs typeface="Calibri"/>
            </a:endParaRPr>
          </a:p>
        </p:txBody>
      </p:sp>
      <p:sp>
        <p:nvSpPr>
          <p:cNvPr id="7"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6" name="Zástupný symbol pro číslo snímku 5"/>
          <p:cNvSpPr>
            <a:spLocks noGrp="1"/>
          </p:cNvSpPr>
          <p:nvPr>
            <p:ph type="sldNum" sz="quarter" idx="12"/>
          </p:nvPr>
        </p:nvSpPr>
        <p:spPr/>
        <p:txBody>
          <a:bodyPr/>
          <a:lstStyle/>
          <a:p>
            <a:fld id="{A2D58ADA-DDE5-40A5-9BF1-B0BC81F4C7C5}" type="slidenum">
              <a:rPr lang="cs-CZ" smtClean="0"/>
              <a:t>14</a:t>
            </a:fld>
            <a:endParaRPr lang="cs-CZ"/>
          </a:p>
        </p:txBody>
      </p:sp>
    </p:spTree>
    <p:extLst>
      <p:ext uri="{BB962C8B-B14F-4D97-AF65-F5344CB8AC3E}">
        <p14:creationId xmlns:p14="http://schemas.microsoft.com/office/powerpoint/2010/main" val="1867650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err="1"/>
              <a:t>Funding</a:t>
            </a:r>
            <a:r>
              <a:rPr lang="cs-CZ"/>
              <a:t> </a:t>
            </a:r>
            <a:r>
              <a:rPr lang="cs-CZ" err="1"/>
              <a:t>of</a:t>
            </a:r>
            <a:r>
              <a:rPr lang="cs-CZ"/>
              <a:t> OA </a:t>
            </a:r>
            <a:r>
              <a:rPr lang="cs-CZ" err="1"/>
              <a:t>publishing</a:t>
            </a:r>
            <a:endParaRPr lang="cs-CZ"/>
          </a:p>
        </p:txBody>
      </p:sp>
      <p:sp>
        <p:nvSpPr>
          <p:cNvPr id="3" name="Zástupný symbol pro obsah 2"/>
          <p:cNvSpPr>
            <a:spLocks noGrp="1"/>
          </p:cNvSpPr>
          <p:nvPr>
            <p:ph idx="1"/>
          </p:nvPr>
        </p:nvSpPr>
        <p:spPr/>
        <p:txBody>
          <a:bodyPr vert="horz" lIns="91440" tIns="45720" rIns="91440" bIns="45720" rtlCol="0" anchor="t">
            <a:normAutofit/>
          </a:bodyPr>
          <a:lstStyle/>
          <a:p>
            <a:r>
              <a:rPr lang="cs-CZ" dirty="0" err="1"/>
              <a:t>From</a:t>
            </a:r>
            <a:r>
              <a:rPr lang="cs-CZ" dirty="0"/>
              <a:t> </a:t>
            </a:r>
            <a:r>
              <a:rPr lang="cs-CZ" dirty="0" err="1"/>
              <a:t>our</a:t>
            </a:r>
            <a:r>
              <a:rPr lang="cs-CZ" dirty="0"/>
              <a:t> </a:t>
            </a:r>
            <a:r>
              <a:rPr lang="cs-CZ" dirty="0" err="1"/>
              <a:t>perspective</a:t>
            </a:r>
            <a:r>
              <a:rPr lang="cs-CZ" dirty="0"/>
              <a:t>,</a:t>
            </a:r>
            <a:r>
              <a:rPr lang="cs-CZ" dirty="0">
                <a:solidFill>
                  <a:srgbClr val="FF0000"/>
                </a:solidFill>
              </a:rPr>
              <a:t> </a:t>
            </a:r>
            <a:r>
              <a:rPr lang="cs-CZ" dirty="0" err="1"/>
              <a:t>one</a:t>
            </a:r>
            <a:r>
              <a:rPr lang="cs-CZ" dirty="0"/>
              <a:t> </a:t>
            </a:r>
            <a:r>
              <a:rPr lang="cs-CZ" dirty="0" err="1"/>
              <a:t>of</a:t>
            </a:r>
            <a:r>
              <a:rPr lang="cs-CZ" dirty="0"/>
              <a:t> </a:t>
            </a:r>
            <a:r>
              <a:rPr lang="cs-CZ" dirty="0" err="1"/>
              <a:t>the</a:t>
            </a:r>
            <a:r>
              <a:rPr lang="cs-CZ" dirty="0"/>
              <a:t> </a:t>
            </a:r>
            <a:r>
              <a:rPr lang="cs-CZ" dirty="0" err="1"/>
              <a:t>main</a:t>
            </a:r>
            <a:r>
              <a:rPr lang="cs-CZ" dirty="0"/>
              <a:t> </a:t>
            </a:r>
            <a:r>
              <a:rPr lang="cs-CZ" dirty="0" err="1"/>
              <a:t>challenges</a:t>
            </a:r>
            <a:r>
              <a:rPr lang="cs-CZ" dirty="0"/>
              <a:t> in </a:t>
            </a:r>
            <a:r>
              <a:rPr lang="cs-CZ" dirty="0" err="1"/>
              <a:t>the</a:t>
            </a:r>
            <a:r>
              <a:rPr lang="cs-CZ" dirty="0"/>
              <a:t> </a:t>
            </a:r>
            <a:r>
              <a:rPr lang="cs-CZ" dirty="0" err="1"/>
              <a:t>field</a:t>
            </a:r>
            <a:r>
              <a:rPr lang="cs-CZ" dirty="0"/>
              <a:t> </a:t>
            </a:r>
            <a:r>
              <a:rPr lang="cs-CZ" dirty="0" err="1"/>
              <a:t>of</a:t>
            </a:r>
            <a:r>
              <a:rPr lang="cs-CZ" dirty="0"/>
              <a:t> </a:t>
            </a:r>
            <a:r>
              <a:rPr lang="cs-CZ" dirty="0" smtClean="0"/>
              <a:t>OA </a:t>
            </a:r>
            <a:r>
              <a:rPr lang="cs-CZ" dirty="0" err="1"/>
              <a:t>is</a:t>
            </a:r>
            <a:r>
              <a:rPr lang="cs-CZ" dirty="0"/>
              <a:t> </a:t>
            </a:r>
            <a:r>
              <a:rPr lang="cs-CZ" dirty="0" err="1"/>
              <a:t>the</a:t>
            </a:r>
            <a:r>
              <a:rPr lang="cs-CZ" dirty="0"/>
              <a:t> </a:t>
            </a:r>
            <a:r>
              <a:rPr lang="cs-CZ" b="1" dirty="0" err="1"/>
              <a:t>lack</a:t>
            </a:r>
            <a:r>
              <a:rPr lang="cs-CZ" b="1" dirty="0"/>
              <a:t> </a:t>
            </a:r>
            <a:r>
              <a:rPr lang="cs-CZ" b="1" dirty="0" err="1"/>
              <a:t>of</a:t>
            </a:r>
            <a:r>
              <a:rPr lang="cs-CZ" b="1" dirty="0"/>
              <a:t> </a:t>
            </a:r>
            <a:r>
              <a:rPr lang="cs-CZ" b="1" dirty="0" err="1"/>
              <a:t>funds</a:t>
            </a:r>
            <a:r>
              <a:rPr lang="cs-CZ" b="1" dirty="0"/>
              <a:t> </a:t>
            </a:r>
            <a:r>
              <a:rPr lang="en-US" dirty="0"/>
              <a:t>for a full transformation to gold open access</a:t>
            </a:r>
            <a:r>
              <a:rPr lang="cs-CZ" dirty="0"/>
              <a:t>.</a:t>
            </a:r>
          </a:p>
          <a:p>
            <a:endParaRPr lang="cs-CZ" dirty="0"/>
          </a:p>
          <a:p>
            <a:r>
              <a:rPr lang="cs-CZ" dirty="0" err="1"/>
              <a:t>According</a:t>
            </a:r>
            <a:r>
              <a:rPr lang="cs-CZ" dirty="0"/>
              <a:t> to a </a:t>
            </a:r>
            <a:r>
              <a:rPr lang="cs-CZ" dirty="0">
                <a:hlinkClick r:id="rId3"/>
              </a:rPr>
              <a:t>study from Max Planck Digital Library</a:t>
            </a:r>
            <a:r>
              <a:rPr lang="cs-CZ" i="1" dirty="0"/>
              <a:t>, </a:t>
            </a:r>
            <a:r>
              <a:rPr lang="cs-CZ" dirty="0" err="1"/>
              <a:t>there</a:t>
            </a:r>
            <a:r>
              <a:rPr lang="cs-CZ" dirty="0"/>
              <a:t> are </a:t>
            </a:r>
            <a:r>
              <a:rPr lang="cs-CZ" dirty="0" err="1"/>
              <a:t>enough</a:t>
            </a:r>
            <a:r>
              <a:rPr lang="cs-CZ" dirty="0"/>
              <a:t> </a:t>
            </a:r>
            <a:r>
              <a:rPr lang="cs-CZ" dirty="0" err="1"/>
              <a:t>resources</a:t>
            </a:r>
            <a:r>
              <a:rPr lang="cs-CZ" dirty="0"/>
              <a:t> in </a:t>
            </a:r>
            <a:r>
              <a:rPr lang="cs-CZ" dirty="0" err="1"/>
              <a:t>the</a:t>
            </a:r>
            <a:r>
              <a:rPr lang="cs-CZ" dirty="0"/>
              <a:t> </a:t>
            </a:r>
            <a:r>
              <a:rPr lang="cs-CZ" dirty="0" err="1"/>
              <a:t>current</a:t>
            </a:r>
            <a:r>
              <a:rPr lang="cs-CZ" dirty="0"/>
              <a:t> </a:t>
            </a:r>
            <a:r>
              <a:rPr lang="cs-CZ" dirty="0" err="1"/>
              <a:t>publishing</a:t>
            </a:r>
            <a:r>
              <a:rPr lang="cs-CZ" dirty="0"/>
              <a:t> </a:t>
            </a:r>
            <a:r>
              <a:rPr lang="cs-CZ" dirty="0" err="1"/>
              <a:t>system</a:t>
            </a:r>
            <a:r>
              <a:rPr lang="cs-CZ" dirty="0"/>
              <a:t> to transfer </a:t>
            </a:r>
            <a:r>
              <a:rPr lang="cs-CZ" dirty="0" err="1"/>
              <a:t>from</a:t>
            </a:r>
            <a:r>
              <a:rPr lang="cs-CZ" dirty="0"/>
              <a:t> </a:t>
            </a:r>
            <a:r>
              <a:rPr lang="cs-CZ" dirty="0" err="1"/>
              <a:t>the</a:t>
            </a:r>
            <a:r>
              <a:rPr lang="cs-CZ" dirty="0"/>
              <a:t> </a:t>
            </a:r>
            <a:r>
              <a:rPr lang="cs-CZ" dirty="0" err="1"/>
              <a:t>subscription-based</a:t>
            </a:r>
            <a:r>
              <a:rPr lang="cs-CZ" dirty="0"/>
              <a:t> model to </a:t>
            </a:r>
            <a:r>
              <a:rPr lang="cs-CZ" dirty="0" err="1"/>
              <a:t>gold</a:t>
            </a:r>
            <a:r>
              <a:rPr lang="cs-CZ" dirty="0"/>
              <a:t> open </a:t>
            </a:r>
            <a:r>
              <a:rPr lang="cs-CZ" dirty="0" err="1"/>
              <a:t>access</a:t>
            </a:r>
            <a:r>
              <a:rPr lang="cs-CZ" dirty="0"/>
              <a:t>. </a:t>
            </a:r>
            <a:endParaRPr lang="cs-CZ" dirty="0">
              <a:cs typeface="Calibri"/>
            </a:endParaRPr>
          </a:p>
          <a:p>
            <a:endParaRPr lang="cs-CZ" dirty="0"/>
          </a:p>
          <a:p>
            <a:pPr marL="0" indent="0">
              <a:buNone/>
            </a:pPr>
            <a:r>
              <a:rPr lang="cs-CZ" b="1" i="1" dirty="0" err="1">
                <a:solidFill>
                  <a:srgbClr val="C00000"/>
                </a:solidFill>
              </a:rPr>
              <a:t>However</a:t>
            </a:r>
            <a:r>
              <a:rPr lang="cs-CZ" b="1" i="1" dirty="0">
                <a:solidFill>
                  <a:srgbClr val="C00000"/>
                </a:solidFill>
              </a:rPr>
              <a:t>…</a:t>
            </a:r>
            <a:endParaRPr lang="cs-CZ" b="1" i="1" dirty="0">
              <a:solidFill>
                <a:srgbClr val="C00000"/>
              </a:solidFill>
              <a:cs typeface="Calibri"/>
            </a:endParaRPr>
          </a:p>
          <a:p>
            <a:endParaRPr lang="cs-CZ" dirty="0"/>
          </a:p>
          <a:p>
            <a:endParaRPr lang="cs-CZ" dirty="0"/>
          </a:p>
        </p:txBody>
      </p:sp>
      <p:sp>
        <p:nvSpPr>
          <p:cNvPr id="6"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5" name="Zástupný symbol pro číslo snímku 4"/>
          <p:cNvSpPr>
            <a:spLocks noGrp="1"/>
          </p:cNvSpPr>
          <p:nvPr>
            <p:ph type="sldNum" sz="quarter" idx="12"/>
          </p:nvPr>
        </p:nvSpPr>
        <p:spPr/>
        <p:txBody>
          <a:bodyPr/>
          <a:lstStyle/>
          <a:p>
            <a:fld id="{A2D58ADA-DDE5-40A5-9BF1-B0BC81F4C7C5}" type="slidenum">
              <a:rPr lang="cs-CZ" smtClean="0"/>
              <a:t>15</a:t>
            </a:fld>
            <a:endParaRPr lang="cs-CZ"/>
          </a:p>
        </p:txBody>
      </p:sp>
    </p:spTree>
    <p:extLst>
      <p:ext uri="{BB962C8B-B14F-4D97-AF65-F5344CB8AC3E}">
        <p14:creationId xmlns:p14="http://schemas.microsoft.com/office/powerpoint/2010/main" val="18778917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4F225-EDAD-4B08-AA68-6D839CD9ACCE}"/>
              </a:ext>
            </a:extLst>
          </p:cNvPr>
          <p:cNvSpPr>
            <a:spLocks noGrp="1"/>
          </p:cNvSpPr>
          <p:nvPr>
            <p:ph type="title"/>
          </p:nvPr>
        </p:nvSpPr>
        <p:spPr>
          <a:xfrm>
            <a:off x="831850" y="1709738"/>
            <a:ext cx="10515600" cy="3363707"/>
          </a:xfrm>
        </p:spPr>
        <p:txBody>
          <a:bodyPr>
            <a:normAutofit/>
          </a:bodyPr>
          <a:lstStyle/>
          <a:p>
            <a:pPr algn="ctr"/>
            <a:r>
              <a:rPr lang="cs-CZ" dirty="0" err="1">
                <a:ea typeface="+mj-lt"/>
                <a:cs typeface="+mj-lt"/>
              </a:rPr>
              <a:t>It</a:t>
            </a:r>
            <a:r>
              <a:rPr lang="cs-CZ" dirty="0">
                <a:ea typeface="+mj-lt"/>
                <a:cs typeface="+mj-lt"/>
              </a:rPr>
              <a:t> </a:t>
            </a:r>
            <a:r>
              <a:rPr lang="cs-CZ" dirty="0" err="1" smtClean="0">
                <a:ea typeface="+mj-lt"/>
                <a:cs typeface="+mj-lt"/>
              </a:rPr>
              <a:t>is</a:t>
            </a:r>
            <a:r>
              <a:rPr lang="en-US" dirty="0">
                <a:ea typeface="+mj-lt"/>
                <a:cs typeface="+mj-lt"/>
              </a:rPr>
              <a:t> </a:t>
            </a:r>
            <a:r>
              <a:rPr lang="en-US" dirty="0" smtClean="0">
                <a:ea typeface="+mj-lt"/>
                <a:cs typeface="+mj-lt"/>
              </a:rPr>
              <a:t>very difficult</a:t>
            </a:r>
            <a:r>
              <a:rPr lang="cs-CZ" dirty="0" smtClean="0">
                <a:ea typeface="+mj-lt"/>
                <a:cs typeface="+mj-lt"/>
              </a:rPr>
              <a:t> </a:t>
            </a:r>
            <a:r>
              <a:rPr lang="cs-CZ" dirty="0">
                <a:ea typeface="+mj-lt"/>
                <a:cs typeface="+mj-lt"/>
              </a:rPr>
              <a:t>to </a:t>
            </a:r>
            <a:r>
              <a:rPr lang="en-US" dirty="0" smtClean="0">
                <a:ea typeface="+mj-lt"/>
                <a:cs typeface="+mj-lt"/>
              </a:rPr>
              <a:t>estimate exactly</a:t>
            </a:r>
            <a:r>
              <a:rPr lang="cs-CZ" dirty="0" smtClean="0">
                <a:ea typeface="+mj-lt"/>
                <a:cs typeface="+mj-lt"/>
              </a:rPr>
              <a:t> </a:t>
            </a:r>
            <a:r>
              <a:rPr lang="cs-CZ" dirty="0" err="1">
                <a:ea typeface="+mj-lt"/>
                <a:cs typeface="+mj-lt"/>
              </a:rPr>
              <a:t>how</a:t>
            </a:r>
            <a:r>
              <a:rPr lang="cs-CZ" dirty="0">
                <a:ea typeface="+mj-lt"/>
                <a:cs typeface="+mj-lt"/>
              </a:rPr>
              <a:t> much</a:t>
            </a:r>
            <a:endParaRPr lang="cs-CZ" dirty="0">
              <a:cs typeface="Calibri Light"/>
            </a:endParaRPr>
          </a:p>
          <a:p>
            <a:pPr algn="ctr"/>
            <a:r>
              <a:rPr lang="cs-CZ" dirty="0" err="1">
                <a:ea typeface="+mj-lt"/>
                <a:cs typeface="+mj-lt"/>
              </a:rPr>
              <a:t>the</a:t>
            </a:r>
            <a:r>
              <a:rPr lang="cs-CZ" dirty="0">
                <a:ea typeface="+mj-lt"/>
                <a:cs typeface="+mj-lt"/>
              </a:rPr>
              <a:t> </a:t>
            </a:r>
            <a:r>
              <a:rPr lang="en-US" dirty="0" err="1">
                <a:ea typeface="+mj-lt"/>
                <a:cs typeface="+mj-lt"/>
              </a:rPr>
              <a:t>G</a:t>
            </a:r>
            <a:r>
              <a:rPr lang="cs-CZ" dirty="0" err="1" smtClean="0">
                <a:ea typeface="+mj-lt"/>
                <a:cs typeface="+mj-lt"/>
              </a:rPr>
              <a:t>old</a:t>
            </a:r>
            <a:r>
              <a:rPr lang="cs-CZ" dirty="0">
                <a:ea typeface="+mj-lt"/>
                <a:cs typeface="+mj-lt"/>
              </a:rPr>
              <a:t> OA </a:t>
            </a:r>
            <a:r>
              <a:rPr lang="cs-CZ" dirty="0" err="1">
                <a:ea typeface="+mj-lt"/>
                <a:cs typeface="+mj-lt"/>
              </a:rPr>
              <a:t>would</a:t>
            </a:r>
            <a:r>
              <a:rPr lang="cs-CZ" dirty="0">
                <a:ea typeface="+mj-lt"/>
                <a:cs typeface="+mj-lt"/>
              </a:rPr>
              <a:t> </a:t>
            </a:r>
            <a:r>
              <a:rPr lang="cs-CZ" dirty="0" err="1">
                <a:ea typeface="+mj-lt"/>
                <a:cs typeface="+mj-lt"/>
              </a:rPr>
              <a:t>cost</a:t>
            </a:r>
            <a:r>
              <a:rPr lang="cs-CZ" dirty="0">
                <a:ea typeface="+mj-lt"/>
                <a:cs typeface="+mj-lt"/>
              </a:rPr>
              <a:t> </a:t>
            </a:r>
            <a:r>
              <a:rPr lang="en-US" dirty="0" smtClean="0">
                <a:ea typeface="+mj-lt"/>
                <a:cs typeface="+mj-lt"/>
              </a:rPr>
              <a:t>us</a:t>
            </a:r>
            <a:r>
              <a:rPr lang="cs-CZ" dirty="0" smtClean="0">
                <a:ea typeface="+mj-lt"/>
                <a:cs typeface="+mj-lt"/>
              </a:rPr>
              <a:t>.</a:t>
            </a:r>
            <a:endParaRPr lang="cs-CZ" dirty="0">
              <a:ea typeface="+mj-lt"/>
              <a:cs typeface="+mj-lt"/>
            </a:endParaRPr>
          </a:p>
        </p:txBody>
      </p:sp>
      <p:sp>
        <p:nvSpPr>
          <p:cNvPr id="6"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5" name="Slide Number Placeholder 4">
            <a:extLst>
              <a:ext uri="{FF2B5EF4-FFF2-40B4-BE49-F238E27FC236}">
                <a16:creationId xmlns:a16="http://schemas.microsoft.com/office/drawing/2014/main" id="{809727C5-2F0B-47B1-94AE-7768F5FE031B}"/>
              </a:ext>
            </a:extLst>
          </p:cNvPr>
          <p:cNvSpPr>
            <a:spLocks noGrp="1"/>
          </p:cNvSpPr>
          <p:nvPr>
            <p:ph type="sldNum" sz="quarter" idx="12"/>
          </p:nvPr>
        </p:nvSpPr>
        <p:spPr/>
        <p:txBody>
          <a:bodyPr/>
          <a:lstStyle/>
          <a:p>
            <a:fld id="{A2D58ADA-DDE5-40A5-9BF1-B0BC81F4C7C5}" type="slidenum">
              <a:rPr lang="cs-CZ" smtClean="0"/>
              <a:t>16</a:t>
            </a:fld>
            <a:endParaRPr lang="cs-CZ"/>
          </a:p>
        </p:txBody>
      </p:sp>
    </p:spTree>
    <p:extLst>
      <p:ext uri="{BB962C8B-B14F-4D97-AF65-F5344CB8AC3E}">
        <p14:creationId xmlns:p14="http://schemas.microsoft.com/office/powerpoint/2010/main" val="2348501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dirty="0" err="1">
                <a:ea typeface="+mj-lt"/>
                <a:cs typeface="+mj-lt"/>
              </a:rPr>
              <a:t>One</a:t>
            </a:r>
            <a:r>
              <a:rPr lang="cs-CZ" dirty="0">
                <a:ea typeface="+mj-lt"/>
                <a:cs typeface="+mj-lt"/>
              </a:rPr>
              <a:t> </a:t>
            </a:r>
            <a:r>
              <a:rPr lang="cs-CZ" dirty="0" err="1">
                <a:ea typeface="+mj-lt"/>
                <a:cs typeface="+mj-lt"/>
              </a:rPr>
              <a:t>of</a:t>
            </a:r>
            <a:r>
              <a:rPr lang="cs-CZ" dirty="0">
                <a:ea typeface="+mj-lt"/>
                <a:cs typeface="+mj-lt"/>
              </a:rPr>
              <a:t> </a:t>
            </a:r>
            <a:r>
              <a:rPr lang="cs-CZ" dirty="0" err="1">
                <a:ea typeface="+mj-lt"/>
                <a:cs typeface="+mj-lt"/>
              </a:rPr>
              <a:t>possible</a:t>
            </a:r>
            <a:r>
              <a:rPr lang="cs-CZ" dirty="0">
                <a:ea typeface="+mj-lt"/>
                <a:cs typeface="+mj-lt"/>
              </a:rPr>
              <a:t> </a:t>
            </a:r>
            <a:r>
              <a:rPr lang="en-US" dirty="0" smtClean="0">
                <a:ea typeface="+mj-lt"/>
                <a:cs typeface="+mj-lt"/>
              </a:rPr>
              <a:t>estimations</a:t>
            </a:r>
            <a:r>
              <a:rPr lang="cs-CZ" dirty="0" smtClean="0">
                <a:ea typeface="+mj-lt"/>
                <a:cs typeface="+mj-lt"/>
              </a:rPr>
              <a:t>...</a:t>
            </a:r>
            <a:r>
              <a:rPr lang="cs-CZ" dirty="0">
                <a:ea typeface="+mj-lt"/>
                <a:cs typeface="+mj-lt"/>
              </a:rPr>
              <a:t> </a:t>
            </a:r>
            <a:endParaRPr lang="cs-CZ" dirty="0"/>
          </a:p>
        </p:txBody>
      </p:sp>
      <p:sp>
        <p:nvSpPr>
          <p:cNvPr id="6" name="Zástupný symbol pro obsah 5"/>
          <p:cNvSpPr>
            <a:spLocks noGrp="1"/>
          </p:cNvSpPr>
          <p:nvPr>
            <p:ph idx="1"/>
          </p:nvPr>
        </p:nvSpPr>
        <p:spPr/>
        <p:txBody>
          <a:bodyPr>
            <a:normAutofit lnSpcReduction="10000"/>
          </a:bodyPr>
          <a:lstStyle/>
          <a:p>
            <a:r>
              <a:rPr lang="cs-CZ" dirty="0" err="1" smtClean="0"/>
              <a:t>According</a:t>
            </a:r>
            <a:r>
              <a:rPr lang="cs-CZ" dirty="0" smtClean="0"/>
              <a:t> </a:t>
            </a:r>
            <a:r>
              <a:rPr lang="cs-CZ" dirty="0"/>
              <a:t>to CU CRIS, CU </a:t>
            </a:r>
            <a:r>
              <a:rPr lang="cs-CZ" dirty="0" err="1"/>
              <a:t>authors</a:t>
            </a:r>
            <a:r>
              <a:rPr lang="cs-CZ" dirty="0"/>
              <a:t> </a:t>
            </a:r>
            <a:r>
              <a:rPr lang="cs-CZ" dirty="0" err="1"/>
              <a:t>produced</a:t>
            </a:r>
            <a:r>
              <a:rPr lang="cs-CZ" dirty="0"/>
              <a:t> 20 044 </a:t>
            </a:r>
            <a:r>
              <a:rPr lang="cs-CZ" dirty="0" err="1"/>
              <a:t>journal</a:t>
            </a:r>
            <a:r>
              <a:rPr lang="cs-CZ" dirty="0"/>
              <a:t> </a:t>
            </a:r>
            <a:r>
              <a:rPr lang="cs-CZ" dirty="0" err="1"/>
              <a:t>articles</a:t>
            </a:r>
            <a:r>
              <a:rPr lang="cs-CZ" dirty="0"/>
              <a:t> in 2016-18, </a:t>
            </a:r>
            <a:r>
              <a:rPr lang="cs-CZ" dirty="0" smtClean="0"/>
              <a:t> </a:t>
            </a:r>
            <a:r>
              <a:rPr lang="cs-CZ" dirty="0"/>
              <a:t>8 222 </a:t>
            </a:r>
            <a:r>
              <a:rPr lang="en-US" dirty="0" smtClean="0"/>
              <a:t>as corresponding authors </a:t>
            </a:r>
            <a:r>
              <a:rPr lang="cs-CZ" dirty="0" smtClean="0"/>
              <a:t> </a:t>
            </a:r>
            <a:r>
              <a:rPr lang="cs-CZ" dirty="0" smtClean="0">
                <a:sym typeface="Wingdings" panose="05000000000000000000" pitchFamily="2" charset="2"/>
              </a:rPr>
              <a:t> </a:t>
            </a:r>
            <a:r>
              <a:rPr lang="cs-CZ" dirty="0" err="1" smtClean="0"/>
              <a:t>the</a:t>
            </a:r>
            <a:r>
              <a:rPr lang="cs-CZ" dirty="0" smtClean="0"/>
              <a:t> </a:t>
            </a:r>
            <a:r>
              <a:rPr lang="cs-CZ" dirty="0" err="1"/>
              <a:t>average</a:t>
            </a:r>
            <a:r>
              <a:rPr lang="cs-CZ" dirty="0"/>
              <a:t> </a:t>
            </a:r>
            <a:r>
              <a:rPr lang="cs-CZ" dirty="0" err="1"/>
              <a:t>annual</a:t>
            </a:r>
            <a:r>
              <a:rPr lang="cs-CZ" dirty="0"/>
              <a:t> </a:t>
            </a:r>
            <a:r>
              <a:rPr lang="cs-CZ" dirty="0" err="1"/>
              <a:t>number</a:t>
            </a:r>
            <a:r>
              <a:rPr lang="cs-CZ" dirty="0"/>
              <a:t> </a:t>
            </a:r>
            <a:r>
              <a:rPr lang="en-US" dirty="0" smtClean="0"/>
              <a:t> is </a:t>
            </a:r>
            <a:r>
              <a:rPr lang="cs-CZ" b="1" dirty="0" smtClean="0"/>
              <a:t>2</a:t>
            </a:r>
            <a:r>
              <a:rPr lang="cs-CZ" b="1" dirty="0"/>
              <a:t> 741</a:t>
            </a:r>
            <a:r>
              <a:rPr lang="cs-CZ" dirty="0"/>
              <a:t>.</a:t>
            </a:r>
          </a:p>
          <a:p>
            <a:r>
              <a:rPr lang="cs-CZ" dirty="0" smtClean="0"/>
              <a:t>Charles </a:t>
            </a:r>
            <a:r>
              <a:rPr lang="cs-CZ" dirty="0"/>
              <a:t>University </a:t>
            </a:r>
            <a:r>
              <a:rPr lang="cs-CZ" dirty="0" err="1"/>
              <a:t>paid</a:t>
            </a:r>
            <a:r>
              <a:rPr lang="cs-CZ" dirty="0"/>
              <a:t> </a:t>
            </a:r>
            <a:r>
              <a:rPr lang="cs-CZ" dirty="0" err="1"/>
              <a:t>approx</a:t>
            </a:r>
            <a:r>
              <a:rPr lang="cs-CZ" dirty="0"/>
              <a:t>. 19 mil. CZK </a:t>
            </a:r>
            <a:r>
              <a:rPr lang="cs-CZ" dirty="0" err="1"/>
              <a:t>for</a:t>
            </a:r>
            <a:r>
              <a:rPr lang="cs-CZ" dirty="0"/>
              <a:t> 489 OA </a:t>
            </a:r>
            <a:r>
              <a:rPr lang="cs-CZ" dirty="0" err="1"/>
              <a:t>articles</a:t>
            </a:r>
            <a:r>
              <a:rPr lang="cs-CZ" dirty="0"/>
              <a:t> in 2016-18 </a:t>
            </a:r>
            <a:r>
              <a:rPr lang="cs-CZ" dirty="0" smtClean="0">
                <a:sym typeface="Wingdings" panose="05000000000000000000" pitchFamily="2" charset="2"/>
              </a:rPr>
              <a:t> </a:t>
            </a:r>
            <a:r>
              <a:rPr lang="cs-CZ" dirty="0" err="1" smtClean="0"/>
              <a:t>the</a:t>
            </a:r>
            <a:r>
              <a:rPr lang="cs-CZ" dirty="0" smtClean="0"/>
              <a:t> </a:t>
            </a:r>
            <a:r>
              <a:rPr lang="cs-CZ" dirty="0" err="1"/>
              <a:t>average</a:t>
            </a:r>
            <a:r>
              <a:rPr lang="cs-CZ" dirty="0"/>
              <a:t> </a:t>
            </a:r>
            <a:r>
              <a:rPr lang="cs-CZ" dirty="0" err="1"/>
              <a:t>cost</a:t>
            </a:r>
            <a:r>
              <a:rPr lang="cs-CZ" dirty="0"/>
              <a:t> </a:t>
            </a:r>
            <a:r>
              <a:rPr lang="cs-CZ" dirty="0" err="1"/>
              <a:t>of</a:t>
            </a:r>
            <a:r>
              <a:rPr lang="cs-CZ" dirty="0"/>
              <a:t> 1 APC </a:t>
            </a:r>
            <a:r>
              <a:rPr lang="cs-CZ" dirty="0" err="1"/>
              <a:t>could</a:t>
            </a:r>
            <a:r>
              <a:rPr lang="cs-CZ" dirty="0"/>
              <a:t> </a:t>
            </a:r>
            <a:r>
              <a:rPr lang="cs-CZ" dirty="0" err="1"/>
              <a:t>then</a:t>
            </a:r>
            <a:r>
              <a:rPr lang="cs-CZ" dirty="0"/>
              <a:t> </a:t>
            </a:r>
            <a:r>
              <a:rPr lang="cs-CZ" dirty="0" err="1"/>
              <a:t>be</a:t>
            </a:r>
            <a:r>
              <a:rPr lang="cs-CZ" dirty="0"/>
              <a:t> </a:t>
            </a:r>
            <a:r>
              <a:rPr lang="cs-CZ" b="1" dirty="0" smtClean="0"/>
              <a:t>3</a:t>
            </a:r>
            <a:r>
              <a:rPr lang="en-US" b="1" dirty="0" smtClean="0"/>
              <a:t>9 000</a:t>
            </a:r>
            <a:r>
              <a:rPr lang="cs-CZ" b="1" dirty="0" smtClean="0"/>
              <a:t> </a:t>
            </a:r>
            <a:r>
              <a:rPr lang="cs-CZ" b="1" dirty="0"/>
              <a:t>CZK</a:t>
            </a:r>
            <a:r>
              <a:rPr lang="cs-CZ" dirty="0"/>
              <a:t>.</a:t>
            </a:r>
          </a:p>
          <a:p>
            <a:r>
              <a:rPr lang="cs-CZ" dirty="0" smtClean="0"/>
              <a:t>So</a:t>
            </a:r>
            <a:r>
              <a:rPr lang="cs-CZ" dirty="0"/>
              <a:t>,... </a:t>
            </a:r>
            <a:r>
              <a:rPr lang="cs-CZ" dirty="0" err="1"/>
              <a:t>hypothetical</a:t>
            </a:r>
            <a:r>
              <a:rPr lang="cs-CZ" dirty="0"/>
              <a:t> </a:t>
            </a:r>
            <a:r>
              <a:rPr lang="cs-CZ" dirty="0" err="1"/>
              <a:t>annual</a:t>
            </a:r>
            <a:r>
              <a:rPr lang="cs-CZ" dirty="0"/>
              <a:t> </a:t>
            </a:r>
            <a:r>
              <a:rPr lang="cs-CZ" dirty="0" err="1"/>
              <a:t>costs</a:t>
            </a:r>
            <a:r>
              <a:rPr lang="cs-CZ" dirty="0"/>
              <a:t> on OA </a:t>
            </a:r>
            <a:r>
              <a:rPr lang="cs-CZ" dirty="0" err="1"/>
              <a:t>publishing</a:t>
            </a:r>
            <a:r>
              <a:rPr lang="cs-CZ" dirty="0"/>
              <a:t> </a:t>
            </a:r>
            <a:r>
              <a:rPr lang="cs-CZ" dirty="0" err="1"/>
              <a:t>at</a:t>
            </a:r>
            <a:r>
              <a:rPr lang="cs-CZ" dirty="0"/>
              <a:t> CU </a:t>
            </a:r>
            <a:r>
              <a:rPr lang="cs-CZ" dirty="0" err="1"/>
              <a:t>could</a:t>
            </a:r>
            <a:r>
              <a:rPr lang="cs-CZ" dirty="0"/>
              <a:t> </a:t>
            </a:r>
            <a:r>
              <a:rPr lang="cs-CZ" dirty="0" err="1"/>
              <a:t>be</a:t>
            </a:r>
            <a:r>
              <a:rPr lang="cs-CZ" dirty="0"/>
              <a:t>: 2 </a:t>
            </a:r>
            <a:r>
              <a:rPr lang="cs-CZ" dirty="0" smtClean="0"/>
              <a:t>741 * 3</a:t>
            </a:r>
            <a:r>
              <a:rPr lang="en-US" dirty="0" smtClean="0"/>
              <a:t>9 000</a:t>
            </a:r>
            <a:r>
              <a:rPr lang="cs-CZ" dirty="0" smtClean="0"/>
              <a:t> </a:t>
            </a:r>
            <a:r>
              <a:rPr lang="cs-CZ" dirty="0"/>
              <a:t>CZK = </a:t>
            </a:r>
            <a:r>
              <a:rPr lang="cs-CZ" b="1" dirty="0" smtClean="0"/>
              <a:t>10</a:t>
            </a:r>
            <a:r>
              <a:rPr lang="en-US" b="1" dirty="0" smtClean="0"/>
              <a:t>6</a:t>
            </a:r>
            <a:r>
              <a:rPr lang="cs-CZ" b="1" dirty="0"/>
              <a:t> </a:t>
            </a:r>
            <a:r>
              <a:rPr lang="en-US" b="1" dirty="0" smtClean="0"/>
              <a:t>mil</a:t>
            </a:r>
            <a:r>
              <a:rPr lang="cs-CZ" b="1" dirty="0" smtClean="0"/>
              <a:t> </a:t>
            </a:r>
            <a:r>
              <a:rPr lang="cs-CZ" b="1" dirty="0"/>
              <a:t>CZK</a:t>
            </a:r>
            <a:endParaRPr lang="cs-CZ" dirty="0"/>
          </a:p>
          <a:p>
            <a:pPr lvl="1"/>
            <a:r>
              <a:rPr lang="cs-CZ" dirty="0" smtClean="0"/>
              <a:t>But </a:t>
            </a:r>
            <a:r>
              <a:rPr lang="cs-CZ" dirty="0"/>
              <a:t>CU </a:t>
            </a:r>
            <a:r>
              <a:rPr lang="cs-CZ" dirty="0" err="1"/>
              <a:t>currently</a:t>
            </a:r>
            <a:r>
              <a:rPr lang="cs-CZ" dirty="0"/>
              <a:t> </a:t>
            </a:r>
            <a:r>
              <a:rPr lang="cs-CZ" dirty="0" err="1"/>
              <a:t>pays</a:t>
            </a:r>
            <a:r>
              <a:rPr lang="cs-CZ" dirty="0"/>
              <a:t> </a:t>
            </a:r>
            <a:r>
              <a:rPr lang="cs-CZ" b="1" dirty="0"/>
              <a:t>58 </a:t>
            </a:r>
            <a:r>
              <a:rPr lang="en-US" b="1" dirty="0" smtClean="0"/>
              <a:t>mil</a:t>
            </a:r>
            <a:r>
              <a:rPr lang="cs-CZ" b="1" dirty="0" smtClean="0"/>
              <a:t> </a:t>
            </a:r>
            <a:r>
              <a:rPr lang="cs-CZ" b="1" dirty="0"/>
              <a:t>CZK</a:t>
            </a:r>
            <a:r>
              <a:rPr lang="cs-CZ" dirty="0"/>
              <a:t> per </a:t>
            </a:r>
            <a:r>
              <a:rPr lang="cs-CZ" dirty="0" err="1"/>
              <a:t>year</a:t>
            </a:r>
            <a:r>
              <a:rPr lang="cs-CZ" dirty="0"/>
              <a:t> </a:t>
            </a:r>
            <a:r>
              <a:rPr lang="cs-CZ" dirty="0" err="1"/>
              <a:t>for</a:t>
            </a:r>
            <a:r>
              <a:rPr lang="cs-CZ" dirty="0"/>
              <a:t> </a:t>
            </a:r>
            <a:r>
              <a:rPr lang="cs-CZ" dirty="0" err="1"/>
              <a:t>journal</a:t>
            </a:r>
            <a:r>
              <a:rPr lang="cs-CZ" dirty="0"/>
              <a:t> </a:t>
            </a:r>
            <a:r>
              <a:rPr lang="cs-CZ" dirty="0" err="1"/>
              <a:t>subscriptions</a:t>
            </a:r>
            <a:r>
              <a:rPr lang="cs-CZ" dirty="0"/>
              <a:t> (</a:t>
            </a:r>
            <a:r>
              <a:rPr lang="cs-CZ" dirty="0" err="1"/>
              <a:t>from</a:t>
            </a:r>
            <a:r>
              <a:rPr lang="cs-CZ" dirty="0"/>
              <a:t> and </a:t>
            </a:r>
            <a:r>
              <a:rPr lang="cs-CZ" dirty="0" err="1"/>
              <a:t>out</a:t>
            </a:r>
            <a:r>
              <a:rPr lang="cs-CZ" dirty="0"/>
              <a:t> </a:t>
            </a:r>
            <a:r>
              <a:rPr lang="cs-CZ" dirty="0" err="1"/>
              <a:t>of</a:t>
            </a:r>
            <a:r>
              <a:rPr lang="cs-CZ" dirty="0"/>
              <a:t> </a:t>
            </a:r>
            <a:r>
              <a:rPr lang="cs-CZ" dirty="0" err="1"/>
              <a:t>CzechELib</a:t>
            </a:r>
            <a:r>
              <a:rPr lang="cs-CZ" dirty="0"/>
              <a:t>) + </a:t>
            </a:r>
            <a:r>
              <a:rPr lang="cs-CZ" dirty="0" err="1"/>
              <a:t>approx</a:t>
            </a:r>
            <a:r>
              <a:rPr lang="cs-CZ" dirty="0"/>
              <a:t>. </a:t>
            </a:r>
            <a:r>
              <a:rPr lang="cs-CZ" dirty="0" err="1"/>
              <a:t>annual</a:t>
            </a:r>
            <a:r>
              <a:rPr lang="cs-CZ" dirty="0"/>
              <a:t> </a:t>
            </a:r>
            <a:r>
              <a:rPr lang="cs-CZ" dirty="0" err="1"/>
              <a:t>cost</a:t>
            </a:r>
            <a:r>
              <a:rPr lang="cs-CZ" dirty="0"/>
              <a:t> on </a:t>
            </a:r>
            <a:r>
              <a:rPr lang="cs-CZ" dirty="0" err="1"/>
              <a:t>APCs</a:t>
            </a:r>
            <a:r>
              <a:rPr lang="cs-CZ" dirty="0"/>
              <a:t>.</a:t>
            </a:r>
          </a:p>
          <a:p>
            <a:r>
              <a:rPr lang="cs-CZ" dirty="0" err="1" smtClean="0"/>
              <a:t>This</a:t>
            </a:r>
            <a:r>
              <a:rPr lang="cs-CZ" dirty="0" smtClean="0"/>
              <a:t> </a:t>
            </a:r>
            <a:r>
              <a:rPr lang="cs-CZ" dirty="0" err="1"/>
              <a:t>shows</a:t>
            </a:r>
            <a:r>
              <a:rPr lang="cs-CZ" dirty="0"/>
              <a:t> </a:t>
            </a:r>
            <a:r>
              <a:rPr lang="cs-CZ" dirty="0" err="1"/>
              <a:t>that</a:t>
            </a:r>
            <a:r>
              <a:rPr lang="cs-CZ" dirty="0"/>
              <a:t> </a:t>
            </a:r>
            <a:r>
              <a:rPr lang="cs-CZ" b="1" dirty="0"/>
              <a:t>CU </a:t>
            </a:r>
            <a:r>
              <a:rPr lang="cs-CZ" b="1" dirty="0" err="1"/>
              <a:t>lacks</a:t>
            </a:r>
            <a:r>
              <a:rPr lang="cs-CZ" b="1" dirty="0"/>
              <a:t> </a:t>
            </a:r>
            <a:r>
              <a:rPr lang="cs-CZ" b="1" dirty="0" err="1"/>
              <a:t>approx</a:t>
            </a:r>
            <a:r>
              <a:rPr lang="cs-CZ" b="1" dirty="0"/>
              <a:t> 47 </a:t>
            </a:r>
            <a:r>
              <a:rPr lang="en-US" b="1" dirty="0" smtClean="0"/>
              <a:t>mil</a:t>
            </a:r>
            <a:r>
              <a:rPr lang="cs-CZ" b="1" dirty="0" smtClean="0"/>
              <a:t> </a:t>
            </a:r>
            <a:r>
              <a:rPr lang="cs-CZ" b="1" dirty="0"/>
              <a:t>CZK</a:t>
            </a:r>
            <a:r>
              <a:rPr lang="cs-CZ" dirty="0"/>
              <a:t> (=</a:t>
            </a:r>
            <a:r>
              <a:rPr lang="cs-CZ" dirty="0" smtClean="0"/>
              <a:t>1</a:t>
            </a:r>
            <a:r>
              <a:rPr lang="en-US" dirty="0" smtClean="0"/>
              <a:t>,9 mil</a:t>
            </a:r>
            <a:r>
              <a:rPr lang="cs-CZ" dirty="0" smtClean="0"/>
              <a:t> </a:t>
            </a:r>
            <a:r>
              <a:rPr lang="cs-CZ" dirty="0"/>
              <a:t>EUR*) </a:t>
            </a:r>
            <a:r>
              <a:rPr lang="cs-CZ" dirty="0" err="1"/>
              <a:t>for</a:t>
            </a:r>
            <a:r>
              <a:rPr lang="cs-CZ" dirty="0"/>
              <a:t> </a:t>
            </a:r>
            <a:r>
              <a:rPr lang="cs-CZ" dirty="0" err="1"/>
              <a:t>the</a:t>
            </a:r>
            <a:r>
              <a:rPr lang="cs-CZ" dirty="0"/>
              <a:t> </a:t>
            </a:r>
            <a:r>
              <a:rPr lang="cs-CZ" dirty="0" err="1"/>
              <a:t>transformation</a:t>
            </a:r>
            <a:r>
              <a:rPr lang="cs-CZ" dirty="0"/>
              <a:t> to </a:t>
            </a:r>
            <a:r>
              <a:rPr lang="cs-CZ" dirty="0" err="1"/>
              <a:t>gold</a:t>
            </a:r>
            <a:r>
              <a:rPr lang="cs-CZ" dirty="0"/>
              <a:t> open </a:t>
            </a:r>
            <a:r>
              <a:rPr lang="cs-CZ" dirty="0" err="1"/>
              <a:t>access</a:t>
            </a:r>
            <a:r>
              <a:rPr lang="cs-CZ" dirty="0"/>
              <a:t>.</a:t>
            </a:r>
          </a:p>
        </p:txBody>
      </p:sp>
      <p:sp>
        <p:nvSpPr>
          <p:cNvPr id="12" name="TextovéPole 11"/>
          <p:cNvSpPr txBox="1"/>
          <p:nvPr/>
        </p:nvSpPr>
        <p:spPr>
          <a:xfrm>
            <a:off x="6687878" y="5897325"/>
            <a:ext cx="4665921" cy="369332"/>
          </a:xfrm>
          <a:prstGeom prst="rect">
            <a:avLst/>
          </a:prstGeom>
          <a:solidFill>
            <a:schemeClr val="bg1"/>
          </a:solidFill>
        </p:spPr>
        <p:txBody>
          <a:bodyPr wrap="square" rtlCol="0">
            <a:spAutoFit/>
          </a:bodyPr>
          <a:lstStyle/>
          <a:p>
            <a:pPr algn="r"/>
            <a:r>
              <a:rPr lang="cs-CZ"/>
              <a:t>* Rate to October 31, 2019: 1 EUR = 25,510 </a:t>
            </a:r>
            <a:r>
              <a:rPr lang="cs-CZ" smtClean="0"/>
              <a:t>CZK</a:t>
            </a:r>
            <a:endParaRPr lang="cs-CZ"/>
          </a:p>
        </p:txBody>
      </p:sp>
      <p:sp>
        <p:nvSpPr>
          <p:cNvPr id="13" name="Zástupný symbol pro zápatí 12"/>
          <p:cNvSpPr>
            <a:spLocks noGrp="1"/>
          </p:cNvSpPr>
          <p:nvPr>
            <p:ph type="ftr" sz="quarter" idx="11"/>
          </p:nvPr>
        </p:nvSpPr>
        <p:spPr/>
        <p:txBody>
          <a:bodyPr/>
          <a:lstStyle/>
          <a:p>
            <a:r>
              <a:rPr lang="en-US" smtClean="0"/>
              <a:t>KRECon 2019: Open Access – Seeking balance, November 2019</a:t>
            </a:r>
            <a:endParaRPr lang="en-US"/>
          </a:p>
        </p:txBody>
      </p:sp>
      <p:sp>
        <p:nvSpPr>
          <p:cNvPr id="14" name="Zástupný symbol pro číslo snímku 13"/>
          <p:cNvSpPr>
            <a:spLocks noGrp="1"/>
          </p:cNvSpPr>
          <p:nvPr>
            <p:ph type="sldNum" sz="quarter" idx="12"/>
          </p:nvPr>
        </p:nvSpPr>
        <p:spPr/>
        <p:txBody>
          <a:bodyPr/>
          <a:lstStyle/>
          <a:p>
            <a:fld id="{48F63A3B-78C7-47BE-AE5E-E10140E04643}" type="slidenum">
              <a:rPr lang="en-US" smtClean="0"/>
              <a:t>17</a:t>
            </a:fld>
            <a:endParaRPr lang="en-US"/>
          </a:p>
        </p:txBody>
      </p:sp>
    </p:spTree>
    <p:extLst>
      <p:ext uri="{BB962C8B-B14F-4D97-AF65-F5344CB8AC3E}">
        <p14:creationId xmlns:p14="http://schemas.microsoft.com/office/powerpoint/2010/main" val="2134660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099526-F15C-4E68-B0EC-E98157CCA4F7}"/>
              </a:ext>
            </a:extLst>
          </p:cNvPr>
          <p:cNvSpPr>
            <a:spLocks noGrp="1"/>
          </p:cNvSpPr>
          <p:nvPr>
            <p:ph type="title"/>
          </p:nvPr>
        </p:nvSpPr>
        <p:spPr>
          <a:solidFill>
            <a:schemeClr val="bg1"/>
          </a:solidFill>
        </p:spPr>
        <p:txBody>
          <a:bodyPr/>
          <a:lstStyle/>
          <a:p>
            <a:r>
              <a:rPr lang="en-US">
                <a:ea typeface="+mj-lt"/>
                <a:cs typeface="+mj-lt"/>
              </a:rPr>
              <a:t>Points to keep in mind</a:t>
            </a:r>
            <a:endParaRPr lang="cs-CZ" err="1">
              <a:cs typeface="Calibri Light"/>
            </a:endParaRPr>
          </a:p>
        </p:txBody>
      </p:sp>
      <p:sp>
        <p:nvSpPr>
          <p:cNvPr id="3" name="Zástupný obsah 2">
            <a:extLst>
              <a:ext uri="{FF2B5EF4-FFF2-40B4-BE49-F238E27FC236}">
                <a16:creationId xmlns:a16="http://schemas.microsoft.com/office/drawing/2014/main" id="{6D631F5D-3BBD-40D6-8F26-AC9709D236B9}"/>
              </a:ext>
            </a:extLst>
          </p:cNvPr>
          <p:cNvSpPr>
            <a:spLocks noGrp="1"/>
          </p:cNvSpPr>
          <p:nvPr>
            <p:ph idx="1"/>
          </p:nvPr>
        </p:nvSpPr>
        <p:spPr/>
        <p:txBody>
          <a:bodyPr vert="horz" lIns="91440" tIns="45720" rIns="91440" bIns="45720" rtlCol="0" anchor="t">
            <a:normAutofit lnSpcReduction="10000"/>
          </a:bodyPr>
          <a:lstStyle/>
          <a:p>
            <a:pPr marL="0" indent="0">
              <a:buNone/>
            </a:pPr>
            <a:r>
              <a:rPr lang="en-US" sz="2500" b="1" dirty="0" smtClean="0">
                <a:ea typeface="+mn-lt"/>
                <a:cs typeface="+mn-lt"/>
              </a:rPr>
              <a:t>We</a:t>
            </a:r>
            <a:r>
              <a:rPr lang="cs-CZ" sz="2500" b="1" dirty="0" smtClean="0">
                <a:ea typeface="+mn-lt"/>
                <a:cs typeface="+mn-lt"/>
              </a:rPr>
              <a:t> </a:t>
            </a:r>
            <a:r>
              <a:rPr lang="cs-CZ" sz="2500" b="1" dirty="0" err="1">
                <a:ea typeface="+mn-lt"/>
                <a:cs typeface="+mn-lt"/>
              </a:rPr>
              <a:t>cannot</a:t>
            </a:r>
            <a:r>
              <a:rPr lang="cs-CZ" sz="2500" b="1" dirty="0">
                <a:ea typeface="+mn-lt"/>
                <a:cs typeface="+mn-lt"/>
              </a:rPr>
              <a:t> </a:t>
            </a:r>
            <a:r>
              <a:rPr lang="cs-CZ" sz="2500" b="1" dirty="0" err="1">
                <a:ea typeface="+mn-lt"/>
                <a:cs typeface="+mn-lt"/>
              </a:rPr>
              <a:t>calculate</a:t>
            </a:r>
            <a:r>
              <a:rPr lang="cs-CZ" sz="2500" b="1" dirty="0">
                <a:ea typeface="+mn-lt"/>
                <a:cs typeface="+mn-lt"/>
              </a:rPr>
              <a:t> </a:t>
            </a:r>
            <a:r>
              <a:rPr lang="cs-CZ" sz="2500" b="1" dirty="0" err="1">
                <a:ea typeface="+mn-lt"/>
                <a:cs typeface="+mn-lt"/>
              </a:rPr>
              <a:t>accurate</a:t>
            </a:r>
            <a:r>
              <a:rPr lang="cs-CZ" sz="2500" b="1" dirty="0">
                <a:ea typeface="+mn-lt"/>
                <a:cs typeface="+mn-lt"/>
              </a:rPr>
              <a:t> </a:t>
            </a:r>
            <a:r>
              <a:rPr lang="cs-CZ" sz="2500" b="1" dirty="0" err="1">
                <a:ea typeface="+mn-lt"/>
                <a:cs typeface="+mn-lt"/>
              </a:rPr>
              <a:t>costs</a:t>
            </a:r>
            <a:r>
              <a:rPr lang="cs-CZ" sz="2500" b="1" dirty="0">
                <a:ea typeface="+mn-lt"/>
                <a:cs typeface="+mn-lt"/>
              </a:rPr>
              <a:t> </a:t>
            </a:r>
            <a:r>
              <a:rPr lang="cs-CZ" sz="2500" b="1" dirty="0" err="1">
                <a:ea typeface="+mn-lt"/>
                <a:cs typeface="+mn-lt"/>
              </a:rPr>
              <a:t>estimation</a:t>
            </a:r>
            <a:r>
              <a:rPr lang="cs-CZ" sz="2500" b="1" dirty="0">
                <a:ea typeface="+mn-lt"/>
                <a:cs typeface="+mn-lt"/>
              </a:rPr>
              <a:t> </a:t>
            </a:r>
            <a:r>
              <a:rPr lang="cs-CZ" sz="2500" b="1" dirty="0" err="1">
                <a:ea typeface="+mn-lt"/>
                <a:cs typeface="+mn-lt"/>
              </a:rPr>
              <a:t>because</a:t>
            </a:r>
            <a:r>
              <a:rPr lang="cs-CZ" sz="2500" b="1" dirty="0">
                <a:ea typeface="+mn-lt"/>
                <a:cs typeface="+mn-lt"/>
              </a:rPr>
              <a:t>... </a:t>
            </a:r>
            <a:endParaRPr lang="cs-CZ" b="1" dirty="0">
              <a:cs typeface="Calibri"/>
            </a:endParaRPr>
          </a:p>
          <a:p>
            <a:pPr marL="365760" lvl="1" indent="-274320"/>
            <a:r>
              <a:rPr lang="cs-CZ" sz="2600" dirty="0" err="1">
                <a:ea typeface="+mn-lt"/>
                <a:cs typeface="+mn-lt"/>
              </a:rPr>
              <a:t>APCs</a:t>
            </a:r>
            <a:r>
              <a:rPr lang="cs-CZ" sz="2600" dirty="0">
                <a:ea typeface="+mn-lt"/>
                <a:cs typeface="+mn-lt"/>
              </a:rPr>
              <a:t> are not universal, </a:t>
            </a:r>
            <a:r>
              <a:rPr lang="cs-CZ" sz="2600" dirty="0" err="1">
                <a:ea typeface="+mn-lt"/>
                <a:cs typeface="+mn-lt"/>
              </a:rPr>
              <a:t>prices</a:t>
            </a:r>
            <a:r>
              <a:rPr lang="cs-CZ" sz="2600" dirty="0">
                <a:ea typeface="+mn-lt"/>
                <a:cs typeface="+mn-lt"/>
              </a:rPr>
              <a:t> </a:t>
            </a:r>
            <a:r>
              <a:rPr lang="cs-CZ" sz="2600" dirty="0" err="1">
                <a:ea typeface="+mn-lt"/>
                <a:cs typeface="+mn-lt"/>
              </a:rPr>
              <a:t>differ</a:t>
            </a:r>
            <a:r>
              <a:rPr lang="cs-CZ" sz="2600" dirty="0">
                <a:ea typeface="+mn-lt"/>
                <a:cs typeface="+mn-lt"/>
              </a:rPr>
              <a:t> </a:t>
            </a:r>
            <a:r>
              <a:rPr lang="cs-CZ" sz="2600" dirty="0" err="1">
                <a:ea typeface="+mn-lt"/>
                <a:cs typeface="+mn-lt"/>
              </a:rPr>
              <a:t>title</a:t>
            </a:r>
            <a:r>
              <a:rPr lang="cs-CZ" sz="2600" dirty="0">
                <a:ea typeface="+mn-lt"/>
                <a:cs typeface="+mn-lt"/>
              </a:rPr>
              <a:t> to </a:t>
            </a:r>
            <a:r>
              <a:rPr lang="cs-CZ" sz="2600" dirty="0" err="1">
                <a:ea typeface="+mn-lt"/>
                <a:cs typeface="+mn-lt"/>
              </a:rPr>
              <a:t>title</a:t>
            </a:r>
            <a:r>
              <a:rPr lang="cs-CZ" sz="2600" dirty="0">
                <a:ea typeface="+mn-lt"/>
                <a:cs typeface="+mn-lt"/>
              </a:rPr>
              <a:t> and are </a:t>
            </a:r>
            <a:r>
              <a:rPr lang="cs-CZ" sz="2600" dirty="0" err="1">
                <a:ea typeface="+mn-lt"/>
                <a:cs typeface="+mn-lt"/>
              </a:rPr>
              <a:t>changing</a:t>
            </a:r>
            <a:r>
              <a:rPr lang="cs-CZ" sz="2600" dirty="0">
                <a:ea typeface="+mn-lt"/>
                <a:cs typeface="+mn-lt"/>
              </a:rPr>
              <a:t> </a:t>
            </a:r>
            <a:r>
              <a:rPr lang="cs-CZ" sz="2600" dirty="0" err="1">
                <a:ea typeface="+mn-lt"/>
                <a:cs typeface="+mn-lt"/>
              </a:rPr>
              <a:t>all</a:t>
            </a:r>
            <a:r>
              <a:rPr lang="cs-CZ" sz="2600" dirty="0">
                <a:ea typeface="+mn-lt"/>
                <a:cs typeface="+mn-lt"/>
              </a:rPr>
              <a:t> </a:t>
            </a:r>
            <a:r>
              <a:rPr lang="cs-CZ" sz="2600" dirty="0" err="1">
                <a:ea typeface="+mn-lt"/>
                <a:cs typeface="+mn-lt"/>
              </a:rPr>
              <a:t>the</a:t>
            </a:r>
            <a:r>
              <a:rPr lang="cs-CZ" sz="2600" dirty="0">
                <a:ea typeface="+mn-lt"/>
                <a:cs typeface="+mn-lt"/>
              </a:rPr>
              <a:t> </a:t>
            </a:r>
            <a:r>
              <a:rPr lang="cs-CZ" sz="2600" dirty="0" err="1">
                <a:ea typeface="+mn-lt"/>
                <a:cs typeface="+mn-lt"/>
              </a:rPr>
              <a:t>time</a:t>
            </a:r>
            <a:endParaRPr lang="cs-CZ" sz="2600" dirty="0">
              <a:ea typeface="+mn-lt"/>
              <a:cs typeface="+mn-lt"/>
            </a:endParaRPr>
          </a:p>
          <a:p>
            <a:pPr marL="365760" lvl="1" indent="-274320"/>
            <a:endParaRPr lang="en-US" sz="2600" dirty="0" smtClean="0">
              <a:ea typeface="+mn-lt"/>
              <a:cs typeface="+mn-lt"/>
            </a:endParaRPr>
          </a:p>
          <a:p>
            <a:pPr marL="365760" lvl="1" indent="-274320"/>
            <a:r>
              <a:rPr lang="cs-CZ" sz="2600" dirty="0" smtClean="0">
                <a:ea typeface="+mn-lt"/>
                <a:cs typeface="+mn-lt"/>
              </a:rPr>
              <a:t>Not </a:t>
            </a:r>
            <a:r>
              <a:rPr lang="cs-CZ" sz="2600" dirty="0" err="1">
                <a:ea typeface="+mn-lt"/>
                <a:cs typeface="+mn-lt"/>
              </a:rPr>
              <a:t>all</a:t>
            </a:r>
            <a:r>
              <a:rPr lang="cs-CZ" sz="2600" dirty="0">
                <a:ea typeface="+mn-lt"/>
                <a:cs typeface="+mn-lt"/>
              </a:rPr>
              <a:t> </a:t>
            </a:r>
            <a:r>
              <a:rPr lang="cs-CZ" sz="2600" dirty="0" err="1">
                <a:ea typeface="+mn-lt"/>
                <a:cs typeface="+mn-lt"/>
              </a:rPr>
              <a:t>corresponding</a:t>
            </a:r>
            <a:r>
              <a:rPr lang="cs-CZ" sz="2600" dirty="0">
                <a:ea typeface="+mn-lt"/>
                <a:cs typeface="+mn-lt"/>
              </a:rPr>
              <a:t> </a:t>
            </a:r>
            <a:r>
              <a:rPr lang="cs-CZ" sz="2600" dirty="0" err="1">
                <a:ea typeface="+mn-lt"/>
                <a:cs typeface="+mn-lt"/>
              </a:rPr>
              <a:t>authors</a:t>
            </a:r>
            <a:r>
              <a:rPr lang="cs-CZ" sz="2600" dirty="0">
                <a:ea typeface="+mn-lt"/>
                <a:cs typeface="+mn-lt"/>
              </a:rPr>
              <a:t> are </a:t>
            </a:r>
            <a:r>
              <a:rPr lang="cs-CZ" sz="2600" dirty="0" err="1">
                <a:ea typeface="+mn-lt"/>
                <a:cs typeface="+mn-lt"/>
              </a:rPr>
              <a:t>also</a:t>
            </a:r>
            <a:r>
              <a:rPr lang="cs-CZ" sz="2600" dirty="0">
                <a:ea typeface="+mn-lt"/>
                <a:cs typeface="+mn-lt"/>
              </a:rPr>
              <a:t> </a:t>
            </a:r>
            <a:r>
              <a:rPr lang="cs-CZ" sz="2600" dirty="0" err="1">
                <a:ea typeface="+mn-lt"/>
                <a:cs typeface="+mn-lt"/>
              </a:rPr>
              <a:t>paying</a:t>
            </a:r>
            <a:r>
              <a:rPr lang="cs-CZ" sz="2600" dirty="0">
                <a:ea typeface="+mn-lt"/>
                <a:cs typeface="+mn-lt"/>
              </a:rPr>
              <a:t> </a:t>
            </a:r>
            <a:r>
              <a:rPr lang="cs-CZ" sz="2600" dirty="0" err="1">
                <a:ea typeface="+mn-lt"/>
                <a:cs typeface="+mn-lt"/>
              </a:rPr>
              <a:t>authors</a:t>
            </a:r>
            <a:endParaRPr lang="cs-CZ" sz="2600" dirty="0">
              <a:ea typeface="+mn-lt"/>
              <a:cs typeface="+mn-lt"/>
            </a:endParaRPr>
          </a:p>
          <a:p>
            <a:pPr marL="365760" lvl="1" indent="-274320"/>
            <a:endParaRPr lang="en-US" sz="2600" dirty="0" smtClean="0">
              <a:ea typeface="+mn-lt"/>
              <a:cs typeface="+mn-lt"/>
            </a:endParaRPr>
          </a:p>
          <a:p>
            <a:pPr marL="365760" lvl="1" indent="-274320"/>
            <a:r>
              <a:rPr lang="cs-CZ" sz="2600" dirty="0" smtClean="0">
                <a:ea typeface="+mn-lt"/>
                <a:cs typeface="+mn-lt"/>
              </a:rPr>
              <a:t>Not </a:t>
            </a:r>
            <a:r>
              <a:rPr lang="cs-CZ" sz="2600" dirty="0" err="1">
                <a:ea typeface="+mn-lt"/>
                <a:cs typeface="+mn-lt"/>
              </a:rPr>
              <a:t>all</a:t>
            </a:r>
            <a:r>
              <a:rPr lang="cs-CZ" sz="2600" dirty="0">
                <a:ea typeface="+mn-lt"/>
                <a:cs typeface="+mn-lt"/>
              </a:rPr>
              <a:t> open </a:t>
            </a:r>
            <a:r>
              <a:rPr lang="cs-CZ" sz="2600" dirty="0" err="1">
                <a:ea typeface="+mn-lt"/>
                <a:cs typeface="+mn-lt"/>
              </a:rPr>
              <a:t>access</a:t>
            </a:r>
            <a:r>
              <a:rPr lang="cs-CZ" sz="2600" dirty="0">
                <a:ea typeface="+mn-lt"/>
                <a:cs typeface="+mn-lt"/>
              </a:rPr>
              <a:t> </a:t>
            </a:r>
            <a:r>
              <a:rPr lang="cs-CZ" sz="2600" dirty="0" err="1">
                <a:ea typeface="+mn-lt"/>
                <a:cs typeface="+mn-lt"/>
              </a:rPr>
              <a:t>journals</a:t>
            </a:r>
            <a:r>
              <a:rPr lang="cs-CZ" sz="2600" dirty="0">
                <a:ea typeface="+mn-lt"/>
                <a:cs typeface="+mn-lt"/>
              </a:rPr>
              <a:t> </a:t>
            </a:r>
            <a:r>
              <a:rPr lang="cs-CZ" sz="2600" dirty="0" err="1">
                <a:ea typeface="+mn-lt"/>
                <a:cs typeface="+mn-lt"/>
              </a:rPr>
              <a:t>charge</a:t>
            </a:r>
            <a:r>
              <a:rPr lang="cs-CZ" sz="2600" dirty="0">
                <a:ea typeface="+mn-lt"/>
                <a:cs typeface="+mn-lt"/>
              </a:rPr>
              <a:t> </a:t>
            </a:r>
            <a:r>
              <a:rPr lang="cs-CZ" sz="2600" dirty="0" err="1">
                <a:ea typeface="+mn-lt"/>
                <a:cs typeface="+mn-lt"/>
              </a:rPr>
              <a:t>APCs</a:t>
            </a:r>
            <a:r>
              <a:rPr lang="cs-CZ" sz="2600" dirty="0">
                <a:ea typeface="+mn-lt"/>
                <a:cs typeface="+mn-lt"/>
              </a:rPr>
              <a:t> (</a:t>
            </a:r>
            <a:r>
              <a:rPr lang="cs-CZ" sz="2600" dirty="0" err="1">
                <a:ea typeface="+mn-lt"/>
                <a:cs typeface="+mn-lt"/>
              </a:rPr>
              <a:t>e.g</a:t>
            </a:r>
            <a:r>
              <a:rPr lang="cs-CZ" sz="2600" dirty="0">
                <a:ea typeface="+mn-lt"/>
                <a:cs typeface="+mn-lt"/>
              </a:rPr>
              <a:t>. </a:t>
            </a:r>
            <a:r>
              <a:rPr lang="cs-CZ" sz="2600" dirty="0" err="1">
                <a:ea typeface="+mn-lt"/>
                <a:cs typeface="+mn-lt"/>
              </a:rPr>
              <a:t>platinum</a:t>
            </a:r>
            <a:r>
              <a:rPr lang="cs-CZ" sz="2600" dirty="0">
                <a:ea typeface="+mn-lt"/>
                <a:cs typeface="+mn-lt"/>
              </a:rPr>
              <a:t> OA </a:t>
            </a:r>
            <a:r>
              <a:rPr lang="cs-CZ" sz="2600" dirty="0" err="1">
                <a:ea typeface="+mn-lt"/>
                <a:cs typeface="+mn-lt"/>
              </a:rPr>
              <a:t>journals</a:t>
            </a:r>
            <a:r>
              <a:rPr lang="cs-CZ" sz="2600" dirty="0">
                <a:ea typeface="+mn-lt"/>
                <a:cs typeface="+mn-lt"/>
              </a:rPr>
              <a:t>, </a:t>
            </a:r>
            <a:r>
              <a:rPr lang="cs-CZ" sz="2600" dirty="0" err="1">
                <a:ea typeface="+mn-lt"/>
                <a:cs typeface="+mn-lt"/>
              </a:rPr>
              <a:t>journals</a:t>
            </a:r>
            <a:r>
              <a:rPr lang="cs-CZ" sz="2600" dirty="0">
                <a:ea typeface="+mn-lt"/>
                <a:cs typeface="+mn-lt"/>
              </a:rPr>
              <a:t> </a:t>
            </a:r>
            <a:r>
              <a:rPr lang="cs-CZ" sz="2600" dirty="0" err="1">
                <a:ea typeface="+mn-lt"/>
                <a:cs typeface="+mn-lt"/>
              </a:rPr>
              <a:t>allowing</a:t>
            </a:r>
            <a:r>
              <a:rPr lang="cs-CZ" sz="2600" dirty="0">
                <a:ea typeface="+mn-lt"/>
                <a:cs typeface="+mn-lt"/>
              </a:rPr>
              <a:t> </a:t>
            </a:r>
            <a:r>
              <a:rPr lang="cs-CZ" sz="2600" dirty="0" err="1">
                <a:ea typeface="+mn-lt"/>
                <a:cs typeface="+mn-lt"/>
              </a:rPr>
              <a:t>the</a:t>
            </a:r>
            <a:r>
              <a:rPr lang="cs-CZ" sz="2600" dirty="0">
                <a:ea typeface="+mn-lt"/>
                <a:cs typeface="+mn-lt"/>
              </a:rPr>
              <a:t> green OA model)</a:t>
            </a:r>
          </a:p>
          <a:p>
            <a:pPr marL="365760" lvl="1" indent="-274320"/>
            <a:endParaRPr lang="en-US" sz="2600" dirty="0" smtClean="0">
              <a:ea typeface="+mn-lt"/>
              <a:cs typeface="+mn-lt"/>
            </a:endParaRPr>
          </a:p>
          <a:p>
            <a:pPr marL="365760" lvl="1" indent="-274320"/>
            <a:r>
              <a:rPr lang="cs-CZ" sz="2600" dirty="0" smtClean="0">
                <a:ea typeface="+mn-lt"/>
                <a:cs typeface="+mn-lt"/>
              </a:rPr>
              <a:t>Real </a:t>
            </a:r>
            <a:r>
              <a:rPr lang="cs-CZ" sz="2600" dirty="0">
                <a:ea typeface="+mn-lt"/>
                <a:cs typeface="+mn-lt"/>
              </a:rPr>
              <a:t>(</a:t>
            </a:r>
            <a:r>
              <a:rPr lang="cs-CZ" sz="2600" dirty="0" err="1">
                <a:ea typeface="+mn-lt"/>
                <a:cs typeface="+mn-lt"/>
              </a:rPr>
              <a:t>future</a:t>
            </a:r>
            <a:r>
              <a:rPr lang="cs-CZ" sz="2600" dirty="0">
                <a:ea typeface="+mn-lt"/>
                <a:cs typeface="+mn-lt"/>
              </a:rPr>
              <a:t>) </a:t>
            </a:r>
            <a:r>
              <a:rPr lang="cs-CZ" sz="2600" dirty="0" err="1">
                <a:ea typeface="+mn-lt"/>
                <a:cs typeface="+mn-lt"/>
              </a:rPr>
              <a:t>prices</a:t>
            </a:r>
            <a:r>
              <a:rPr lang="cs-CZ" sz="2600" dirty="0">
                <a:ea typeface="+mn-lt"/>
                <a:cs typeface="+mn-lt"/>
              </a:rPr>
              <a:t> </a:t>
            </a:r>
            <a:r>
              <a:rPr lang="cs-CZ" sz="2600" dirty="0" err="1">
                <a:ea typeface="+mn-lt"/>
                <a:cs typeface="+mn-lt"/>
              </a:rPr>
              <a:t>could</a:t>
            </a:r>
            <a:r>
              <a:rPr lang="cs-CZ" sz="2600" dirty="0">
                <a:ea typeface="+mn-lt"/>
                <a:cs typeface="+mn-lt"/>
              </a:rPr>
              <a:t> </a:t>
            </a:r>
            <a:r>
              <a:rPr lang="cs-CZ" sz="2600" dirty="0" err="1">
                <a:ea typeface="+mn-lt"/>
                <a:cs typeface="+mn-lt"/>
              </a:rPr>
              <a:t>be</a:t>
            </a:r>
            <a:r>
              <a:rPr lang="cs-CZ" sz="2600" dirty="0">
                <a:ea typeface="+mn-lt"/>
                <a:cs typeface="+mn-lt"/>
              </a:rPr>
              <a:t> </a:t>
            </a:r>
            <a:r>
              <a:rPr lang="cs-CZ" sz="2600" dirty="0" err="1">
                <a:ea typeface="+mn-lt"/>
                <a:cs typeface="+mn-lt"/>
              </a:rPr>
              <a:t>decreased</a:t>
            </a:r>
            <a:r>
              <a:rPr lang="cs-CZ" sz="2600" dirty="0">
                <a:ea typeface="+mn-lt"/>
                <a:cs typeface="+mn-lt"/>
              </a:rPr>
              <a:t> by offset </a:t>
            </a:r>
            <a:r>
              <a:rPr lang="cs-CZ" sz="2600" dirty="0" err="1" smtClean="0">
                <a:ea typeface="+mn-lt"/>
                <a:cs typeface="+mn-lt"/>
              </a:rPr>
              <a:t>deals</a:t>
            </a:r>
            <a:r>
              <a:rPr lang="cs-CZ" sz="2600" dirty="0" smtClean="0">
                <a:ea typeface="+mn-lt"/>
                <a:cs typeface="+mn-lt"/>
              </a:rPr>
              <a:t>, </a:t>
            </a:r>
            <a:r>
              <a:rPr lang="cs-CZ" sz="2600" dirty="0" err="1">
                <a:ea typeface="+mn-lt"/>
                <a:cs typeface="+mn-lt"/>
              </a:rPr>
              <a:t>membership</a:t>
            </a:r>
            <a:r>
              <a:rPr lang="cs-CZ" sz="2600" dirty="0">
                <a:ea typeface="+mn-lt"/>
                <a:cs typeface="+mn-lt"/>
              </a:rPr>
              <a:t> </a:t>
            </a:r>
            <a:r>
              <a:rPr lang="cs-CZ" sz="2600" dirty="0" err="1">
                <a:ea typeface="+mn-lt"/>
                <a:cs typeface="+mn-lt"/>
              </a:rPr>
              <a:t>discounts</a:t>
            </a:r>
            <a:r>
              <a:rPr lang="cs-CZ" sz="2600" dirty="0">
                <a:ea typeface="+mn-lt"/>
                <a:cs typeface="+mn-lt"/>
              </a:rPr>
              <a:t> </a:t>
            </a:r>
            <a:r>
              <a:rPr lang="cs-CZ" sz="2600" dirty="0" err="1">
                <a:ea typeface="+mn-lt"/>
                <a:cs typeface="+mn-lt"/>
              </a:rPr>
              <a:t>etc</a:t>
            </a:r>
            <a:r>
              <a:rPr lang="cs-CZ" sz="2600" dirty="0">
                <a:ea typeface="+mn-lt"/>
                <a:cs typeface="+mn-lt"/>
              </a:rPr>
              <a:t>. </a:t>
            </a:r>
          </a:p>
          <a:p>
            <a:pPr marL="91440" lvl="1" indent="0">
              <a:buNone/>
            </a:pPr>
            <a:endParaRPr lang="cs-CZ" sz="2600" dirty="0">
              <a:cs typeface="Calibri"/>
            </a:endParaRPr>
          </a:p>
          <a:p>
            <a:endParaRPr lang="cs-CZ" sz="2500" dirty="0">
              <a:ea typeface="+mn-lt"/>
              <a:cs typeface="+mn-lt"/>
            </a:endParaRPr>
          </a:p>
        </p:txBody>
      </p:sp>
      <p:sp>
        <p:nvSpPr>
          <p:cNvPr id="7"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6" name="Zástupný symbol pro číslo snímku 5"/>
          <p:cNvSpPr>
            <a:spLocks noGrp="1"/>
          </p:cNvSpPr>
          <p:nvPr>
            <p:ph type="sldNum" sz="quarter" idx="12"/>
          </p:nvPr>
        </p:nvSpPr>
        <p:spPr/>
        <p:txBody>
          <a:bodyPr/>
          <a:lstStyle/>
          <a:p>
            <a:fld id="{A2D58ADA-DDE5-40A5-9BF1-B0BC81F4C7C5}" type="slidenum">
              <a:rPr lang="cs-CZ" smtClean="0"/>
              <a:t>18</a:t>
            </a:fld>
            <a:endParaRPr lang="cs-CZ"/>
          </a:p>
        </p:txBody>
      </p:sp>
    </p:spTree>
    <p:extLst>
      <p:ext uri="{BB962C8B-B14F-4D97-AF65-F5344CB8AC3E}">
        <p14:creationId xmlns:p14="http://schemas.microsoft.com/office/powerpoint/2010/main" val="3559900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F778B4-5ECB-4559-BFE1-DE9E9F115472}"/>
              </a:ext>
            </a:extLst>
          </p:cNvPr>
          <p:cNvSpPr>
            <a:spLocks noGrp="1"/>
          </p:cNvSpPr>
          <p:nvPr>
            <p:ph type="title"/>
          </p:nvPr>
        </p:nvSpPr>
        <p:spPr>
          <a:solidFill>
            <a:schemeClr val="bg1"/>
          </a:solidFill>
        </p:spPr>
        <p:txBody>
          <a:bodyPr/>
          <a:lstStyle/>
          <a:p>
            <a:r>
              <a:rPr lang="cs-CZ" err="1">
                <a:ea typeface="+mj-lt"/>
                <a:cs typeface="+mj-lt"/>
              </a:rPr>
              <a:t>Changes</a:t>
            </a:r>
            <a:r>
              <a:rPr lang="cs-CZ">
                <a:ea typeface="+mj-lt"/>
                <a:cs typeface="+mj-lt"/>
              </a:rPr>
              <a:t> </a:t>
            </a:r>
            <a:r>
              <a:rPr lang="cs-CZ" err="1">
                <a:ea typeface="+mj-lt"/>
                <a:cs typeface="+mj-lt"/>
              </a:rPr>
              <a:t>needed</a:t>
            </a:r>
            <a:r>
              <a:rPr lang="cs-CZ">
                <a:ea typeface="+mj-lt"/>
                <a:cs typeface="+mj-lt"/>
              </a:rPr>
              <a:t> </a:t>
            </a:r>
            <a:r>
              <a:rPr lang="cs-CZ" err="1">
                <a:ea typeface="+mj-lt"/>
                <a:cs typeface="+mj-lt"/>
              </a:rPr>
              <a:t>at</a:t>
            </a:r>
            <a:r>
              <a:rPr lang="cs-CZ">
                <a:ea typeface="+mj-lt"/>
                <a:cs typeface="+mj-lt"/>
              </a:rPr>
              <a:t> national </a:t>
            </a:r>
            <a:r>
              <a:rPr lang="cs-CZ" err="1">
                <a:ea typeface="+mj-lt"/>
                <a:cs typeface="+mj-lt"/>
              </a:rPr>
              <a:t>level</a:t>
            </a:r>
            <a:endParaRPr lang="cs-CZ">
              <a:ea typeface="+mj-lt"/>
              <a:cs typeface="+mj-lt"/>
            </a:endParaRPr>
          </a:p>
        </p:txBody>
      </p:sp>
      <p:sp>
        <p:nvSpPr>
          <p:cNvPr id="3" name="Zástupný obsah 2">
            <a:extLst>
              <a:ext uri="{FF2B5EF4-FFF2-40B4-BE49-F238E27FC236}">
                <a16:creationId xmlns:a16="http://schemas.microsoft.com/office/drawing/2014/main" id="{04310AFC-1219-4997-BD86-19B67122BCA0}"/>
              </a:ext>
            </a:extLst>
          </p:cNvPr>
          <p:cNvSpPr>
            <a:spLocks noGrp="1"/>
          </p:cNvSpPr>
          <p:nvPr>
            <p:ph idx="1"/>
          </p:nvPr>
        </p:nvSpPr>
        <p:spPr>
          <a:xfrm>
            <a:off x="838200" y="1825625"/>
            <a:ext cx="10515600" cy="4569052"/>
          </a:xfrm>
          <a:solidFill>
            <a:schemeClr val="bg1"/>
          </a:solidFill>
        </p:spPr>
        <p:txBody>
          <a:bodyPr vert="horz" lIns="91440" tIns="45720" rIns="91440" bIns="45720" rtlCol="0" anchor="t">
            <a:normAutofit/>
          </a:bodyPr>
          <a:lstStyle/>
          <a:p>
            <a:pPr marL="0" indent="0">
              <a:spcBef>
                <a:spcPts val="0"/>
              </a:spcBef>
              <a:spcAft>
                <a:spcPts val="1200"/>
              </a:spcAft>
              <a:buNone/>
            </a:pPr>
            <a:r>
              <a:rPr lang="cs-CZ" b="1" dirty="0" err="1">
                <a:cs typeface="Calibri"/>
              </a:rPr>
              <a:t>Clear</a:t>
            </a:r>
            <a:r>
              <a:rPr lang="cs-CZ" b="1" dirty="0">
                <a:cs typeface="Calibri"/>
              </a:rPr>
              <a:t> </a:t>
            </a:r>
            <a:r>
              <a:rPr lang="cs-CZ" b="1" dirty="0" smtClean="0">
                <a:cs typeface="Calibri"/>
              </a:rPr>
              <a:t>OA as </a:t>
            </a:r>
            <a:r>
              <a:rPr lang="cs-CZ" b="1" dirty="0" err="1" smtClean="0">
                <a:cs typeface="Calibri"/>
              </a:rPr>
              <a:t>well</a:t>
            </a:r>
            <a:r>
              <a:rPr lang="cs-CZ" b="1" dirty="0" smtClean="0">
                <a:cs typeface="Calibri"/>
              </a:rPr>
              <a:t> as ORD </a:t>
            </a:r>
            <a:r>
              <a:rPr lang="cs-CZ" b="1" dirty="0" err="1" smtClean="0">
                <a:cs typeface="Calibri"/>
              </a:rPr>
              <a:t>policy</a:t>
            </a:r>
            <a:r>
              <a:rPr lang="cs-CZ" b="1" dirty="0" smtClean="0">
                <a:cs typeface="Calibri"/>
              </a:rPr>
              <a:t> </a:t>
            </a:r>
            <a:r>
              <a:rPr lang="cs-CZ" dirty="0" err="1" smtClean="0">
                <a:cs typeface="Calibri"/>
              </a:rPr>
              <a:t>with</a:t>
            </a:r>
            <a:r>
              <a:rPr lang="cs-CZ" dirty="0" smtClean="0">
                <a:cs typeface="Calibri"/>
              </a:rPr>
              <a:t> </a:t>
            </a:r>
            <a:r>
              <a:rPr lang="cs-CZ" dirty="0" err="1" smtClean="0">
                <a:cs typeface="Calibri"/>
              </a:rPr>
              <a:t>mandatory</a:t>
            </a:r>
            <a:r>
              <a:rPr lang="cs-CZ" dirty="0" smtClean="0">
                <a:cs typeface="Calibri"/>
              </a:rPr>
              <a:t> </a:t>
            </a:r>
            <a:r>
              <a:rPr lang="cs-CZ" dirty="0" err="1" smtClean="0">
                <a:cs typeface="Calibri"/>
              </a:rPr>
              <a:t>goals</a:t>
            </a:r>
            <a:r>
              <a:rPr lang="cs-CZ" dirty="0" smtClean="0">
                <a:cs typeface="Calibri"/>
              </a:rPr>
              <a:t> and </a:t>
            </a:r>
            <a:r>
              <a:rPr lang="cs-CZ" dirty="0" err="1" smtClean="0">
                <a:cs typeface="Calibri"/>
              </a:rPr>
              <a:t>terms</a:t>
            </a:r>
            <a:r>
              <a:rPr lang="cs-CZ" dirty="0" smtClean="0">
                <a:cs typeface="Calibri"/>
              </a:rPr>
              <a:t> (in </a:t>
            </a:r>
            <a:r>
              <a:rPr lang="en-US" dirty="0" smtClean="0">
                <a:cs typeface="Calibri"/>
              </a:rPr>
              <a:t>National </a:t>
            </a:r>
            <a:r>
              <a:rPr lang="en-US" dirty="0">
                <a:cs typeface="Calibri"/>
              </a:rPr>
              <a:t>Research, Development and Innovation Policy for 2021+</a:t>
            </a:r>
            <a:r>
              <a:rPr lang="cs-CZ" dirty="0" smtClean="0">
                <a:cs typeface="Calibri"/>
                <a:sym typeface="Wingdings" panose="05000000000000000000" pitchFamily="2" charset="2"/>
              </a:rPr>
              <a:t>?)</a:t>
            </a:r>
            <a:endParaRPr lang="cs-CZ" dirty="0">
              <a:cs typeface="Calibri"/>
            </a:endParaRPr>
          </a:p>
          <a:p>
            <a:pPr marL="0" indent="0">
              <a:spcBef>
                <a:spcPts val="0"/>
              </a:spcBef>
              <a:spcAft>
                <a:spcPts val="1200"/>
              </a:spcAft>
              <a:buNone/>
            </a:pPr>
            <a:r>
              <a:rPr lang="cs-CZ" b="1" dirty="0"/>
              <a:t>Offset </a:t>
            </a:r>
            <a:r>
              <a:rPr lang="cs-CZ" b="1" dirty="0" err="1" smtClean="0"/>
              <a:t>deals</a:t>
            </a:r>
            <a:r>
              <a:rPr lang="cs-CZ" b="1" dirty="0" smtClean="0"/>
              <a:t> </a:t>
            </a:r>
            <a:r>
              <a:rPr lang="cs-CZ" dirty="0"/>
              <a:t>(</a:t>
            </a:r>
            <a:r>
              <a:rPr lang="cs-CZ" dirty="0" err="1"/>
              <a:t>APCs</a:t>
            </a:r>
            <a:r>
              <a:rPr lang="cs-CZ" dirty="0"/>
              <a:t> + fair </a:t>
            </a:r>
            <a:r>
              <a:rPr lang="cs-CZ" dirty="0" err="1"/>
              <a:t>conditions</a:t>
            </a:r>
            <a:r>
              <a:rPr lang="cs-CZ" dirty="0"/>
              <a:t> </a:t>
            </a:r>
            <a:r>
              <a:rPr lang="cs-CZ" dirty="0" err="1"/>
              <a:t>for</a:t>
            </a:r>
            <a:r>
              <a:rPr lang="cs-CZ" dirty="0"/>
              <a:t> green open </a:t>
            </a:r>
            <a:r>
              <a:rPr lang="cs-CZ" dirty="0" err="1"/>
              <a:t>access</a:t>
            </a:r>
            <a:r>
              <a:rPr lang="cs-CZ" dirty="0"/>
              <a:t>)</a:t>
            </a:r>
            <a:endParaRPr lang="cs-CZ" dirty="0">
              <a:cs typeface="Calibri"/>
            </a:endParaRPr>
          </a:p>
          <a:p>
            <a:pPr marL="0" indent="0">
              <a:spcBef>
                <a:spcPts val="0"/>
              </a:spcBef>
              <a:spcAft>
                <a:spcPts val="1200"/>
              </a:spcAft>
              <a:buNone/>
            </a:pPr>
            <a:r>
              <a:rPr lang="cs-CZ" dirty="0" smtClean="0"/>
              <a:t>OA and ORD </a:t>
            </a:r>
            <a:r>
              <a:rPr lang="cs-CZ" dirty="0"/>
              <a:t>in </a:t>
            </a:r>
            <a:r>
              <a:rPr lang="cs-CZ" b="1" dirty="0" err="1"/>
              <a:t>terms</a:t>
            </a:r>
            <a:r>
              <a:rPr lang="cs-CZ" b="1" dirty="0"/>
              <a:t> and </a:t>
            </a:r>
            <a:r>
              <a:rPr lang="cs-CZ" b="1" dirty="0" err="1"/>
              <a:t>conditions</a:t>
            </a:r>
            <a:r>
              <a:rPr lang="cs-CZ" b="1" dirty="0"/>
              <a:t> </a:t>
            </a:r>
            <a:r>
              <a:rPr lang="cs-CZ" b="1" dirty="0" err="1"/>
              <a:t>of</a:t>
            </a:r>
            <a:r>
              <a:rPr lang="cs-CZ" b="1" dirty="0"/>
              <a:t> </a:t>
            </a:r>
            <a:r>
              <a:rPr lang="cs-CZ" b="1" dirty="0" err="1"/>
              <a:t>national</a:t>
            </a:r>
            <a:r>
              <a:rPr lang="cs-CZ" b="1" dirty="0"/>
              <a:t> </a:t>
            </a:r>
            <a:r>
              <a:rPr lang="cs-CZ" b="1" dirty="0" err="1"/>
              <a:t>funding</a:t>
            </a:r>
            <a:r>
              <a:rPr lang="cs-CZ" b="1" dirty="0"/>
              <a:t> </a:t>
            </a:r>
            <a:r>
              <a:rPr lang="cs-CZ" b="1" dirty="0" err="1" smtClean="0"/>
              <a:t>bodies</a:t>
            </a:r>
            <a:r>
              <a:rPr lang="cs-CZ" dirty="0"/>
              <a:t> </a:t>
            </a:r>
            <a:r>
              <a:rPr lang="cs-CZ" dirty="0">
                <a:sym typeface="Wingdings" panose="05000000000000000000" pitchFamily="2" charset="2"/>
              </a:rPr>
              <a:t> </a:t>
            </a:r>
            <a:r>
              <a:rPr lang="cs-CZ" dirty="0" smtClean="0">
                <a:sym typeface="Wingdings" panose="05000000000000000000" pitchFamily="2" charset="2"/>
              </a:rPr>
              <a:t>OA and ORD </a:t>
            </a:r>
            <a:r>
              <a:rPr lang="cs-CZ" dirty="0" err="1" smtClean="0">
                <a:sym typeface="Wingdings" panose="05000000000000000000" pitchFamily="2" charset="2"/>
              </a:rPr>
              <a:t>should</a:t>
            </a:r>
            <a:r>
              <a:rPr lang="cs-CZ" dirty="0" smtClean="0">
                <a:sym typeface="Wingdings" panose="05000000000000000000" pitchFamily="2" charset="2"/>
              </a:rPr>
              <a:t> </a:t>
            </a:r>
            <a:r>
              <a:rPr lang="cs-CZ" dirty="0" err="1" smtClean="0">
                <a:sym typeface="Wingdings" panose="05000000000000000000" pitchFamily="2" charset="2"/>
              </a:rPr>
              <a:t>be</a:t>
            </a:r>
            <a:r>
              <a:rPr lang="cs-CZ" dirty="0" smtClean="0">
                <a:sym typeface="Wingdings" panose="05000000000000000000" pitchFamily="2" charset="2"/>
              </a:rPr>
              <a:t> </a:t>
            </a:r>
            <a:r>
              <a:rPr lang="cs-CZ" dirty="0" err="1" smtClean="0">
                <a:sym typeface="Wingdings" panose="05000000000000000000" pitchFamily="2" charset="2"/>
              </a:rPr>
              <a:t>requir</a:t>
            </a:r>
            <a:r>
              <a:rPr lang="en-US" dirty="0" smtClean="0">
                <a:sym typeface="Wingdings" panose="05000000000000000000" pitchFamily="2" charset="2"/>
              </a:rPr>
              <a:t>e</a:t>
            </a:r>
            <a:r>
              <a:rPr lang="cs-CZ" dirty="0" smtClean="0">
                <a:sym typeface="Wingdings" panose="05000000000000000000" pitchFamily="2" charset="2"/>
              </a:rPr>
              <a:t>d; </a:t>
            </a:r>
            <a:r>
              <a:rPr lang="cs-CZ" dirty="0" err="1" smtClean="0">
                <a:sym typeface="Wingdings" panose="05000000000000000000" pitchFamily="2" charset="2"/>
              </a:rPr>
              <a:t>potential</a:t>
            </a:r>
            <a:r>
              <a:rPr lang="cs-CZ" dirty="0" smtClean="0">
                <a:sym typeface="Wingdings" panose="05000000000000000000" pitchFamily="2" charset="2"/>
              </a:rPr>
              <a:t> </a:t>
            </a:r>
            <a:r>
              <a:rPr lang="cs-CZ" dirty="0" err="1" smtClean="0">
                <a:sym typeface="Wingdings" panose="05000000000000000000" pitchFamily="2" charset="2"/>
              </a:rPr>
              <a:t>costs</a:t>
            </a:r>
            <a:r>
              <a:rPr lang="cs-CZ" dirty="0" smtClean="0">
                <a:sym typeface="Wingdings" panose="05000000000000000000" pitchFamily="2" charset="2"/>
              </a:rPr>
              <a:t> on OA/ORD </a:t>
            </a:r>
            <a:r>
              <a:rPr lang="cs-CZ" dirty="0" err="1" smtClean="0">
                <a:sym typeface="Wingdings" panose="05000000000000000000" pitchFamily="2" charset="2"/>
              </a:rPr>
              <a:t>publishing</a:t>
            </a:r>
            <a:r>
              <a:rPr lang="cs-CZ" dirty="0" smtClean="0">
                <a:sym typeface="Wingdings" panose="05000000000000000000" pitchFamily="2" charset="2"/>
              </a:rPr>
              <a:t> (</a:t>
            </a:r>
            <a:r>
              <a:rPr lang="cs-CZ" dirty="0" err="1" smtClean="0">
                <a:sym typeface="Wingdings" panose="05000000000000000000" pitchFamily="2" charset="2"/>
              </a:rPr>
              <a:t>e.g</a:t>
            </a:r>
            <a:r>
              <a:rPr lang="cs-CZ" dirty="0" smtClean="0">
                <a:sym typeface="Wingdings" panose="05000000000000000000" pitchFamily="2" charset="2"/>
              </a:rPr>
              <a:t>. </a:t>
            </a:r>
            <a:r>
              <a:rPr lang="cs-CZ" dirty="0" err="1" smtClean="0">
                <a:sym typeface="Wingdings" panose="05000000000000000000" pitchFamily="2" charset="2"/>
              </a:rPr>
              <a:t>APCs</a:t>
            </a:r>
            <a:r>
              <a:rPr lang="cs-CZ" dirty="0" smtClean="0">
                <a:sym typeface="Wingdings" panose="05000000000000000000" pitchFamily="2" charset="2"/>
              </a:rPr>
              <a:t>)</a:t>
            </a:r>
            <a:r>
              <a:rPr lang="cs-CZ" dirty="0">
                <a:sym typeface="Wingdings" panose="05000000000000000000" pitchFamily="2" charset="2"/>
              </a:rPr>
              <a:t> </a:t>
            </a:r>
            <a:r>
              <a:rPr lang="cs-CZ" dirty="0" err="1">
                <a:sym typeface="Wingdings" panose="05000000000000000000" pitchFamily="2" charset="2"/>
              </a:rPr>
              <a:t>must</a:t>
            </a:r>
            <a:r>
              <a:rPr lang="cs-CZ" dirty="0">
                <a:sym typeface="Wingdings" panose="05000000000000000000" pitchFamily="2" charset="2"/>
              </a:rPr>
              <a:t> </a:t>
            </a:r>
            <a:r>
              <a:rPr lang="cs-CZ" dirty="0" err="1">
                <a:sym typeface="Wingdings" panose="05000000000000000000" pitchFamily="2" charset="2"/>
              </a:rPr>
              <a:t>be</a:t>
            </a:r>
            <a:r>
              <a:rPr lang="cs-CZ" dirty="0">
                <a:sym typeface="Wingdings" panose="05000000000000000000" pitchFamily="2" charset="2"/>
              </a:rPr>
              <a:t> </a:t>
            </a:r>
            <a:r>
              <a:rPr lang="cs-CZ" dirty="0" err="1" smtClean="0">
                <a:sym typeface="Wingdings" panose="05000000000000000000" pitchFamily="2" charset="2"/>
              </a:rPr>
              <a:t>eligible</a:t>
            </a:r>
            <a:endParaRPr lang="cs-CZ" dirty="0">
              <a:sym typeface="Wingdings" panose="05000000000000000000" pitchFamily="2" charset="2"/>
            </a:endParaRPr>
          </a:p>
          <a:p>
            <a:pPr lvl="1">
              <a:spcBef>
                <a:spcPts val="0"/>
              </a:spcBef>
            </a:pPr>
            <a:r>
              <a:rPr lang="cs-CZ" dirty="0"/>
              <a:t>In </a:t>
            </a:r>
            <a:r>
              <a:rPr lang="cs-CZ" dirty="0" err="1"/>
              <a:t>the</a:t>
            </a:r>
            <a:r>
              <a:rPr lang="cs-CZ" dirty="0"/>
              <a:t> </a:t>
            </a:r>
            <a:r>
              <a:rPr lang="cs-CZ" dirty="0" err="1"/>
              <a:t>future</a:t>
            </a:r>
            <a:r>
              <a:rPr lang="cs-CZ" dirty="0"/>
              <a:t>, to </a:t>
            </a:r>
            <a:r>
              <a:rPr lang="cs-CZ" dirty="0" err="1"/>
              <a:t>address</a:t>
            </a:r>
            <a:r>
              <a:rPr lang="cs-CZ" dirty="0"/>
              <a:t> </a:t>
            </a:r>
            <a:r>
              <a:rPr lang="cs-CZ" dirty="0" err="1"/>
              <a:t>financing</a:t>
            </a:r>
            <a:r>
              <a:rPr lang="cs-CZ" dirty="0"/>
              <a:t> </a:t>
            </a:r>
            <a:r>
              <a:rPr lang="cs-CZ" dirty="0" smtClean="0"/>
              <a:t>OA </a:t>
            </a:r>
            <a:r>
              <a:rPr lang="cs-CZ" dirty="0" err="1"/>
              <a:t>publishing</a:t>
            </a:r>
            <a:r>
              <a:rPr lang="cs-CZ" dirty="0"/>
              <a:t> </a:t>
            </a:r>
            <a:r>
              <a:rPr lang="cs-CZ" dirty="0" err="1"/>
              <a:t>of</a:t>
            </a:r>
            <a:r>
              <a:rPr lang="cs-CZ" dirty="0"/>
              <a:t> </a:t>
            </a:r>
            <a:r>
              <a:rPr lang="cs-CZ" b="1" dirty="0" err="1"/>
              <a:t>postgrant</a:t>
            </a:r>
            <a:r>
              <a:rPr lang="cs-CZ" b="1" dirty="0"/>
              <a:t> </a:t>
            </a:r>
            <a:r>
              <a:rPr lang="cs-CZ" b="1" dirty="0" err="1"/>
              <a:t>publications</a:t>
            </a:r>
            <a:r>
              <a:rPr lang="cs-CZ" b="1" dirty="0"/>
              <a:t> </a:t>
            </a:r>
            <a:r>
              <a:rPr lang="cs-CZ" dirty="0"/>
              <a:t>(</a:t>
            </a:r>
            <a:r>
              <a:rPr lang="cs-CZ" dirty="0" err="1"/>
              <a:t>e.g</a:t>
            </a:r>
            <a:r>
              <a:rPr lang="cs-CZ" dirty="0"/>
              <a:t>. </a:t>
            </a:r>
            <a:r>
              <a:rPr lang="cs-CZ" dirty="0" err="1"/>
              <a:t>special</a:t>
            </a:r>
            <a:r>
              <a:rPr lang="cs-CZ" dirty="0"/>
              <a:t> </a:t>
            </a:r>
            <a:r>
              <a:rPr lang="cs-CZ" dirty="0" err="1"/>
              <a:t>fund</a:t>
            </a:r>
            <a:r>
              <a:rPr lang="cs-CZ" dirty="0"/>
              <a:t> </a:t>
            </a:r>
            <a:r>
              <a:rPr lang="cs-CZ" dirty="0" err="1"/>
              <a:t>like</a:t>
            </a:r>
            <a:r>
              <a:rPr lang="cs-CZ" dirty="0"/>
              <a:t> </a:t>
            </a:r>
            <a:r>
              <a:rPr lang="cs-CZ" dirty="0">
                <a:hlinkClick r:id="rId3"/>
              </a:rPr>
              <a:t>EC/</a:t>
            </a:r>
            <a:r>
              <a:rPr lang="cs-CZ" dirty="0" err="1">
                <a:hlinkClick r:id="rId3"/>
              </a:rPr>
              <a:t>OpenAIRE</a:t>
            </a:r>
            <a:r>
              <a:rPr lang="cs-CZ" dirty="0">
                <a:hlinkClick r:id="rId3"/>
              </a:rPr>
              <a:t> FP7 Post-Grant Open Access </a:t>
            </a:r>
            <a:r>
              <a:rPr lang="cs-CZ" dirty="0" smtClean="0">
                <a:hlinkClick r:id="rId3"/>
              </a:rPr>
              <a:t>Pilot</a:t>
            </a:r>
            <a:r>
              <a:rPr lang="cs-CZ" dirty="0" smtClean="0"/>
              <a:t>).</a:t>
            </a:r>
            <a:endParaRPr lang="cs-CZ" dirty="0">
              <a:cs typeface="Calibri"/>
            </a:endParaRPr>
          </a:p>
        </p:txBody>
      </p:sp>
      <p:sp>
        <p:nvSpPr>
          <p:cNvPr id="7"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6" name="Zástupný symbol pro číslo snímku 5"/>
          <p:cNvSpPr>
            <a:spLocks noGrp="1"/>
          </p:cNvSpPr>
          <p:nvPr>
            <p:ph type="sldNum" sz="quarter" idx="12"/>
          </p:nvPr>
        </p:nvSpPr>
        <p:spPr/>
        <p:txBody>
          <a:bodyPr/>
          <a:lstStyle/>
          <a:p>
            <a:fld id="{A2D58ADA-DDE5-40A5-9BF1-B0BC81F4C7C5}" type="slidenum">
              <a:rPr lang="cs-CZ" smtClean="0"/>
              <a:t>19</a:t>
            </a:fld>
            <a:endParaRPr lang="cs-CZ"/>
          </a:p>
        </p:txBody>
      </p:sp>
    </p:spTree>
    <p:extLst>
      <p:ext uri="{BB962C8B-B14F-4D97-AF65-F5344CB8AC3E}">
        <p14:creationId xmlns:p14="http://schemas.microsoft.com/office/powerpoint/2010/main" val="723048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FB73D2-1065-4480-804E-63A81954D140}"/>
              </a:ext>
            </a:extLst>
          </p:cNvPr>
          <p:cNvSpPr>
            <a:spLocks noGrp="1"/>
          </p:cNvSpPr>
          <p:nvPr>
            <p:ph type="title"/>
          </p:nvPr>
        </p:nvSpPr>
        <p:spPr/>
        <p:txBody>
          <a:bodyPr/>
          <a:lstStyle/>
          <a:p>
            <a:r>
              <a:rPr lang="cs-CZ">
                <a:ea typeface="+mj-lt"/>
                <a:cs typeface="+mj-lt"/>
              </a:rPr>
              <a:t>Czech </a:t>
            </a:r>
            <a:r>
              <a:rPr lang="cs-CZ" err="1">
                <a:ea typeface="+mj-lt"/>
                <a:cs typeface="+mj-lt"/>
              </a:rPr>
              <a:t>National</a:t>
            </a:r>
            <a:r>
              <a:rPr lang="cs-CZ">
                <a:ea typeface="+mj-lt"/>
                <a:cs typeface="+mj-lt"/>
              </a:rPr>
              <a:t> Open Access </a:t>
            </a:r>
            <a:r>
              <a:rPr lang="cs-CZ" err="1">
                <a:ea typeface="+mj-lt"/>
                <a:cs typeface="+mj-lt"/>
              </a:rPr>
              <a:t>Strategy</a:t>
            </a:r>
            <a:endParaRPr lang="cs-CZ" err="1"/>
          </a:p>
        </p:txBody>
      </p:sp>
      <p:sp>
        <p:nvSpPr>
          <p:cNvPr id="3" name="Zástupný obsah 2">
            <a:extLst>
              <a:ext uri="{FF2B5EF4-FFF2-40B4-BE49-F238E27FC236}">
                <a16:creationId xmlns:a16="http://schemas.microsoft.com/office/drawing/2014/main" id="{BC02F9E7-D748-42CC-B4E0-7BE13F76F9B7}"/>
              </a:ext>
            </a:extLst>
          </p:cNvPr>
          <p:cNvSpPr>
            <a:spLocks noGrp="1"/>
          </p:cNvSpPr>
          <p:nvPr>
            <p:ph idx="1"/>
          </p:nvPr>
        </p:nvSpPr>
        <p:spPr/>
        <p:txBody>
          <a:bodyPr vert="horz" lIns="91440" tIns="45720" rIns="91440" bIns="45720" rtlCol="0" anchor="t">
            <a:normAutofit/>
          </a:bodyPr>
          <a:lstStyle/>
          <a:p>
            <a:pPr marL="0" indent="0">
              <a:buNone/>
            </a:pPr>
            <a:r>
              <a:rPr lang="cs-CZ" b="1">
                <a:cs typeface="Calibri"/>
              </a:rPr>
              <a:t>Full </a:t>
            </a:r>
            <a:r>
              <a:rPr lang="cs-CZ" b="1" err="1">
                <a:cs typeface="Calibri"/>
              </a:rPr>
              <a:t>name</a:t>
            </a:r>
            <a:r>
              <a:rPr lang="cs-CZ" b="1">
                <a:cs typeface="Calibri"/>
              </a:rPr>
              <a:t>:</a:t>
            </a:r>
            <a:r>
              <a:rPr lang="cs-CZ">
                <a:cs typeface="Calibri"/>
              </a:rPr>
              <a:t> </a:t>
            </a:r>
            <a:r>
              <a:rPr lang="cs-CZ" err="1">
                <a:ea typeface="+mn-lt"/>
                <a:cs typeface="+mn-lt"/>
              </a:rPr>
              <a:t>The</a:t>
            </a:r>
            <a:r>
              <a:rPr lang="cs-CZ">
                <a:ea typeface="+mn-lt"/>
                <a:cs typeface="+mn-lt"/>
              </a:rPr>
              <a:t> Czech Republic </a:t>
            </a:r>
            <a:r>
              <a:rPr lang="cs-CZ" err="1">
                <a:ea typeface="+mn-lt"/>
                <a:cs typeface="+mn-lt"/>
              </a:rPr>
              <a:t>National</a:t>
            </a:r>
            <a:r>
              <a:rPr lang="cs-CZ">
                <a:ea typeface="+mn-lt"/>
                <a:cs typeface="+mn-lt"/>
              </a:rPr>
              <a:t> </a:t>
            </a:r>
            <a:r>
              <a:rPr lang="cs-CZ" err="1">
                <a:ea typeface="+mn-lt"/>
                <a:cs typeface="+mn-lt"/>
              </a:rPr>
              <a:t>Strategy</a:t>
            </a:r>
            <a:r>
              <a:rPr lang="cs-CZ">
                <a:ea typeface="+mn-lt"/>
                <a:cs typeface="+mn-lt"/>
              </a:rPr>
              <a:t> </a:t>
            </a:r>
            <a:r>
              <a:rPr lang="cs-CZ" err="1">
                <a:ea typeface="+mn-lt"/>
                <a:cs typeface="+mn-lt"/>
              </a:rPr>
              <a:t>of</a:t>
            </a:r>
            <a:r>
              <a:rPr lang="cs-CZ">
                <a:ea typeface="+mn-lt"/>
                <a:cs typeface="+mn-lt"/>
              </a:rPr>
              <a:t> Open Access to </a:t>
            </a:r>
            <a:r>
              <a:rPr lang="cs-CZ" err="1">
                <a:ea typeface="+mn-lt"/>
                <a:cs typeface="+mn-lt"/>
              </a:rPr>
              <a:t>Scientific</a:t>
            </a:r>
            <a:r>
              <a:rPr lang="cs-CZ">
                <a:ea typeface="+mn-lt"/>
                <a:cs typeface="+mn-lt"/>
              </a:rPr>
              <a:t> </a:t>
            </a:r>
            <a:r>
              <a:rPr lang="cs-CZ" err="1">
                <a:ea typeface="+mn-lt"/>
                <a:cs typeface="+mn-lt"/>
              </a:rPr>
              <a:t>Information</a:t>
            </a:r>
            <a:r>
              <a:rPr lang="cs-CZ">
                <a:ea typeface="+mn-lt"/>
                <a:cs typeface="+mn-lt"/>
              </a:rPr>
              <a:t> </a:t>
            </a:r>
            <a:r>
              <a:rPr lang="cs-CZ" err="1">
                <a:ea typeface="+mn-lt"/>
                <a:cs typeface="+mn-lt"/>
              </a:rPr>
              <a:t>for</a:t>
            </a:r>
            <a:r>
              <a:rPr lang="cs-CZ">
                <a:ea typeface="+mn-lt"/>
                <a:cs typeface="+mn-lt"/>
              </a:rPr>
              <a:t> 2017-2020</a:t>
            </a:r>
            <a:endParaRPr lang="cs-CZ">
              <a:cs typeface="Calibri"/>
            </a:endParaRPr>
          </a:p>
          <a:p>
            <a:pPr marL="0" indent="0">
              <a:buNone/>
            </a:pPr>
            <a:r>
              <a:rPr lang="cs-CZ" b="1" err="1">
                <a:ea typeface="+mn-lt"/>
                <a:cs typeface="+mn-lt"/>
              </a:rPr>
              <a:t>Approved</a:t>
            </a:r>
            <a:r>
              <a:rPr lang="cs-CZ" b="1">
                <a:ea typeface="+mn-lt"/>
                <a:cs typeface="+mn-lt"/>
              </a:rPr>
              <a:t> </a:t>
            </a:r>
            <a:r>
              <a:rPr lang="cs-CZ">
                <a:ea typeface="+mn-lt"/>
                <a:cs typeface="+mn-lt"/>
              </a:rPr>
              <a:t>by </a:t>
            </a:r>
            <a:r>
              <a:rPr lang="cs-CZ" err="1">
                <a:ea typeface="+mn-lt"/>
                <a:cs typeface="+mn-lt"/>
              </a:rPr>
              <a:t>the</a:t>
            </a:r>
            <a:r>
              <a:rPr lang="cs-CZ">
                <a:ea typeface="+mn-lt"/>
                <a:cs typeface="+mn-lt"/>
              </a:rPr>
              <a:t> </a:t>
            </a:r>
            <a:r>
              <a:rPr lang="cs-CZ" err="1">
                <a:ea typeface="+mn-lt"/>
                <a:cs typeface="+mn-lt"/>
              </a:rPr>
              <a:t>Government</a:t>
            </a:r>
            <a:r>
              <a:rPr lang="cs-CZ">
                <a:ea typeface="+mn-lt"/>
                <a:cs typeface="+mn-lt"/>
              </a:rPr>
              <a:t> </a:t>
            </a:r>
            <a:r>
              <a:rPr lang="cs-CZ" err="1">
                <a:ea typeface="+mn-lt"/>
                <a:cs typeface="+mn-lt"/>
              </a:rPr>
              <a:t>of</a:t>
            </a:r>
            <a:r>
              <a:rPr lang="cs-CZ">
                <a:ea typeface="+mn-lt"/>
                <a:cs typeface="+mn-lt"/>
              </a:rPr>
              <a:t> </a:t>
            </a:r>
            <a:r>
              <a:rPr lang="cs-CZ" err="1">
                <a:ea typeface="+mn-lt"/>
                <a:cs typeface="+mn-lt"/>
              </a:rPr>
              <a:t>the</a:t>
            </a:r>
            <a:r>
              <a:rPr lang="cs-CZ">
                <a:ea typeface="+mn-lt"/>
                <a:cs typeface="+mn-lt"/>
              </a:rPr>
              <a:t> Czech Republic</a:t>
            </a:r>
            <a:r>
              <a:rPr lang="cs-CZ">
                <a:cs typeface="Calibri"/>
              </a:rPr>
              <a:t> in June 2017 </a:t>
            </a:r>
            <a:endParaRPr lang="cs-CZ"/>
          </a:p>
          <a:p>
            <a:pPr marL="0" indent="0">
              <a:buNone/>
            </a:pPr>
            <a:r>
              <a:rPr lang="cs-CZ" b="1" err="1">
                <a:cs typeface="Calibri"/>
              </a:rPr>
              <a:t>Requires</a:t>
            </a:r>
            <a:r>
              <a:rPr lang="cs-CZ">
                <a:cs typeface="Calibri"/>
              </a:rPr>
              <a:t> open </a:t>
            </a:r>
            <a:r>
              <a:rPr lang="cs-CZ" err="1">
                <a:cs typeface="Calibri"/>
              </a:rPr>
              <a:t>access</a:t>
            </a:r>
            <a:r>
              <a:rPr lang="cs-CZ">
                <a:cs typeface="Calibri"/>
              </a:rPr>
              <a:t>... </a:t>
            </a:r>
            <a:r>
              <a:rPr lang="cs-CZ">
                <a:ea typeface="+mn-lt"/>
                <a:cs typeface="+mn-lt"/>
              </a:rPr>
              <a:t>→</a:t>
            </a:r>
            <a:r>
              <a:rPr lang="cs-CZ">
                <a:cs typeface="Calibri"/>
              </a:rPr>
              <a:t> </a:t>
            </a:r>
            <a:r>
              <a:rPr lang="cs-CZ" err="1">
                <a:cs typeface="Calibri"/>
              </a:rPr>
              <a:t>The</a:t>
            </a:r>
            <a:r>
              <a:rPr lang="cs-CZ">
                <a:cs typeface="Calibri"/>
              </a:rPr>
              <a:t> </a:t>
            </a:r>
            <a:r>
              <a:rPr lang="cs-CZ" err="1">
                <a:cs typeface="Calibri"/>
              </a:rPr>
              <a:t>strategy</a:t>
            </a:r>
            <a:r>
              <a:rPr lang="cs-CZ">
                <a:cs typeface="Calibri"/>
              </a:rPr>
              <a:t> </a:t>
            </a:r>
            <a:r>
              <a:rPr lang="cs-CZ" err="1">
                <a:cs typeface="Calibri"/>
              </a:rPr>
              <a:t>is</a:t>
            </a:r>
            <a:r>
              <a:rPr lang="cs-CZ">
                <a:cs typeface="Calibri"/>
              </a:rPr>
              <a:t> very </a:t>
            </a:r>
            <a:r>
              <a:rPr lang="cs-CZ" err="1">
                <a:cs typeface="Calibri"/>
              </a:rPr>
              <a:t>general</a:t>
            </a:r>
            <a:r>
              <a:rPr lang="cs-CZ">
                <a:cs typeface="Calibri"/>
              </a:rPr>
              <a:t>, </a:t>
            </a:r>
            <a:r>
              <a:rPr lang="cs-CZ" err="1">
                <a:cs typeface="Calibri"/>
              </a:rPr>
              <a:t>without</a:t>
            </a:r>
            <a:r>
              <a:rPr lang="cs-CZ">
                <a:cs typeface="Calibri"/>
              </a:rPr>
              <a:t> </a:t>
            </a:r>
            <a:r>
              <a:rPr lang="cs-CZ" err="1">
                <a:cs typeface="Calibri"/>
              </a:rPr>
              <a:t>specific</a:t>
            </a:r>
            <a:r>
              <a:rPr lang="cs-CZ">
                <a:cs typeface="Calibri"/>
              </a:rPr>
              <a:t> </a:t>
            </a:r>
            <a:r>
              <a:rPr lang="cs-CZ" err="1">
                <a:cs typeface="Calibri"/>
              </a:rPr>
              <a:t>requirements</a:t>
            </a:r>
            <a:r>
              <a:rPr lang="cs-CZ">
                <a:cs typeface="Calibri"/>
              </a:rPr>
              <a:t> and </a:t>
            </a:r>
            <a:r>
              <a:rPr lang="cs-CZ" err="1">
                <a:cs typeface="Calibri"/>
              </a:rPr>
              <a:t>goals</a:t>
            </a:r>
            <a:r>
              <a:rPr lang="cs-CZ">
                <a:cs typeface="Calibri"/>
              </a:rPr>
              <a:t>, </a:t>
            </a:r>
            <a:r>
              <a:rPr lang="cs-CZ" err="1">
                <a:cs typeface="Calibri"/>
              </a:rPr>
              <a:t>mostly</a:t>
            </a:r>
            <a:r>
              <a:rPr lang="cs-CZ">
                <a:cs typeface="Calibri"/>
              </a:rPr>
              <a:t> </a:t>
            </a:r>
            <a:r>
              <a:rPr lang="cs-CZ" err="1">
                <a:cs typeface="Calibri"/>
              </a:rPr>
              <a:t>describing</a:t>
            </a:r>
            <a:r>
              <a:rPr lang="cs-CZ">
                <a:cs typeface="Calibri"/>
              </a:rPr>
              <a:t> </a:t>
            </a:r>
            <a:r>
              <a:rPr lang="cs-CZ" err="1">
                <a:cs typeface="Calibri"/>
              </a:rPr>
              <a:t>the</a:t>
            </a:r>
            <a:r>
              <a:rPr lang="cs-CZ">
                <a:cs typeface="Calibri"/>
              </a:rPr>
              <a:t> </a:t>
            </a:r>
            <a:r>
              <a:rPr lang="cs-CZ" err="1">
                <a:cs typeface="Calibri"/>
              </a:rPr>
              <a:t>current</a:t>
            </a:r>
            <a:r>
              <a:rPr lang="cs-CZ">
                <a:cs typeface="Calibri"/>
              </a:rPr>
              <a:t> (2016/17) </a:t>
            </a:r>
            <a:r>
              <a:rPr lang="cs-CZ" err="1">
                <a:cs typeface="Calibri"/>
              </a:rPr>
              <a:t>state</a:t>
            </a:r>
            <a:endParaRPr lang="cs-CZ">
              <a:cs typeface="Calibri"/>
            </a:endParaRPr>
          </a:p>
          <a:p>
            <a:pPr marL="0" indent="0">
              <a:buNone/>
            </a:pPr>
            <a:r>
              <a:rPr lang="cs-CZ" err="1">
                <a:ea typeface="+mn-lt"/>
                <a:cs typeface="+mn-lt"/>
              </a:rPr>
              <a:t>The</a:t>
            </a:r>
            <a:r>
              <a:rPr lang="cs-CZ">
                <a:ea typeface="+mn-lt"/>
                <a:cs typeface="+mn-lt"/>
              </a:rPr>
              <a:t> </a:t>
            </a:r>
            <a:r>
              <a:rPr lang="cs-CZ" b="1" err="1">
                <a:ea typeface="+mn-lt"/>
                <a:cs typeface="+mn-lt"/>
              </a:rPr>
              <a:t>Action</a:t>
            </a:r>
            <a:r>
              <a:rPr lang="cs-CZ" b="1">
                <a:ea typeface="+mn-lt"/>
                <a:cs typeface="+mn-lt"/>
              </a:rPr>
              <a:t> </a:t>
            </a:r>
            <a:r>
              <a:rPr lang="cs-CZ" b="1" err="1">
                <a:ea typeface="+mn-lt"/>
                <a:cs typeface="+mn-lt"/>
              </a:rPr>
              <a:t>Plan</a:t>
            </a:r>
            <a:r>
              <a:rPr lang="cs-CZ" b="1">
                <a:ea typeface="+mn-lt"/>
                <a:cs typeface="+mn-lt"/>
              </a:rPr>
              <a:t> </a:t>
            </a:r>
            <a:r>
              <a:rPr lang="cs-CZ" b="1" err="1">
                <a:ea typeface="+mn-lt"/>
                <a:cs typeface="+mn-lt"/>
              </a:rPr>
              <a:t>for</a:t>
            </a:r>
            <a:r>
              <a:rPr lang="cs-CZ" b="1">
                <a:ea typeface="+mn-lt"/>
                <a:cs typeface="+mn-lt"/>
              </a:rPr>
              <a:t> </a:t>
            </a:r>
            <a:r>
              <a:rPr lang="cs-CZ" b="1" err="1">
                <a:ea typeface="+mn-lt"/>
                <a:cs typeface="+mn-lt"/>
              </a:rPr>
              <a:t>the</a:t>
            </a:r>
            <a:r>
              <a:rPr lang="cs-CZ" b="1">
                <a:ea typeface="+mn-lt"/>
                <a:cs typeface="+mn-lt"/>
              </a:rPr>
              <a:t> </a:t>
            </a:r>
            <a:r>
              <a:rPr lang="cs-CZ" b="1" err="1">
                <a:ea typeface="+mn-lt"/>
                <a:cs typeface="+mn-lt"/>
              </a:rPr>
              <a:t>Implementation</a:t>
            </a:r>
            <a:r>
              <a:rPr lang="cs-CZ" b="1">
                <a:ea typeface="+mn-lt"/>
                <a:cs typeface="+mn-lt"/>
              </a:rPr>
              <a:t> </a:t>
            </a:r>
            <a:r>
              <a:rPr lang="cs-CZ" b="1" err="1">
                <a:ea typeface="+mn-lt"/>
                <a:cs typeface="+mn-lt"/>
              </a:rPr>
              <a:t>of</a:t>
            </a:r>
            <a:r>
              <a:rPr lang="cs-CZ" b="1">
                <a:ea typeface="+mn-lt"/>
                <a:cs typeface="+mn-lt"/>
              </a:rPr>
              <a:t> </a:t>
            </a:r>
            <a:r>
              <a:rPr lang="cs-CZ" b="1" err="1">
                <a:ea typeface="+mn-lt"/>
                <a:cs typeface="+mn-lt"/>
              </a:rPr>
              <a:t>the</a:t>
            </a:r>
            <a:r>
              <a:rPr lang="cs-CZ" b="1">
                <a:ea typeface="+mn-lt"/>
                <a:cs typeface="+mn-lt"/>
              </a:rPr>
              <a:t> </a:t>
            </a:r>
            <a:r>
              <a:rPr lang="cs-CZ" b="1" err="1">
                <a:ea typeface="+mn-lt"/>
                <a:cs typeface="+mn-lt"/>
              </a:rPr>
              <a:t>National</a:t>
            </a:r>
            <a:r>
              <a:rPr lang="cs-CZ" b="1">
                <a:ea typeface="+mn-lt"/>
                <a:cs typeface="+mn-lt"/>
              </a:rPr>
              <a:t> </a:t>
            </a:r>
            <a:r>
              <a:rPr lang="cs-CZ" b="1" err="1">
                <a:ea typeface="+mn-lt"/>
                <a:cs typeface="+mn-lt"/>
              </a:rPr>
              <a:t>Strategy</a:t>
            </a:r>
            <a:r>
              <a:rPr lang="cs-CZ">
                <a:cs typeface="Calibri"/>
              </a:rPr>
              <a:t> </a:t>
            </a:r>
            <a:r>
              <a:rPr lang="en-US">
                <a:cs typeface="Calibri"/>
              </a:rPr>
              <a:t>was legally adopted by the </a:t>
            </a:r>
            <a:r>
              <a:rPr lang="cs-CZ">
                <a:cs typeface="Calibri"/>
              </a:rPr>
              <a:t>G</a:t>
            </a:r>
            <a:r>
              <a:rPr lang="en-US" err="1">
                <a:cs typeface="Calibri"/>
              </a:rPr>
              <a:t>overnment</a:t>
            </a:r>
            <a:r>
              <a:rPr lang="cs-CZ">
                <a:cs typeface="Calibri"/>
              </a:rPr>
              <a:t> on </a:t>
            </a:r>
            <a:r>
              <a:rPr lang="cs-CZ" err="1"/>
              <a:t>April</a:t>
            </a:r>
            <a:r>
              <a:rPr lang="cs-CZ"/>
              <a:t> 29,</a:t>
            </a:r>
            <a:r>
              <a:rPr lang="cs-CZ">
                <a:cs typeface="Calibri"/>
              </a:rPr>
              <a:t> 2019 (</a:t>
            </a:r>
            <a:r>
              <a:rPr lang="cs-CZ" err="1">
                <a:cs typeface="Calibri"/>
              </a:rPr>
              <a:t>planned</a:t>
            </a:r>
            <a:r>
              <a:rPr lang="cs-CZ">
                <a:cs typeface="Calibri"/>
              </a:rPr>
              <a:t> </a:t>
            </a:r>
            <a:r>
              <a:rPr lang="cs-CZ" err="1">
                <a:cs typeface="Calibri"/>
              </a:rPr>
              <a:t>date</a:t>
            </a:r>
            <a:r>
              <a:rPr lang="cs-CZ">
                <a:cs typeface="Calibri"/>
              </a:rPr>
              <a:t>: </a:t>
            </a:r>
            <a:r>
              <a:rPr lang="cs-CZ" err="1">
                <a:cs typeface="Calibri"/>
              </a:rPr>
              <a:t>December</a:t>
            </a:r>
            <a:r>
              <a:rPr lang="cs-CZ">
                <a:cs typeface="Calibri"/>
              </a:rPr>
              <a:t> 31, 2017)</a:t>
            </a:r>
          </a:p>
          <a:p>
            <a:pPr marL="0" indent="0">
              <a:buNone/>
            </a:pPr>
            <a:endParaRPr lang="cs-CZ">
              <a:cs typeface="Calibri"/>
            </a:endParaRPr>
          </a:p>
        </p:txBody>
      </p:sp>
      <p:sp>
        <p:nvSpPr>
          <p:cNvPr id="4"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5" name="Zástupný symbol pro číslo snímku 4">
            <a:extLst>
              <a:ext uri="{FF2B5EF4-FFF2-40B4-BE49-F238E27FC236}">
                <a16:creationId xmlns:a16="http://schemas.microsoft.com/office/drawing/2014/main" id="{49CF808D-467D-4B30-AC37-8BF50C8BF449}"/>
              </a:ext>
            </a:extLst>
          </p:cNvPr>
          <p:cNvSpPr>
            <a:spLocks noGrp="1"/>
          </p:cNvSpPr>
          <p:nvPr>
            <p:ph type="sldNum" sz="quarter" idx="12"/>
          </p:nvPr>
        </p:nvSpPr>
        <p:spPr/>
        <p:txBody>
          <a:bodyPr/>
          <a:lstStyle/>
          <a:p>
            <a:fld id="{A2D58ADA-DDE5-40A5-9BF1-B0BC81F4C7C5}" type="slidenum">
              <a:rPr lang="cs-CZ" smtClean="0"/>
              <a:t>2</a:t>
            </a:fld>
            <a:endParaRPr lang="cs-CZ"/>
          </a:p>
        </p:txBody>
      </p:sp>
    </p:spTree>
    <p:extLst>
      <p:ext uri="{BB962C8B-B14F-4D97-AF65-F5344CB8AC3E}">
        <p14:creationId xmlns:p14="http://schemas.microsoft.com/office/powerpoint/2010/main" val="7750061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01AF2-9829-4537-BF24-3FCB1C40D8F9}"/>
              </a:ext>
            </a:extLst>
          </p:cNvPr>
          <p:cNvSpPr>
            <a:spLocks noGrp="1"/>
          </p:cNvSpPr>
          <p:nvPr>
            <p:ph type="title"/>
          </p:nvPr>
        </p:nvSpPr>
        <p:spPr>
          <a:xfrm>
            <a:off x="675733" y="758282"/>
            <a:ext cx="10515600" cy="713679"/>
          </a:xfrm>
        </p:spPr>
        <p:txBody>
          <a:bodyPr>
            <a:normAutofit fontScale="90000"/>
          </a:bodyPr>
          <a:lstStyle/>
          <a:p>
            <a:pPr algn="ctr"/>
            <a:r>
              <a:rPr lang="en-US" sz="4400" b="1" dirty="0" smtClean="0">
                <a:solidFill>
                  <a:srgbClr val="C00000"/>
                </a:solidFill>
              </a:rPr>
              <a:t>Why are some researchers reluctant?</a:t>
            </a:r>
            <a:br>
              <a:rPr lang="en-US" sz="4400" b="1" dirty="0" smtClean="0">
                <a:solidFill>
                  <a:srgbClr val="C00000"/>
                </a:solidFill>
              </a:rPr>
            </a:br>
            <a:r>
              <a:rPr lang="en-US" sz="4400" dirty="0" smtClean="0"/>
              <a:t>The Dangers and Concerns (real or conceived)</a:t>
            </a:r>
            <a:endParaRPr lang="cs-CZ" sz="4400" dirty="0"/>
          </a:p>
        </p:txBody>
      </p:sp>
      <p:sp>
        <p:nvSpPr>
          <p:cNvPr id="3" name="Text Placeholder 2">
            <a:extLst>
              <a:ext uri="{FF2B5EF4-FFF2-40B4-BE49-F238E27FC236}">
                <a16:creationId xmlns:a16="http://schemas.microsoft.com/office/drawing/2014/main" id="{78657EAC-EFE1-4794-AE72-8F6B764DFA3F}"/>
              </a:ext>
            </a:extLst>
          </p:cNvPr>
          <p:cNvSpPr>
            <a:spLocks noGrp="1"/>
          </p:cNvSpPr>
          <p:nvPr>
            <p:ph type="body" idx="1"/>
          </p:nvPr>
        </p:nvSpPr>
        <p:spPr>
          <a:xfrm>
            <a:off x="675733" y="1605311"/>
            <a:ext cx="11360150" cy="4751039"/>
          </a:xfrm>
        </p:spPr>
        <p:txBody>
          <a:bodyPr vert="horz" lIns="91440" tIns="45720" rIns="91440" bIns="45720" rtlCol="0" anchor="t">
            <a:normAutofit/>
          </a:bodyPr>
          <a:lstStyle/>
          <a:p>
            <a:pPr marL="342900" indent="-342900">
              <a:buFont typeface="Arial" panose="020B0604020202020204" pitchFamily="34" charset="0"/>
              <a:buChar char="•"/>
            </a:pPr>
            <a:r>
              <a:rPr lang="en-US" dirty="0" smtClean="0">
                <a:solidFill>
                  <a:schemeClr val="tx1"/>
                </a:solidFill>
              </a:rPr>
              <a:t>Financial concerns (there are  no free lunches – someone will have to pay for it, and it will be us anyway)</a:t>
            </a:r>
          </a:p>
          <a:p>
            <a:pPr marL="342900" indent="-342900">
              <a:buFont typeface="Arial" panose="020B0604020202020204" pitchFamily="34" charset="0"/>
              <a:buChar char="•"/>
            </a:pPr>
            <a:r>
              <a:rPr lang="en-US" dirty="0" smtClean="0">
                <a:solidFill>
                  <a:schemeClr val="tx1"/>
                </a:solidFill>
              </a:rPr>
              <a:t>Bureaucratic way of </a:t>
            </a:r>
            <a:r>
              <a:rPr lang="en-US" dirty="0">
                <a:solidFill>
                  <a:schemeClr val="tx1"/>
                </a:solidFill>
              </a:rPr>
              <a:t> </a:t>
            </a:r>
            <a:r>
              <a:rPr lang="en-US" dirty="0" smtClean="0">
                <a:solidFill>
                  <a:schemeClr val="tx1"/>
                </a:solidFill>
              </a:rPr>
              <a:t>transforming the publishing models (directives and deadlines might lead to closing certain important publishing avenues)</a:t>
            </a:r>
          </a:p>
          <a:p>
            <a:pPr marL="342900" indent="-342900">
              <a:buFont typeface="Arial" panose="020B0604020202020204" pitchFamily="34" charset="0"/>
              <a:buChar char="•"/>
            </a:pPr>
            <a:r>
              <a:rPr lang="en-US" dirty="0" smtClean="0">
                <a:solidFill>
                  <a:schemeClr val="tx1"/>
                </a:solidFill>
              </a:rPr>
              <a:t>Nationwide vs European vs global action (we need American publishers on board as well)</a:t>
            </a:r>
          </a:p>
          <a:p>
            <a:pPr marL="342900" indent="-342900">
              <a:buFont typeface="Arial" panose="020B0604020202020204" pitchFamily="34" charset="0"/>
              <a:buChar char="•"/>
            </a:pPr>
            <a:r>
              <a:rPr lang="en-US" dirty="0" smtClean="0">
                <a:solidFill>
                  <a:schemeClr val="tx1"/>
                </a:solidFill>
              </a:rPr>
              <a:t>Danger of introducing wrong motivations for authors and publishers (publishing poor research for profit, predatory publishing)</a:t>
            </a:r>
          </a:p>
          <a:p>
            <a:pPr marL="342900" indent="-342900">
              <a:buFont typeface="Arial" panose="020B0604020202020204" pitchFamily="34" charset="0"/>
              <a:buChar char="•"/>
            </a:pPr>
            <a:r>
              <a:rPr lang="en-US" dirty="0" smtClean="0">
                <a:solidFill>
                  <a:schemeClr val="tx1"/>
                </a:solidFill>
              </a:rPr>
              <a:t>Access for less developed countries (institutes) for publishing their papers</a:t>
            </a:r>
          </a:p>
          <a:p>
            <a:pPr marL="342900" indent="-342900">
              <a:buFont typeface="Arial" panose="020B0604020202020204" pitchFamily="34" charset="0"/>
              <a:buChar char="•"/>
            </a:pPr>
            <a:r>
              <a:rPr lang="en-US" dirty="0" smtClean="0">
                <a:solidFill>
                  <a:schemeClr val="tx1"/>
                </a:solidFill>
              </a:rPr>
              <a:t>“</a:t>
            </a:r>
            <a:r>
              <a:rPr lang="en-US" dirty="0" err="1" smtClean="0">
                <a:solidFill>
                  <a:schemeClr val="tx1"/>
                </a:solidFill>
              </a:rPr>
              <a:t>Facebookisation</a:t>
            </a:r>
            <a:r>
              <a:rPr lang="en-US" dirty="0" smtClean="0">
                <a:solidFill>
                  <a:schemeClr val="tx1"/>
                </a:solidFill>
              </a:rPr>
              <a:t>” of science publishing (free content might lead to the floods of rubbish, as it happened with newspapers and magazines); hierarchy of data sources (prestige, reliability, authority) has to be retained</a:t>
            </a:r>
          </a:p>
        </p:txBody>
      </p:sp>
      <p:sp>
        <p:nvSpPr>
          <p:cNvPr id="8"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5" name="Slide Number Placeholder 4">
            <a:extLst>
              <a:ext uri="{FF2B5EF4-FFF2-40B4-BE49-F238E27FC236}">
                <a16:creationId xmlns:a16="http://schemas.microsoft.com/office/drawing/2014/main" id="{EE7C6FED-BC05-48C2-9A39-516A3843CBCA}"/>
              </a:ext>
            </a:extLst>
          </p:cNvPr>
          <p:cNvSpPr>
            <a:spLocks noGrp="1"/>
          </p:cNvSpPr>
          <p:nvPr>
            <p:ph type="sldNum" sz="quarter" idx="12"/>
          </p:nvPr>
        </p:nvSpPr>
        <p:spPr/>
        <p:txBody>
          <a:bodyPr/>
          <a:lstStyle/>
          <a:p>
            <a:fld id="{A2D58ADA-DDE5-40A5-9BF1-B0BC81F4C7C5}" type="slidenum">
              <a:rPr lang="cs-CZ" smtClean="0"/>
              <a:t>20</a:t>
            </a:fld>
            <a:endParaRPr lang="cs-CZ"/>
          </a:p>
        </p:txBody>
      </p:sp>
    </p:spTree>
    <p:extLst>
      <p:ext uri="{BB962C8B-B14F-4D97-AF65-F5344CB8AC3E}">
        <p14:creationId xmlns:p14="http://schemas.microsoft.com/office/powerpoint/2010/main" val="3634353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01AF2-9829-4537-BF24-3FCB1C40D8F9}"/>
              </a:ext>
            </a:extLst>
          </p:cNvPr>
          <p:cNvSpPr>
            <a:spLocks noGrp="1"/>
          </p:cNvSpPr>
          <p:nvPr>
            <p:ph type="title"/>
          </p:nvPr>
        </p:nvSpPr>
        <p:spPr>
          <a:xfrm>
            <a:off x="675733" y="758282"/>
            <a:ext cx="10515600" cy="713679"/>
          </a:xfrm>
        </p:spPr>
        <p:txBody>
          <a:bodyPr>
            <a:normAutofit fontScale="90000"/>
          </a:bodyPr>
          <a:lstStyle/>
          <a:p>
            <a:pPr algn="ctr"/>
            <a:r>
              <a:rPr lang="en-US" sz="4400" b="1" dirty="0" smtClean="0">
                <a:solidFill>
                  <a:srgbClr val="C00000"/>
                </a:solidFill>
              </a:rPr>
              <a:t>Why are some researchers reluctant?</a:t>
            </a:r>
            <a:br>
              <a:rPr lang="en-US" sz="4400" b="1" dirty="0" smtClean="0">
                <a:solidFill>
                  <a:srgbClr val="C00000"/>
                </a:solidFill>
              </a:rPr>
            </a:br>
            <a:r>
              <a:rPr lang="en-US" sz="4400" dirty="0" smtClean="0"/>
              <a:t>The Dangers and Concerns (real or conceived)</a:t>
            </a:r>
            <a:endParaRPr lang="cs-CZ" sz="4400" dirty="0"/>
          </a:p>
        </p:txBody>
      </p:sp>
      <p:sp>
        <p:nvSpPr>
          <p:cNvPr id="3" name="Text Placeholder 2">
            <a:extLst>
              <a:ext uri="{FF2B5EF4-FFF2-40B4-BE49-F238E27FC236}">
                <a16:creationId xmlns:a16="http://schemas.microsoft.com/office/drawing/2014/main" id="{78657EAC-EFE1-4794-AE72-8F6B764DFA3F}"/>
              </a:ext>
            </a:extLst>
          </p:cNvPr>
          <p:cNvSpPr>
            <a:spLocks noGrp="1"/>
          </p:cNvSpPr>
          <p:nvPr>
            <p:ph type="body" idx="1"/>
          </p:nvPr>
        </p:nvSpPr>
        <p:spPr>
          <a:xfrm>
            <a:off x="675733" y="1605311"/>
            <a:ext cx="11360150" cy="4751039"/>
          </a:xfrm>
        </p:spPr>
        <p:txBody>
          <a:bodyPr vert="horz" lIns="91440" tIns="45720" rIns="91440" bIns="45720" rtlCol="0" anchor="t">
            <a:normAutofit lnSpcReduction="10000"/>
          </a:bodyPr>
          <a:lstStyle/>
          <a:p>
            <a:pPr marL="342900" indent="-342900">
              <a:buFont typeface="Arial" panose="020B0604020202020204" pitchFamily="34" charset="0"/>
              <a:buChar char="•"/>
            </a:pPr>
            <a:r>
              <a:rPr lang="en-US" dirty="0" smtClean="0">
                <a:solidFill>
                  <a:schemeClr val="bg1">
                    <a:lumMod val="65000"/>
                  </a:schemeClr>
                </a:solidFill>
              </a:rPr>
              <a:t>Financial concerns (there are  no free lunches – someone will have to pay for it, and it will be us anyway)</a:t>
            </a:r>
          </a:p>
          <a:p>
            <a:pPr marL="342900" indent="-342900">
              <a:buFont typeface="Arial" panose="020B0604020202020204" pitchFamily="34" charset="0"/>
              <a:buChar char="•"/>
            </a:pPr>
            <a:r>
              <a:rPr lang="en-US" dirty="0" smtClean="0">
                <a:solidFill>
                  <a:schemeClr val="bg1">
                    <a:lumMod val="65000"/>
                  </a:schemeClr>
                </a:solidFill>
              </a:rPr>
              <a:t>Bureaucratic way of </a:t>
            </a:r>
            <a:r>
              <a:rPr lang="en-US" dirty="0">
                <a:solidFill>
                  <a:schemeClr val="bg1">
                    <a:lumMod val="65000"/>
                  </a:schemeClr>
                </a:solidFill>
              </a:rPr>
              <a:t> </a:t>
            </a:r>
            <a:r>
              <a:rPr lang="en-US" dirty="0" smtClean="0">
                <a:solidFill>
                  <a:schemeClr val="bg1">
                    <a:lumMod val="65000"/>
                  </a:schemeClr>
                </a:solidFill>
              </a:rPr>
              <a:t>transforming the publishing models (directives and deadlines might lead to closing certain important publishing avenues)</a:t>
            </a:r>
          </a:p>
          <a:p>
            <a:pPr marL="342900" indent="-342900">
              <a:buFont typeface="Arial" panose="020B0604020202020204" pitchFamily="34" charset="0"/>
              <a:buChar char="•"/>
            </a:pPr>
            <a:r>
              <a:rPr lang="en-US" dirty="0" smtClean="0">
                <a:solidFill>
                  <a:schemeClr val="bg1">
                    <a:lumMod val="65000"/>
                  </a:schemeClr>
                </a:solidFill>
              </a:rPr>
              <a:t>Nationwide vs European vs global action (we need American publishers on board as well)</a:t>
            </a:r>
          </a:p>
          <a:p>
            <a:pPr marL="342900" indent="-342900">
              <a:buFont typeface="Arial" panose="020B0604020202020204" pitchFamily="34" charset="0"/>
              <a:buChar char="•"/>
            </a:pPr>
            <a:r>
              <a:rPr lang="en-US" dirty="0" smtClean="0">
                <a:solidFill>
                  <a:schemeClr val="bg1">
                    <a:lumMod val="65000"/>
                  </a:schemeClr>
                </a:solidFill>
              </a:rPr>
              <a:t>Danger of introducing wrong motivations for authors and publishers (publishing poor research for profit, predatory publishing)</a:t>
            </a:r>
          </a:p>
          <a:p>
            <a:pPr marL="342900" indent="-342900">
              <a:buFont typeface="Arial" panose="020B0604020202020204" pitchFamily="34" charset="0"/>
              <a:buChar char="•"/>
            </a:pPr>
            <a:r>
              <a:rPr lang="en-US" dirty="0" smtClean="0">
                <a:solidFill>
                  <a:schemeClr val="bg1">
                    <a:lumMod val="65000"/>
                  </a:schemeClr>
                </a:solidFill>
              </a:rPr>
              <a:t>Access for less developed countries (institutes) for publishing their papers</a:t>
            </a:r>
          </a:p>
          <a:p>
            <a:pPr marL="342900" indent="-342900">
              <a:buFont typeface="Arial" panose="020B0604020202020204" pitchFamily="34" charset="0"/>
              <a:buChar char="•"/>
            </a:pPr>
            <a:r>
              <a:rPr lang="en-US" dirty="0" smtClean="0">
                <a:solidFill>
                  <a:schemeClr val="bg1">
                    <a:lumMod val="65000"/>
                  </a:schemeClr>
                </a:solidFill>
              </a:rPr>
              <a:t>“</a:t>
            </a:r>
            <a:r>
              <a:rPr lang="en-US" dirty="0" err="1" smtClean="0">
                <a:solidFill>
                  <a:schemeClr val="bg1">
                    <a:lumMod val="65000"/>
                  </a:schemeClr>
                </a:solidFill>
              </a:rPr>
              <a:t>Facebookisation</a:t>
            </a:r>
            <a:r>
              <a:rPr lang="en-US" dirty="0" smtClean="0">
                <a:solidFill>
                  <a:schemeClr val="bg1">
                    <a:lumMod val="65000"/>
                  </a:schemeClr>
                </a:solidFill>
              </a:rPr>
              <a:t>” of science publishing (free content might lead to the floods of rubbish, as it happened with newspapers and magazines); hierarchy of data sources (prestige, reliability, authority) has to be retained</a:t>
            </a:r>
          </a:p>
          <a:p>
            <a:pPr marL="342900" indent="-342900">
              <a:buFont typeface="Arial" panose="020B0604020202020204" pitchFamily="34" charset="0"/>
              <a:buChar char="•"/>
            </a:pPr>
            <a:r>
              <a:rPr lang="en-US" b="1" dirty="0" smtClean="0">
                <a:solidFill>
                  <a:srgbClr val="C00000"/>
                </a:solidFill>
              </a:rPr>
              <a:t>Profit is not a dirty word, free market is great and communism does not work</a:t>
            </a:r>
          </a:p>
          <a:p>
            <a:pPr marL="342900" indent="-342900">
              <a:buFont typeface="Arial" panose="020B0604020202020204" pitchFamily="34" charset="0"/>
              <a:buChar char="•"/>
            </a:pPr>
            <a:endParaRPr lang="en-US" dirty="0" smtClean="0">
              <a:solidFill>
                <a:schemeClr val="bg1">
                  <a:lumMod val="65000"/>
                </a:schemeClr>
              </a:solidFill>
            </a:endParaRPr>
          </a:p>
          <a:p>
            <a:pPr marL="342900" indent="-342900">
              <a:buFont typeface="Arial" panose="020B0604020202020204" pitchFamily="34" charset="0"/>
              <a:buChar char="•"/>
            </a:pPr>
            <a:endParaRPr lang="en-US" dirty="0" smtClean="0">
              <a:solidFill>
                <a:schemeClr val="bg1">
                  <a:lumMod val="65000"/>
                </a:schemeClr>
              </a:solidFill>
            </a:endParaRPr>
          </a:p>
        </p:txBody>
      </p:sp>
      <p:sp>
        <p:nvSpPr>
          <p:cNvPr id="5" name="Slide Number Placeholder 4">
            <a:extLst>
              <a:ext uri="{FF2B5EF4-FFF2-40B4-BE49-F238E27FC236}">
                <a16:creationId xmlns:a16="http://schemas.microsoft.com/office/drawing/2014/main" id="{EE7C6FED-BC05-48C2-9A39-516A3843CBCA}"/>
              </a:ext>
            </a:extLst>
          </p:cNvPr>
          <p:cNvSpPr>
            <a:spLocks noGrp="1"/>
          </p:cNvSpPr>
          <p:nvPr>
            <p:ph type="sldNum" sz="quarter" idx="12"/>
          </p:nvPr>
        </p:nvSpPr>
        <p:spPr/>
        <p:txBody>
          <a:bodyPr/>
          <a:lstStyle/>
          <a:p>
            <a:fld id="{A2D58ADA-DDE5-40A5-9BF1-B0BC81F4C7C5}" type="slidenum">
              <a:rPr lang="cs-CZ" smtClean="0"/>
              <a:t>21</a:t>
            </a:fld>
            <a:endParaRPr lang="cs-CZ"/>
          </a:p>
        </p:txBody>
      </p:sp>
    </p:spTree>
    <p:extLst>
      <p:ext uri="{BB962C8B-B14F-4D97-AF65-F5344CB8AC3E}">
        <p14:creationId xmlns:p14="http://schemas.microsoft.com/office/powerpoint/2010/main" val="4058949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We believe in </a:t>
            </a:r>
            <a:r>
              <a:rPr lang="cs-CZ" smtClean="0"/>
              <a:t>change </a:t>
            </a:r>
            <a:endParaRPr lang="cs-CZ"/>
          </a:p>
        </p:txBody>
      </p:sp>
      <p:sp>
        <p:nvSpPr>
          <p:cNvPr id="3" name="Zástupný symbol pro obsah 2"/>
          <p:cNvSpPr>
            <a:spLocks noGrp="1"/>
          </p:cNvSpPr>
          <p:nvPr>
            <p:ph idx="1"/>
          </p:nvPr>
        </p:nvSpPr>
        <p:spPr>
          <a:xfrm>
            <a:off x="156117" y="1690689"/>
            <a:ext cx="11931805" cy="3561536"/>
          </a:xfrm>
        </p:spPr>
        <p:txBody>
          <a:bodyPr>
            <a:normAutofit/>
          </a:bodyPr>
          <a:lstStyle/>
          <a:p>
            <a:r>
              <a:rPr lang="en-US" sz="3200" dirty="0"/>
              <a:t>Increasing the visibility of </a:t>
            </a:r>
            <a:r>
              <a:rPr lang="cs-CZ" sz="3200" dirty="0" smtClean="0"/>
              <a:t>CU </a:t>
            </a:r>
            <a:r>
              <a:rPr lang="cs-CZ" sz="3200" dirty="0" err="1" smtClean="0"/>
              <a:t>scientific</a:t>
            </a:r>
            <a:r>
              <a:rPr lang="cs-CZ" sz="3200" dirty="0" smtClean="0"/>
              <a:t> </a:t>
            </a:r>
            <a:r>
              <a:rPr lang="en-US" sz="3200" dirty="0" smtClean="0"/>
              <a:t>results</a:t>
            </a:r>
            <a:r>
              <a:rPr lang="cs-CZ" sz="3200" dirty="0" smtClean="0"/>
              <a:t> (</a:t>
            </a:r>
            <a:r>
              <a:rPr lang="cs-CZ" sz="3200" dirty="0" err="1" smtClean="0"/>
              <a:t>publications</a:t>
            </a:r>
            <a:r>
              <a:rPr lang="cs-CZ" sz="3200" dirty="0" smtClean="0"/>
              <a:t> and data)</a:t>
            </a:r>
            <a:endParaRPr lang="cs-CZ" sz="3200" dirty="0"/>
          </a:p>
          <a:p>
            <a:r>
              <a:rPr lang="cs-CZ" sz="3200" dirty="0"/>
              <a:t>E</a:t>
            </a:r>
            <a:r>
              <a:rPr lang="en-US" sz="3200" dirty="0" err="1"/>
              <a:t>qual</a:t>
            </a:r>
            <a:r>
              <a:rPr lang="en-US" sz="3200" dirty="0"/>
              <a:t> access to scientific information for </a:t>
            </a:r>
            <a:r>
              <a:rPr lang="cs-CZ" sz="3200" dirty="0" smtClean="0"/>
              <a:t>CU </a:t>
            </a:r>
            <a:r>
              <a:rPr lang="en-US" sz="3200" dirty="0" smtClean="0"/>
              <a:t>students </a:t>
            </a:r>
            <a:r>
              <a:rPr lang="en-US" sz="3200" dirty="0"/>
              <a:t>and </a:t>
            </a:r>
            <a:r>
              <a:rPr lang="en-US" sz="3200" dirty="0" smtClean="0"/>
              <a:t>staff</a:t>
            </a:r>
            <a:endParaRPr lang="cs-CZ" sz="3200" dirty="0"/>
          </a:p>
          <a:p>
            <a:r>
              <a:rPr lang="cs-CZ" sz="3200" dirty="0"/>
              <a:t>E</a:t>
            </a:r>
            <a:r>
              <a:rPr lang="en-US" sz="3200" dirty="0" err="1"/>
              <a:t>nhancement</a:t>
            </a:r>
            <a:r>
              <a:rPr lang="en-US" sz="3200" dirty="0"/>
              <a:t> of the internal infrastructure by functionality of the </a:t>
            </a:r>
            <a:r>
              <a:rPr lang="en-US" sz="3200" dirty="0" smtClean="0"/>
              <a:t>repository</a:t>
            </a:r>
            <a:endParaRPr lang="cs-CZ" sz="3200" dirty="0"/>
          </a:p>
          <a:p>
            <a:r>
              <a:rPr lang="en-US" sz="3200" dirty="0"/>
              <a:t>Possibility to monitor alternative metrics </a:t>
            </a:r>
            <a:r>
              <a:rPr lang="en-US" sz="3200" dirty="0" smtClean="0"/>
              <a:t>for our research publication</a:t>
            </a:r>
            <a:endParaRPr lang="cs-CZ" sz="3200" dirty="0" smtClean="0"/>
          </a:p>
          <a:p>
            <a:r>
              <a:rPr lang="cs-CZ" sz="3200" dirty="0" err="1" smtClean="0"/>
              <a:t>Keeping</a:t>
            </a:r>
            <a:r>
              <a:rPr lang="cs-CZ" sz="3200" dirty="0" smtClean="0"/>
              <a:t> up </a:t>
            </a:r>
            <a:r>
              <a:rPr lang="cs-CZ" sz="3200" dirty="0" err="1" smtClean="0"/>
              <a:t>with</a:t>
            </a:r>
            <a:r>
              <a:rPr lang="cs-CZ" sz="3200" dirty="0" smtClean="0"/>
              <a:t> </a:t>
            </a:r>
            <a:r>
              <a:rPr lang="cs-CZ" sz="3200" dirty="0" err="1" smtClean="0"/>
              <a:t>international</a:t>
            </a:r>
            <a:r>
              <a:rPr lang="cs-CZ" sz="3200" dirty="0" smtClean="0"/>
              <a:t> </a:t>
            </a:r>
            <a:r>
              <a:rPr lang="cs-CZ" sz="3200" dirty="0" err="1" smtClean="0"/>
              <a:t>scholarly</a:t>
            </a:r>
            <a:r>
              <a:rPr lang="cs-CZ" sz="3200" dirty="0" smtClean="0"/>
              <a:t> </a:t>
            </a:r>
            <a:r>
              <a:rPr lang="cs-CZ" sz="3200" dirty="0" err="1" smtClean="0"/>
              <a:t>communication</a:t>
            </a:r>
            <a:r>
              <a:rPr lang="cs-CZ" sz="3200" dirty="0" smtClean="0"/>
              <a:t> </a:t>
            </a:r>
            <a:r>
              <a:rPr lang="cs-CZ" sz="3200" dirty="0" err="1" smtClean="0"/>
              <a:t>standards</a:t>
            </a:r>
            <a:endParaRPr lang="cs-CZ" sz="3200" dirty="0"/>
          </a:p>
        </p:txBody>
      </p:sp>
      <p:sp>
        <p:nvSpPr>
          <p:cNvPr id="6"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5" name="Zástupný symbol pro číslo snímku 4"/>
          <p:cNvSpPr>
            <a:spLocks noGrp="1"/>
          </p:cNvSpPr>
          <p:nvPr>
            <p:ph type="sldNum" sz="quarter" idx="12"/>
          </p:nvPr>
        </p:nvSpPr>
        <p:spPr/>
        <p:txBody>
          <a:bodyPr/>
          <a:lstStyle/>
          <a:p>
            <a:fld id="{A2D58ADA-DDE5-40A5-9BF1-B0BC81F4C7C5}" type="slidenum">
              <a:rPr lang="cs-CZ" smtClean="0"/>
              <a:t>22</a:t>
            </a:fld>
            <a:endParaRPr lang="cs-CZ"/>
          </a:p>
        </p:txBody>
      </p:sp>
    </p:spTree>
    <p:extLst>
      <p:ext uri="{BB962C8B-B14F-4D97-AF65-F5344CB8AC3E}">
        <p14:creationId xmlns:p14="http://schemas.microsoft.com/office/powerpoint/2010/main" val="26708541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686437-70C0-4B9E-AF5E-F8F918748AD1}"/>
              </a:ext>
            </a:extLst>
          </p:cNvPr>
          <p:cNvSpPr>
            <a:spLocks noGrp="1"/>
          </p:cNvSpPr>
          <p:nvPr>
            <p:ph type="title"/>
          </p:nvPr>
        </p:nvSpPr>
        <p:spPr/>
        <p:txBody>
          <a:bodyPr/>
          <a:lstStyle/>
          <a:p>
            <a:r>
              <a:rPr lang="cs-CZ" smtClean="0">
                <a:cs typeface="Calibri Light" panose="020F0302020204030204"/>
              </a:rPr>
              <a:t>Summary</a:t>
            </a:r>
            <a:endParaRPr lang="cs-CZ"/>
          </a:p>
        </p:txBody>
      </p:sp>
      <p:sp>
        <p:nvSpPr>
          <p:cNvPr id="3" name="Zástupný obsah 2">
            <a:extLst>
              <a:ext uri="{FF2B5EF4-FFF2-40B4-BE49-F238E27FC236}">
                <a16:creationId xmlns:a16="http://schemas.microsoft.com/office/drawing/2014/main" id="{E67D6BC8-B3B9-42B7-BD24-A0051A216CEC}"/>
              </a:ext>
            </a:extLst>
          </p:cNvPr>
          <p:cNvSpPr>
            <a:spLocks noGrp="1"/>
          </p:cNvSpPr>
          <p:nvPr>
            <p:ph idx="1"/>
          </p:nvPr>
        </p:nvSpPr>
        <p:spPr/>
        <p:txBody>
          <a:bodyPr vert="horz" lIns="91440" tIns="45720" rIns="91440" bIns="45720" rtlCol="0" anchor="t">
            <a:normAutofit/>
          </a:bodyPr>
          <a:lstStyle/>
          <a:p>
            <a:pPr marL="0" indent="0">
              <a:spcBef>
                <a:spcPts val="0"/>
              </a:spcBef>
              <a:buNone/>
            </a:pPr>
            <a:r>
              <a:rPr lang="cs-CZ" dirty="0" smtClean="0">
                <a:ea typeface="+mn-lt"/>
                <a:cs typeface="+mn-lt"/>
              </a:rPr>
              <a:t>To </a:t>
            </a:r>
            <a:r>
              <a:rPr lang="cs-CZ" dirty="0" err="1" smtClean="0">
                <a:ea typeface="+mn-lt"/>
                <a:cs typeface="+mn-lt"/>
              </a:rPr>
              <a:t>take</a:t>
            </a:r>
            <a:r>
              <a:rPr lang="cs-CZ" dirty="0" smtClean="0">
                <a:ea typeface="+mn-lt"/>
                <a:cs typeface="+mn-lt"/>
              </a:rPr>
              <a:t> </a:t>
            </a:r>
            <a:r>
              <a:rPr lang="cs-CZ" dirty="0" err="1" smtClean="0">
                <a:ea typeface="+mn-lt"/>
                <a:cs typeface="+mn-lt"/>
              </a:rPr>
              <a:t>advantage</a:t>
            </a:r>
            <a:r>
              <a:rPr lang="cs-CZ" dirty="0" smtClean="0">
                <a:ea typeface="+mn-lt"/>
                <a:cs typeface="+mn-lt"/>
              </a:rPr>
              <a:t> </a:t>
            </a:r>
            <a:r>
              <a:rPr lang="en-US" dirty="0" smtClean="0">
                <a:ea typeface="+mn-lt"/>
                <a:cs typeface="+mn-lt"/>
              </a:rPr>
              <a:t>of</a:t>
            </a:r>
            <a:r>
              <a:rPr lang="cs-CZ" dirty="0" smtClean="0">
                <a:ea typeface="+mn-lt"/>
                <a:cs typeface="+mn-lt"/>
              </a:rPr>
              <a:t> </a:t>
            </a:r>
            <a:r>
              <a:rPr lang="cs-CZ" dirty="0" err="1" smtClean="0">
                <a:ea typeface="+mn-lt"/>
                <a:cs typeface="+mn-lt"/>
              </a:rPr>
              <a:t>the</a:t>
            </a:r>
            <a:r>
              <a:rPr lang="cs-CZ" dirty="0" smtClean="0">
                <a:ea typeface="+mn-lt"/>
                <a:cs typeface="+mn-lt"/>
              </a:rPr>
              <a:t> </a:t>
            </a:r>
            <a:r>
              <a:rPr lang="cs-CZ" dirty="0" err="1" smtClean="0">
                <a:ea typeface="+mn-lt"/>
                <a:cs typeface="+mn-lt"/>
              </a:rPr>
              <a:t>opportunities</a:t>
            </a:r>
            <a:r>
              <a:rPr lang="cs-CZ" dirty="0" smtClean="0">
                <a:ea typeface="+mn-lt"/>
                <a:cs typeface="+mn-lt"/>
              </a:rPr>
              <a:t>, </a:t>
            </a:r>
            <a:r>
              <a:rPr lang="cs-CZ" dirty="0" smtClean="0">
                <a:ea typeface="+mn-lt"/>
                <a:cs typeface="+mn-lt"/>
              </a:rPr>
              <a:t>CU (and </a:t>
            </a:r>
            <a:r>
              <a:rPr lang="cs-CZ" dirty="0" err="1" smtClean="0">
                <a:ea typeface="+mn-lt"/>
                <a:cs typeface="+mn-lt"/>
              </a:rPr>
              <a:t>all</a:t>
            </a:r>
            <a:r>
              <a:rPr lang="cs-CZ" dirty="0" smtClean="0">
                <a:ea typeface="+mn-lt"/>
                <a:cs typeface="+mn-lt"/>
              </a:rPr>
              <a:t> </a:t>
            </a:r>
            <a:r>
              <a:rPr lang="cs-CZ" dirty="0" err="1" smtClean="0">
                <a:ea typeface="+mn-lt"/>
                <a:cs typeface="+mn-lt"/>
              </a:rPr>
              <a:t>other</a:t>
            </a:r>
            <a:r>
              <a:rPr lang="cs-CZ" dirty="0" smtClean="0">
                <a:ea typeface="+mn-lt"/>
                <a:cs typeface="+mn-lt"/>
              </a:rPr>
              <a:t> </a:t>
            </a:r>
            <a:r>
              <a:rPr lang="cs-CZ" dirty="0" err="1" smtClean="0">
                <a:ea typeface="+mn-lt"/>
                <a:cs typeface="+mn-lt"/>
              </a:rPr>
              <a:t>research</a:t>
            </a:r>
            <a:r>
              <a:rPr lang="cs-CZ" dirty="0" smtClean="0">
                <a:ea typeface="+mn-lt"/>
                <a:cs typeface="+mn-lt"/>
              </a:rPr>
              <a:t> </a:t>
            </a:r>
            <a:r>
              <a:rPr lang="cs-CZ" dirty="0" err="1" smtClean="0">
                <a:ea typeface="+mn-lt"/>
                <a:cs typeface="+mn-lt"/>
              </a:rPr>
              <a:t>institutions</a:t>
            </a:r>
            <a:r>
              <a:rPr lang="cs-CZ" dirty="0" smtClean="0">
                <a:ea typeface="+mn-lt"/>
                <a:cs typeface="+mn-lt"/>
              </a:rPr>
              <a:t>)</a:t>
            </a:r>
            <a:r>
              <a:rPr lang="cs-CZ" dirty="0">
                <a:ea typeface="+mn-lt"/>
                <a:cs typeface="+mn-lt"/>
              </a:rPr>
              <a:t> </a:t>
            </a:r>
            <a:r>
              <a:rPr lang="cs-CZ" dirty="0" err="1">
                <a:ea typeface="+mn-lt"/>
                <a:cs typeface="+mn-lt"/>
              </a:rPr>
              <a:t>needs</a:t>
            </a:r>
            <a:r>
              <a:rPr lang="cs-CZ" dirty="0">
                <a:ea typeface="+mn-lt"/>
                <a:cs typeface="+mn-lt"/>
              </a:rPr>
              <a:t> to </a:t>
            </a:r>
            <a:r>
              <a:rPr lang="cs-CZ" dirty="0" err="1">
                <a:ea typeface="+mn-lt"/>
                <a:cs typeface="+mn-lt"/>
              </a:rPr>
              <a:t>provide</a:t>
            </a:r>
            <a:r>
              <a:rPr lang="cs-CZ" dirty="0">
                <a:ea typeface="+mn-lt"/>
                <a:cs typeface="+mn-lt"/>
              </a:rPr>
              <a:t> </a:t>
            </a:r>
            <a:r>
              <a:rPr lang="cs-CZ" dirty="0" err="1">
                <a:ea typeface="+mn-lt"/>
                <a:cs typeface="+mn-lt"/>
              </a:rPr>
              <a:t>the</a:t>
            </a:r>
            <a:r>
              <a:rPr lang="cs-CZ" dirty="0">
                <a:ea typeface="+mn-lt"/>
                <a:cs typeface="+mn-lt"/>
              </a:rPr>
              <a:t> </a:t>
            </a:r>
            <a:r>
              <a:rPr lang="cs-CZ" dirty="0" err="1">
                <a:ea typeface="+mn-lt"/>
                <a:cs typeface="+mn-lt"/>
              </a:rPr>
              <a:t>academic</a:t>
            </a:r>
            <a:r>
              <a:rPr lang="cs-CZ" dirty="0">
                <a:ea typeface="+mn-lt"/>
                <a:cs typeface="+mn-lt"/>
              </a:rPr>
              <a:t> </a:t>
            </a:r>
            <a:r>
              <a:rPr lang="cs-CZ" dirty="0" err="1">
                <a:ea typeface="+mn-lt"/>
                <a:cs typeface="+mn-lt"/>
              </a:rPr>
              <a:t>community</a:t>
            </a:r>
            <a:r>
              <a:rPr lang="cs-CZ" dirty="0">
                <a:ea typeface="+mn-lt"/>
                <a:cs typeface="+mn-lt"/>
              </a:rPr>
              <a:t> </a:t>
            </a:r>
            <a:r>
              <a:rPr lang="cs-CZ" dirty="0" err="1">
                <a:ea typeface="+mn-lt"/>
                <a:cs typeface="+mn-lt"/>
              </a:rPr>
              <a:t>with</a:t>
            </a:r>
            <a:r>
              <a:rPr lang="cs-CZ" dirty="0">
                <a:ea typeface="+mn-lt"/>
                <a:cs typeface="+mn-lt"/>
              </a:rPr>
              <a:t> </a:t>
            </a:r>
            <a:r>
              <a:rPr lang="cs-CZ" dirty="0" err="1">
                <a:ea typeface="+mn-lt"/>
                <a:cs typeface="+mn-lt"/>
              </a:rPr>
              <a:t>the</a:t>
            </a:r>
            <a:r>
              <a:rPr lang="cs-CZ" dirty="0">
                <a:ea typeface="+mn-lt"/>
                <a:cs typeface="+mn-lt"/>
              </a:rPr>
              <a:t> maximum </a:t>
            </a:r>
            <a:r>
              <a:rPr lang="cs-CZ" dirty="0" err="1">
                <a:ea typeface="+mn-lt"/>
                <a:cs typeface="+mn-lt"/>
              </a:rPr>
              <a:t>possible</a:t>
            </a:r>
            <a:r>
              <a:rPr lang="cs-CZ" dirty="0">
                <a:ea typeface="+mn-lt"/>
                <a:cs typeface="+mn-lt"/>
              </a:rPr>
              <a:t> support in:</a:t>
            </a:r>
          </a:p>
          <a:p>
            <a:pPr lvl="1">
              <a:spcBef>
                <a:spcPts val="600"/>
              </a:spcBef>
              <a:buFont typeface="Arial"/>
            </a:pPr>
            <a:r>
              <a:rPr lang="cs-CZ" dirty="0" err="1" smtClean="0">
                <a:cs typeface="Calibri"/>
              </a:rPr>
              <a:t>Technical</a:t>
            </a:r>
            <a:r>
              <a:rPr lang="cs-CZ" dirty="0" smtClean="0">
                <a:cs typeface="Calibri"/>
              </a:rPr>
              <a:t> </a:t>
            </a:r>
            <a:r>
              <a:rPr lang="cs-CZ" dirty="0" err="1" smtClean="0">
                <a:cs typeface="Calibri"/>
              </a:rPr>
              <a:t>Infrastructure</a:t>
            </a:r>
            <a:endParaRPr lang="cs-CZ" dirty="0">
              <a:cs typeface="Calibri"/>
            </a:endParaRPr>
          </a:p>
          <a:p>
            <a:pPr lvl="1">
              <a:spcBef>
                <a:spcPts val="600"/>
              </a:spcBef>
              <a:buFont typeface="Arial"/>
            </a:pPr>
            <a:r>
              <a:rPr lang="cs-CZ" dirty="0" err="1">
                <a:cs typeface="Calibri"/>
              </a:rPr>
              <a:t>Politics</a:t>
            </a:r>
            <a:r>
              <a:rPr lang="cs-CZ" dirty="0" err="1">
                <a:ea typeface="+mn-lt"/>
                <a:cs typeface="+mn-lt"/>
              </a:rPr>
              <a:t>&amp;</a:t>
            </a:r>
            <a:r>
              <a:rPr lang="cs-CZ" dirty="0" err="1">
                <a:cs typeface="Calibri"/>
              </a:rPr>
              <a:t>methodology</a:t>
            </a:r>
            <a:endParaRPr lang="cs-CZ" dirty="0">
              <a:cs typeface="Calibri"/>
            </a:endParaRPr>
          </a:p>
          <a:p>
            <a:pPr lvl="1">
              <a:spcBef>
                <a:spcPts val="600"/>
              </a:spcBef>
              <a:spcAft>
                <a:spcPts val="800"/>
              </a:spcAft>
              <a:buFont typeface="Arial"/>
            </a:pPr>
            <a:r>
              <a:rPr lang="cs-CZ" dirty="0" err="1">
                <a:cs typeface="Calibri"/>
              </a:rPr>
              <a:t>Financial</a:t>
            </a:r>
            <a:r>
              <a:rPr lang="cs-CZ" dirty="0">
                <a:cs typeface="Calibri"/>
              </a:rPr>
              <a:t> </a:t>
            </a:r>
            <a:r>
              <a:rPr lang="cs-CZ" dirty="0" err="1" smtClean="0">
                <a:cs typeface="Calibri"/>
              </a:rPr>
              <a:t>aspects</a:t>
            </a:r>
            <a:endParaRPr lang="cs-CZ" dirty="0" smtClean="0">
              <a:cs typeface="Calibri"/>
            </a:endParaRPr>
          </a:p>
          <a:p>
            <a:pPr lvl="1">
              <a:spcBef>
                <a:spcPts val="600"/>
              </a:spcBef>
              <a:spcAft>
                <a:spcPts val="800"/>
              </a:spcAft>
              <a:buFont typeface="Arial"/>
            </a:pPr>
            <a:endParaRPr lang="cs-CZ" dirty="0">
              <a:cs typeface="Calibri"/>
            </a:endParaRPr>
          </a:p>
          <a:p>
            <a:pPr marL="0" indent="0">
              <a:spcBef>
                <a:spcPts val="600"/>
              </a:spcBef>
              <a:spcAft>
                <a:spcPts val="800"/>
              </a:spcAft>
              <a:buNone/>
            </a:pPr>
            <a:r>
              <a:rPr lang="en-US" dirty="0" smtClean="0">
                <a:cs typeface="Calibri"/>
              </a:rPr>
              <a:t>Open access initiative</a:t>
            </a:r>
            <a:r>
              <a:rPr lang="cs-CZ" dirty="0" smtClean="0">
                <a:cs typeface="Calibri"/>
              </a:rPr>
              <a:t> </a:t>
            </a:r>
            <a:r>
              <a:rPr lang="cs-CZ" b="1" dirty="0" err="1" smtClean="0">
                <a:cs typeface="Calibri"/>
              </a:rPr>
              <a:t>need</a:t>
            </a:r>
            <a:r>
              <a:rPr lang="en-US" b="1" dirty="0" smtClean="0">
                <a:cs typeface="Calibri"/>
              </a:rPr>
              <a:t>s</a:t>
            </a:r>
            <a:r>
              <a:rPr lang="cs-CZ" b="1" dirty="0" smtClean="0">
                <a:cs typeface="Calibri"/>
              </a:rPr>
              <a:t> </a:t>
            </a:r>
            <a:r>
              <a:rPr lang="cs-CZ" b="1" dirty="0" err="1" smtClean="0">
                <a:cs typeface="Calibri"/>
              </a:rPr>
              <a:t>political</a:t>
            </a:r>
            <a:r>
              <a:rPr lang="cs-CZ" b="1" dirty="0" smtClean="0">
                <a:cs typeface="Calibri"/>
              </a:rPr>
              <a:t> support </a:t>
            </a:r>
            <a:r>
              <a:rPr lang="cs-CZ" b="1" dirty="0" err="1" smtClean="0">
                <a:cs typeface="Calibri"/>
              </a:rPr>
              <a:t>at</a:t>
            </a:r>
            <a:r>
              <a:rPr lang="cs-CZ" b="1" dirty="0" smtClean="0">
                <a:cs typeface="Calibri"/>
              </a:rPr>
              <a:t> </a:t>
            </a:r>
            <a:r>
              <a:rPr lang="cs-CZ" b="1" dirty="0" err="1" smtClean="0">
                <a:cs typeface="Calibri"/>
              </a:rPr>
              <a:t>the</a:t>
            </a:r>
            <a:r>
              <a:rPr lang="cs-CZ" b="1" dirty="0" smtClean="0">
                <a:cs typeface="Calibri"/>
              </a:rPr>
              <a:t> </a:t>
            </a:r>
            <a:r>
              <a:rPr lang="cs-CZ" b="1" dirty="0" err="1" smtClean="0">
                <a:cs typeface="Calibri"/>
              </a:rPr>
              <a:t>national</a:t>
            </a:r>
            <a:r>
              <a:rPr lang="en-US" b="1" dirty="0" smtClean="0">
                <a:cs typeface="Calibri"/>
              </a:rPr>
              <a:t>, European and even global</a:t>
            </a:r>
            <a:r>
              <a:rPr lang="cs-CZ" b="1" dirty="0" smtClean="0">
                <a:cs typeface="Calibri"/>
              </a:rPr>
              <a:t> </a:t>
            </a:r>
            <a:r>
              <a:rPr lang="cs-CZ" b="1" dirty="0" err="1" smtClean="0">
                <a:cs typeface="Calibri"/>
              </a:rPr>
              <a:t>level</a:t>
            </a:r>
            <a:r>
              <a:rPr lang="cs-CZ" dirty="0" smtClean="0">
                <a:cs typeface="Calibri"/>
              </a:rPr>
              <a:t>.</a:t>
            </a:r>
          </a:p>
        </p:txBody>
      </p:sp>
      <p:sp>
        <p:nvSpPr>
          <p:cNvPr id="6"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5" name="Zástupný symbol pro číslo snímku 4">
            <a:extLst>
              <a:ext uri="{FF2B5EF4-FFF2-40B4-BE49-F238E27FC236}">
                <a16:creationId xmlns:a16="http://schemas.microsoft.com/office/drawing/2014/main" id="{291F6C4E-0824-4B57-A983-AFD6F6C5583D}"/>
              </a:ext>
            </a:extLst>
          </p:cNvPr>
          <p:cNvSpPr>
            <a:spLocks noGrp="1"/>
          </p:cNvSpPr>
          <p:nvPr>
            <p:ph type="sldNum" sz="quarter" idx="12"/>
          </p:nvPr>
        </p:nvSpPr>
        <p:spPr/>
        <p:txBody>
          <a:bodyPr/>
          <a:lstStyle/>
          <a:p>
            <a:fld id="{A2D58ADA-DDE5-40A5-9BF1-B0BC81F4C7C5}" type="slidenum">
              <a:rPr lang="cs-CZ" smtClean="0"/>
              <a:t>23</a:t>
            </a:fld>
            <a:endParaRPr lang="cs-CZ"/>
          </a:p>
        </p:txBody>
      </p:sp>
    </p:spTree>
    <p:extLst>
      <p:ext uri="{BB962C8B-B14F-4D97-AF65-F5344CB8AC3E}">
        <p14:creationId xmlns:p14="http://schemas.microsoft.com/office/powerpoint/2010/main" val="4224520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6A7677-FA7D-43C2-94E6-8B1E54ED3C03}"/>
              </a:ext>
            </a:extLst>
          </p:cNvPr>
          <p:cNvSpPr>
            <a:spLocks noGrp="1"/>
          </p:cNvSpPr>
          <p:nvPr>
            <p:ph type="title"/>
          </p:nvPr>
        </p:nvSpPr>
        <p:spPr/>
        <p:txBody>
          <a:bodyPr/>
          <a:lstStyle/>
          <a:p>
            <a:pPr algn="ctr"/>
            <a:r>
              <a:rPr lang="cs-CZ" dirty="0" err="1">
                <a:cs typeface="Calibri Light"/>
              </a:rPr>
              <a:t>Thank</a:t>
            </a:r>
            <a:r>
              <a:rPr lang="cs-CZ" dirty="0">
                <a:cs typeface="Calibri Light"/>
              </a:rPr>
              <a:t> </a:t>
            </a:r>
            <a:r>
              <a:rPr lang="cs-CZ" dirty="0" err="1">
                <a:cs typeface="Calibri Light"/>
              </a:rPr>
              <a:t>you</a:t>
            </a:r>
            <a:r>
              <a:rPr lang="cs-CZ" dirty="0">
                <a:cs typeface="Calibri Light"/>
              </a:rPr>
              <a:t> </a:t>
            </a:r>
            <a:r>
              <a:rPr lang="cs-CZ" dirty="0" err="1">
                <a:cs typeface="Calibri Light"/>
              </a:rPr>
              <a:t>for</a:t>
            </a:r>
            <a:r>
              <a:rPr lang="cs-CZ" dirty="0">
                <a:cs typeface="Calibri Light"/>
              </a:rPr>
              <a:t> </a:t>
            </a:r>
            <a:r>
              <a:rPr lang="cs-CZ" dirty="0" err="1">
                <a:cs typeface="Calibri Light"/>
              </a:rPr>
              <a:t>your</a:t>
            </a:r>
            <a:r>
              <a:rPr lang="cs-CZ" dirty="0">
                <a:cs typeface="Calibri Light"/>
              </a:rPr>
              <a:t> </a:t>
            </a:r>
            <a:r>
              <a:rPr lang="cs-CZ" dirty="0" err="1" smtClean="0">
                <a:cs typeface="Calibri Light"/>
              </a:rPr>
              <a:t>attention</a:t>
            </a:r>
            <a:r>
              <a:rPr lang="en-US" dirty="0" smtClean="0">
                <a:cs typeface="Calibri Light"/>
              </a:rPr>
              <a:t/>
            </a:r>
            <a:br>
              <a:rPr lang="en-US" dirty="0" smtClean="0">
                <a:cs typeface="Calibri Light"/>
              </a:rPr>
            </a:br>
            <a:r>
              <a:rPr lang="en-US" dirty="0" smtClean="0">
                <a:cs typeface="Calibri Light"/>
              </a:rPr>
              <a:t>(and keep fingers crossed)</a:t>
            </a:r>
            <a:endParaRPr lang="cs-CZ" dirty="0"/>
          </a:p>
        </p:txBody>
      </p:sp>
      <p:sp>
        <p:nvSpPr>
          <p:cNvPr id="7"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6" name="Zástupný symbol pro číslo snímku 5"/>
          <p:cNvSpPr>
            <a:spLocks noGrp="1"/>
          </p:cNvSpPr>
          <p:nvPr>
            <p:ph type="sldNum" sz="quarter" idx="12"/>
          </p:nvPr>
        </p:nvSpPr>
        <p:spPr/>
        <p:txBody>
          <a:bodyPr/>
          <a:lstStyle/>
          <a:p>
            <a:fld id="{A2D58ADA-DDE5-40A5-9BF1-B0BC81F4C7C5}" type="slidenum">
              <a:rPr lang="cs-CZ" smtClean="0"/>
              <a:t>24</a:t>
            </a:fld>
            <a:endParaRPr lang="cs-CZ"/>
          </a:p>
        </p:txBody>
      </p:sp>
    </p:spTree>
    <p:extLst>
      <p:ext uri="{BB962C8B-B14F-4D97-AF65-F5344CB8AC3E}">
        <p14:creationId xmlns:p14="http://schemas.microsoft.com/office/powerpoint/2010/main" val="3443323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1CE44D-587B-443A-B502-E9A0135BBA9F}"/>
              </a:ext>
            </a:extLst>
          </p:cNvPr>
          <p:cNvSpPr>
            <a:spLocks noGrp="1"/>
          </p:cNvSpPr>
          <p:nvPr>
            <p:ph type="title"/>
          </p:nvPr>
        </p:nvSpPr>
        <p:spPr/>
        <p:txBody>
          <a:bodyPr/>
          <a:lstStyle/>
          <a:p>
            <a:r>
              <a:rPr lang="cs-CZ" dirty="0" err="1">
                <a:cs typeface="Calibri Light"/>
              </a:rPr>
              <a:t>How</a:t>
            </a:r>
            <a:r>
              <a:rPr lang="cs-CZ" dirty="0">
                <a:cs typeface="Calibri Light"/>
              </a:rPr>
              <a:t> </a:t>
            </a:r>
            <a:r>
              <a:rPr lang="cs-CZ" dirty="0" err="1">
                <a:cs typeface="Calibri Light"/>
              </a:rPr>
              <a:t>will</a:t>
            </a:r>
            <a:r>
              <a:rPr lang="cs-CZ" dirty="0">
                <a:cs typeface="Calibri Light"/>
              </a:rPr>
              <a:t> </a:t>
            </a:r>
            <a:r>
              <a:rPr lang="cs-CZ" dirty="0" err="1">
                <a:cs typeface="Calibri Light"/>
              </a:rPr>
              <a:t>the</a:t>
            </a:r>
            <a:r>
              <a:rPr lang="cs-CZ" dirty="0">
                <a:cs typeface="Calibri Light"/>
              </a:rPr>
              <a:t> </a:t>
            </a:r>
            <a:r>
              <a:rPr lang="cs-CZ" dirty="0" err="1">
                <a:cs typeface="Calibri Light"/>
              </a:rPr>
              <a:t>Action</a:t>
            </a:r>
            <a:r>
              <a:rPr lang="cs-CZ" dirty="0">
                <a:cs typeface="Calibri Light"/>
              </a:rPr>
              <a:t> </a:t>
            </a:r>
            <a:r>
              <a:rPr lang="cs-CZ" dirty="0" err="1">
                <a:cs typeface="Calibri Light"/>
              </a:rPr>
              <a:t>Plan</a:t>
            </a:r>
            <a:r>
              <a:rPr lang="cs-CZ" dirty="0">
                <a:cs typeface="Calibri Light"/>
              </a:rPr>
              <a:t> </a:t>
            </a:r>
            <a:r>
              <a:rPr lang="cs-CZ" dirty="0" err="1">
                <a:cs typeface="Calibri Light"/>
              </a:rPr>
              <a:t>affect</a:t>
            </a:r>
            <a:r>
              <a:rPr lang="cs-CZ" dirty="0">
                <a:cs typeface="Calibri Light"/>
              </a:rPr>
              <a:t> </a:t>
            </a:r>
            <a:r>
              <a:rPr lang="cs-CZ" dirty="0" smtClean="0">
                <a:cs typeface="Calibri Light"/>
              </a:rPr>
              <a:t>C</a:t>
            </a:r>
            <a:r>
              <a:rPr lang="en-US" dirty="0" err="1" smtClean="0">
                <a:cs typeface="Calibri Light"/>
              </a:rPr>
              <a:t>harles</a:t>
            </a:r>
            <a:r>
              <a:rPr lang="en-US" dirty="0" smtClean="0">
                <a:cs typeface="Calibri Light"/>
              </a:rPr>
              <a:t> </a:t>
            </a:r>
            <a:r>
              <a:rPr lang="cs-CZ" dirty="0" smtClean="0">
                <a:cs typeface="Calibri Light"/>
              </a:rPr>
              <a:t>U</a:t>
            </a:r>
            <a:r>
              <a:rPr lang="en-US" dirty="0" err="1" smtClean="0">
                <a:cs typeface="Calibri Light"/>
              </a:rPr>
              <a:t>niversity</a:t>
            </a:r>
            <a:r>
              <a:rPr lang="cs-CZ" dirty="0" smtClean="0">
                <a:cs typeface="Calibri Light"/>
              </a:rPr>
              <a:t>?</a:t>
            </a:r>
            <a:endParaRPr lang="cs-CZ" dirty="0"/>
          </a:p>
        </p:txBody>
      </p:sp>
      <p:sp>
        <p:nvSpPr>
          <p:cNvPr id="3" name="Zástupný obsah 2">
            <a:extLst>
              <a:ext uri="{FF2B5EF4-FFF2-40B4-BE49-F238E27FC236}">
                <a16:creationId xmlns:a16="http://schemas.microsoft.com/office/drawing/2014/main" id="{D71BBEFC-30B0-4E71-8975-965092CCC110}"/>
              </a:ext>
            </a:extLst>
          </p:cNvPr>
          <p:cNvSpPr>
            <a:spLocks noGrp="1"/>
          </p:cNvSpPr>
          <p:nvPr>
            <p:ph idx="1"/>
          </p:nvPr>
        </p:nvSpPr>
        <p:spPr/>
        <p:txBody>
          <a:bodyPr vert="horz" lIns="91440" tIns="45720" rIns="91440" bIns="45720" rtlCol="0" anchor="t">
            <a:normAutofit/>
          </a:bodyPr>
          <a:lstStyle/>
          <a:p>
            <a:r>
              <a:rPr lang="cs-CZ" dirty="0" err="1">
                <a:cs typeface="Calibri"/>
              </a:rPr>
              <a:t>Main</a:t>
            </a:r>
            <a:r>
              <a:rPr lang="cs-CZ" dirty="0">
                <a:cs typeface="Calibri"/>
              </a:rPr>
              <a:t> </a:t>
            </a:r>
            <a:r>
              <a:rPr lang="cs-CZ" dirty="0" err="1">
                <a:cs typeface="Calibri"/>
              </a:rPr>
              <a:t>impacts</a:t>
            </a:r>
            <a:r>
              <a:rPr lang="cs-CZ" dirty="0">
                <a:cs typeface="Calibri"/>
              </a:rPr>
              <a:t>:</a:t>
            </a:r>
            <a:endParaRPr lang="en-US" dirty="0">
              <a:cs typeface="Calibri"/>
            </a:endParaRPr>
          </a:p>
          <a:p>
            <a:pPr lvl="1"/>
            <a:r>
              <a:rPr lang="cs-CZ" dirty="0" err="1">
                <a:ea typeface="+mn-lt"/>
                <a:cs typeface="+mn-lt"/>
              </a:rPr>
              <a:t>Starting</a:t>
            </a:r>
            <a:r>
              <a:rPr lang="cs-CZ" dirty="0">
                <a:ea typeface="+mn-lt"/>
                <a:cs typeface="+mn-lt"/>
              </a:rPr>
              <a:t> 1 July 2020, </a:t>
            </a:r>
            <a:r>
              <a:rPr lang="cs-CZ" dirty="0">
                <a:cs typeface="Calibri"/>
              </a:rPr>
              <a:t>CU </a:t>
            </a:r>
            <a:r>
              <a:rPr lang="cs-CZ" dirty="0" err="1">
                <a:cs typeface="Calibri"/>
              </a:rPr>
              <a:t>will</a:t>
            </a:r>
            <a:r>
              <a:rPr lang="cs-CZ" dirty="0">
                <a:cs typeface="Calibri"/>
              </a:rPr>
              <a:t> </a:t>
            </a:r>
            <a:r>
              <a:rPr lang="cs-CZ" dirty="0" err="1">
                <a:cs typeface="Calibri"/>
              </a:rPr>
              <a:t>have</a:t>
            </a:r>
            <a:r>
              <a:rPr lang="cs-CZ" dirty="0">
                <a:cs typeface="Calibri"/>
              </a:rPr>
              <a:t> to make </a:t>
            </a:r>
            <a:r>
              <a:rPr lang="cs-CZ" dirty="0" err="1">
                <a:cs typeface="Calibri"/>
              </a:rPr>
              <a:t>all</a:t>
            </a:r>
            <a:r>
              <a:rPr lang="cs-CZ" dirty="0">
                <a:cs typeface="Calibri"/>
              </a:rPr>
              <a:t> </a:t>
            </a:r>
            <a:r>
              <a:rPr lang="cs-CZ" dirty="0" err="1">
                <a:cs typeface="Calibri"/>
              </a:rPr>
              <a:t>research</a:t>
            </a:r>
            <a:r>
              <a:rPr lang="cs-CZ" dirty="0">
                <a:cs typeface="Calibri"/>
              </a:rPr>
              <a:t> </a:t>
            </a:r>
            <a:r>
              <a:rPr lang="cs-CZ" dirty="0" err="1">
                <a:cs typeface="Calibri"/>
              </a:rPr>
              <a:t>articles</a:t>
            </a:r>
            <a:r>
              <a:rPr lang="cs-CZ" dirty="0">
                <a:cs typeface="Calibri"/>
              </a:rPr>
              <a:t> and </a:t>
            </a:r>
            <a:r>
              <a:rPr lang="cs-CZ" dirty="0" err="1">
                <a:cs typeface="Calibri"/>
              </a:rPr>
              <a:t>proceeding</a:t>
            </a:r>
            <a:r>
              <a:rPr lang="cs-CZ" dirty="0">
                <a:cs typeface="Calibri"/>
              </a:rPr>
              <a:t> </a:t>
            </a:r>
            <a:r>
              <a:rPr lang="cs-CZ" dirty="0" err="1">
                <a:cs typeface="Calibri"/>
              </a:rPr>
              <a:t>papers</a:t>
            </a:r>
            <a:r>
              <a:rPr lang="cs-CZ" dirty="0">
                <a:cs typeface="Calibri"/>
              </a:rPr>
              <a:t> open </a:t>
            </a:r>
            <a:r>
              <a:rPr lang="cs-CZ" dirty="0" err="1">
                <a:cs typeface="Calibri"/>
              </a:rPr>
              <a:t>access</a:t>
            </a:r>
            <a:r>
              <a:rPr lang="cs-CZ" dirty="0">
                <a:cs typeface="Calibri"/>
              </a:rPr>
              <a:t>. </a:t>
            </a:r>
          </a:p>
          <a:p>
            <a:pPr lvl="1"/>
            <a:r>
              <a:rPr lang="cs-CZ" dirty="0">
                <a:cs typeface="Calibri"/>
              </a:rPr>
              <a:t>CU </a:t>
            </a:r>
            <a:r>
              <a:rPr lang="cs-CZ" err="1">
                <a:cs typeface="Calibri"/>
              </a:rPr>
              <a:t>will</a:t>
            </a:r>
            <a:r>
              <a:rPr lang="cs-CZ" dirty="0">
                <a:cs typeface="Calibri"/>
              </a:rPr>
              <a:t> </a:t>
            </a:r>
            <a:r>
              <a:rPr lang="cs-CZ" err="1">
                <a:cs typeface="Calibri"/>
              </a:rPr>
              <a:t>have</a:t>
            </a:r>
            <a:r>
              <a:rPr lang="cs-CZ">
                <a:cs typeface="Calibri"/>
              </a:rPr>
              <a:t> to start to </a:t>
            </a:r>
            <a:r>
              <a:rPr lang="cs-CZ">
                <a:ea typeface="+mn-lt"/>
                <a:cs typeface="+mn-lt"/>
              </a:rPr>
              <a:t>systematically monitor </a:t>
            </a:r>
            <a:r>
              <a:rPr lang="cs-CZ">
                <a:cs typeface="Calibri"/>
              </a:rPr>
              <a:t>all </a:t>
            </a:r>
            <a:r>
              <a:rPr lang="cs-CZ" err="1">
                <a:cs typeface="Calibri"/>
              </a:rPr>
              <a:t>paid</a:t>
            </a:r>
            <a:r>
              <a:rPr lang="cs-CZ" dirty="0">
                <a:cs typeface="Calibri"/>
              </a:rPr>
              <a:t> </a:t>
            </a:r>
            <a:r>
              <a:rPr lang="cs-CZ" err="1">
                <a:cs typeface="Calibri"/>
              </a:rPr>
              <a:t>article</a:t>
            </a:r>
            <a:r>
              <a:rPr lang="cs-CZ" dirty="0">
                <a:cs typeface="Calibri"/>
              </a:rPr>
              <a:t> </a:t>
            </a:r>
            <a:r>
              <a:rPr lang="cs-CZ" err="1">
                <a:cs typeface="Calibri"/>
              </a:rPr>
              <a:t>processing</a:t>
            </a:r>
            <a:r>
              <a:rPr lang="cs-CZ" dirty="0">
                <a:cs typeface="Calibri"/>
              </a:rPr>
              <a:t> </a:t>
            </a:r>
            <a:r>
              <a:rPr lang="cs-CZ" err="1">
                <a:cs typeface="Calibri"/>
              </a:rPr>
              <a:t>charges</a:t>
            </a:r>
            <a:r>
              <a:rPr lang="cs-CZ">
                <a:cs typeface="Calibri"/>
              </a:rPr>
              <a:t> (OA </a:t>
            </a:r>
            <a:r>
              <a:rPr lang="cs-CZ" err="1">
                <a:cs typeface="Calibri"/>
              </a:rPr>
              <a:t>publishing</a:t>
            </a:r>
            <a:r>
              <a:rPr lang="cs-CZ" dirty="0">
                <a:cs typeface="Calibri"/>
              </a:rPr>
              <a:t> </a:t>
            </a:r>
            <a:r>
              <a:rPr lang="cs-CZ">
                <a:cs typeface="Calibri"/>
              </a:rPr>
              <a:t>fees, or APCs). </a:t>
            </a:r>
          </a:p>
          <a:p>
            <a:pPr lvl="1"/>
            <a:r>
              <a:rPr lang="cs-CZ" dirty="0">
                <a:ea typeface="+mn-lt"/>
                <a:cs typeface="+mn-lt"/>
              </a:rPr>
              <a:t>CU </a:t>
            </a:r>
            <a:r>
              <a:rPr lang="cs-CZ" dirty="0" err="1">
                <a:ea typeface="+mn-lt"/>
                <a:cs typeface="+mn-lt"/>
              </a:rPr>
              <a:t>authors</a:t>
            </a:r>
            <a:r>
              <a:rPr lang="cs-CZ" dirty="0">
                <a:ea typeface="+mn-lt"/>
                <a:cs typeface="+mn-lt"/>
              </a:rPr>
              <a:t> </a:t>
            </a:r>
            <a:r>
              <a:rPr lang="cs-CZ" dirty="0" err="1">
                <a:ea typeface="+mn-lt"/>
                <a:cs typeface="+mn-lt"/>
              </a:rPr>
              <a:t>will</a:t>
            </a:r>
            <a:r>
              <a:rPr lang="cs-CZ" dirty="0">
                <a:ea typeface="+mn-lt"/>
                <a:cs typeface="+mn-lt"/>
              </a:rPr>
              <a:t> </a:t>
            </a:r>
            <a:r>
              <a:rPr lang="cs-CZ" dirty="0" err="1">
                <a:ea typeface="+mn-lt"/>
                <a:cs typeface="+mn-lt"/>
              </a:rPr>
              <a:t>have</a:t>
            </a:r>
            <a:r>
              <a:rPr lang="cs-CZ" dirty="0">
                <a:ea typeface="+mn-lt"/>
                <a:cs typeface="+mn-lt"/>
              </a:rPr>
              <a:t> to </a:t>
            </a:r>
            <a:r>
              <a:rPr lang="cs-CZ" dirty="0" err="1">
                <a:ea typeface="+mn-lt"/>
                <a:cs typeface="+mn-lt"/>
              </a:rPr>
              <a:t>have</a:t>
            </a:r>
            <a:r>
              <a:rPr lang="cs-CZ" dirty="0">
                <a:ea typeface="+mn-lt"/>
                <a:cs typeface="+mn-lt"/>
              </a:rPr>
              <a:t> ORCID </a:t>
            </a:r>
            <a:r>
              <a:rPr lang="cs-CZ" dirty="0" err="1">
                <a:ea typeface="+mn-lt"/>
                <a:cs typeface="+mn-lt"/>
              </a:rPr>
              <a:t>identifiers</a:t>
            </a:r>
            <a:r>
              <a:rPr lang="cs-CZ" dirty="0">
                <a:ea typeface="+mn-lt"/>
                <a:cs typeface="+mn-lt"/>
              </a:rPr>
              <a:t> (</a:t>
            </a:r>
            <a:r>
              <a:rPr lang="cs-CZ" dirty="0" err="1">
                <a:ea typeface="+mn-lt"/>
                <a:cs typeface="+mn-lt"/>
              </a:rPr>
              <a:t>which</a:t>
            </a:r>
            <a:r>
              <a:rPr lang="cs-CZ" dirty="0">
                <a:ea typeface="+mn-lt"/>
                <a:cs typeface="+mn-lt"/>
              </a:rPr>
              <a:t> </a:t>
            </a:r>
            <a:r>
              <a:rPr lang="cs-CZ" dirty="0" err="1">
                <a:ea typeface="+mn-lt"/>
                <a:cs typeface="+mn-lt"/>
              </a:rPr>
              <a:t>should</a:t>
            </a:r>
            <a:r>
              <a:rPr lang="cs-CZ" dirty="0">
                <a:ea typeface="+mn-lt"/>
                <a:cs typeface="+mn-lt"/>
              </a:rPr>
              <a:t> </a:t>
            </a:r>
            <a:r>
              <a:rPr lang="cs-CZ" dirty="0" err="1">
                <a:ea typeface="+mn-lt"/>
                <a:cs typeface="+mn-lt"/>
              </a:rPr>
              <a:t>be</a:t>
            </a:r>
            <a:r>
              <a:rPr lang="cs-CZ" dirty="0">
                <a:ea typeface="+mn-lt"/>
                <a:cs typeface="+mn-lt"/>
              </a:rPr>
              <a:t> part </a:t>
            </a:r>
            <a:r>
              <a:rPr lang="cs-CZ" dirty="0" err="1">
                <a:ea typeface="+mn-lt"/>
                <a:cs typeface="+mn-lt"/>
              </a:rPr>
              <a:t>of</a:t>
            </a:r>
            <a:r>
              <a:rPr lang="cs-CZ" dirty="0">
                <a:ea typeface="+mn-lt"/>
                <a:cs typeface="+mn-lt"/>
              </a:rPr>
              <a:t> metadata </a:t>
            </a:r>
            <a:r>
              <a:rPr lang="cs-CZ" dirty="0" err="1">
                <a:ea typeface="+mn-lt"/>
                <a:cs typeface="+mn-lt"/>
              </a:rPr>
              <a:t>records</a:t>
            </a:r>
            <a:r>
              <a:rPr lang="cs-CZ" dirty="0">
                <a:ea typeface="+mn-lt"/>
                <a:cs typeface="+mn-lt"/>
              </a:rPr>
              <a:t> </a:t>
            </a:r>
            <a:r>
              <a:rPr lang="cs-CZ" dirty="0" err="1">
                <a:ea typeface="+mn-lt"/>
                <a:cs typeface="+mn-lt"/>
              </a:rPr>
              <a:t>sent</a:t>
            </a:r>
            <a:r>
              <a:rPr lang="cs-CZ" dirty="0">
                <a:ea typeface="+mn-lt"/>
                <a:cs typeface="+mn-lt"/>
              </a:rPr>
              <a:t> to </a:t>
            </a:r>
            <a:r>
              <a:rPr lang="cs-CZ" dirty="0" err="1">
                <a:ea typeface="+mn-lt"/>
                <a:cs typeface="+mn-lt"/>
              </a:rPr>
              <a:t>the</a:t>
            </a:r>
            <a:r>
              <a:rPr lang="cs-CZ" dirty="0">
                <a:ea typeface="+mn-lt"/>
                <a:cs typeface="+mn-lt"/>
              </a:rPr>
              <a:t> </a:t>
            </a:r>
            <a:r>
              <a:rPr lang="cs-CZ" dirty="0" err="1">
                <a:ea typeface="+mn-lt"/>
                <a:cs typeface="+mn-lt"/>
              </a:rPr>
              <a:t>national</a:t>
            </a:r>
            <a:r>
              <a:rPr lang="cs-CZ" dirty="0">
                <a:ea typeface="+mn-lt"/>
                <a:cs typeface="+mn-lt"/>
              </a:rPr>
              <a:t> </a:t>
            </a:r>
            <a:r>
              <a:rPr lang="cs-CZ">
                <a:ea typeface="+mn-lt"/>
                <a:cs typeface="+mn-lt"/>
              </a:rPr>
              <a:t>CRIS </a:t>
            </a:r>
            <a:r>
              <a:rPr lang="cs-CZ" smtClean="0">
                <a:ea typeface="+mn-lt"/>
                <a:cs typeface="+mn-lt"/>
              </a:rPr>
              <a:t>system – IS VaVaI).</a:t>
            </a:r>
            <a:endParaRPr lang="en-US" dirty="0">
              <a:ea typeface="+mn-lt"/>
              <a:cs typeface="+mn-lt"/>
            </a:endParaRPr>
          </a:p>
          <a:p>
            <a:pPr>
              <a:spcAft>
                <a:spcPts val="1200"/>
              </a:spcAft>
            </a:pPr>
            <a:r>
              <a:rPr lang="cs-CZ" dirty="0" err="1">
                <a:ea typeface="+mn-lt"/>
                <a:cs typeface="+mn-lt"/>
              </a:rPr>
              <a:t>Although</a:t>
            </a:r>
            <a:r>
              <a:rPr lang="cs-CZ" dirty="0">
                <a:ea typeface="+mn-lt"/>
                <a:cs typeface="+mn-lt"/>
              </a:rPr>
              <a:t> </a:t>
            </a:r>
            <a:r>
              <a:rPr lang="cs-CZ" dirty="0" err="1">
                <a:ea typeface="+mn-lt"/>
                <a:cs typeface="+mn-lt"/>
              </a:rPr>
              <a:t>the</a:t>
            </a:r>
            <a:r>
              <a:rPr lang="cs-CZ" dirty="0">
                <a:ea typeface="+mn-lt"/>
                <a:cs typeface="+mn-lt"/>
              </a:rPr>
              <a:t> AP </a:t>
            </a:r>
            <a:r>
              <a:rPr lang="cs-CZ" dirty="0" err="1">
                <a:ea typeface="+mn-lt"/>
                <a:cs typeface="+mn-lt"/>
              </a:rPr>
              <a:t>does</a:t>
            </a:r>
            <a:r>
              <a:rPr lang="cs-CZ" dirty="0">
                <a:ea typeface="+mn-lt"/>
                <a:cs typeface="+mn-lt"/>
              </a:rPr>
              <a:t> not </a:t>
            </a:r>
            <a:r>
              <a:rPr lang="cs-CZ" dirty="0" err="1">
                <a:ea typeface="+mn-lt"/>
                <a:cs typeface="+mn-lt"/>
              </a:rPr>
              <a:t>cover</a:t>
            </a:r>
            <a:r>
              <a:rPr lang="cs-CZ" dirty="0">
                <a:ea typeface="+mn-lt"/>
                <a:cs typeface="+mn-lt"/>
              </a:rPr>
              <a:t> open data, CU </a:t>
            </a:r>
            <a:r>
              <a:rPr lang="cs-CZ" dirty="0" err="1">
                <a:ea typeface="+mn-lt"/>
                <a:cs typeface="+mn-lt"/>
              </a:rPr>
              <a:t>should</a:t>
            </a:r>
            <a:r>
              <a:rPr lang="cs-CZ" dirty="0">
                <a:ea typeface="+mn-lt"/>
                <a:cs typeface="+mn-lt"/>
              </a:rPr>
              <a:t> </a:t>
            </a:r>
            <a:r>
              <a:rPr lang="cs-CZ" dirty="0" err="1">
                <a:ea typeface="+mn-lt"/>
                <a:cs typeface="+mn-lt"/>
              </a:rPr>
              <a:t>be</a:t>
            </a:r>
            <a:r>
              <a:rPr lang="cs-CZ" dirty="0">
                <a:ea typeface="+mn-lt"/>
                <a:cs typeface="+mn-lt"/>
              </a:rPr>
              <a:t> </a:t>
            </a:r>
            <a:r>
              <a:rPr lang="cs-CZ" dirty="0" err="1">
                <a:ea typeface="+mn-lt"/>
                <a:cs typeface="+mn-lt"/>
              </a:rPr>
              <a:t>prepared</a:t>
            </a:r>
            <a:r>
              <a:rPr lang="cs-CZ" dirty="0">
                <a:ea typeface="+mn-lt"/>
                <a:cs typeface="+mn-lt"/>
              </a:rPr>
              <a:t> </a:t>
            </a:r>
            <a:r>
              <a:rPr lang="cs-CZ" dirty="0" err="1">
                <a:ea typeface="+mn-lt"/>
                <a:cs typeface="+mn-lt"/>
              </a:rPr>
              <a:t>for</a:t>
            </a:r>
            <a:r>
              <a:rPr lang="cs-CZ" dirty="0">
                <a:ea typeface="+mn-lt"/>
                <a:cs typeface="+mn-lt"/>
              </a:rPr>
              <a:t> </a:t>
            </a:r>
            <a:r>
              <a:rPr lang="cs-CZ" dirty="0" err="1">
                <a:ea typeface="+mn-lt"/>
                <a:cs typeface="+mn-lt"/>
              </a:rPr>
              <a:t>the</a:t>
            </a:r>
            <a:r>
              <a:rPr lang="cs-CZ" dirty="0">
                <a:ea typeface="+mn-lt"/>
                <a:cs typeface="+mn-lt"/>
              </a:rPr>
              <a:t> </a:t>
            </a:r>
            <a:r>
              <a:rPr lang="cs-CZ" dirty="0" err="1">
                <a:ea typeface="+mn-lt"/>
                <a:cs typeface="+mn-lt"/>
              </a:rPr>
              <a:t>next</a:t>
            </a:r>
            <a:r>
              <a:rPr lang="cs-CZ" dirty="0">
                <a:ea typeface="+mn-lt"/>
                <a:cs typeface="+mn-lt"/>
              </a:rPr>
              <a:t> </a:t>
            </a:r>
            <a:r>
              <a:rPr lang="cs-CZ" dirty="0" err="1">
                <a:ea typeface="+mn-lt"/>
                <a:cs typeface="+mn-lt"/>
              </a:rPr>
              <a:t>stage</a:t>
            </a:r>
            <a:r>
              <a:rPr lang="cs-CZ" dirty="0">
                <a:ea typeface="+mn-lt"/>
                <a:cs typeface="+mn-lt"/>
              </a:rPr>
              <a:t> → </a:t>
            </a:r>
            <a:r>
              <a:rPr lang="cs-CZ" dirty="0" err="1">
                <a:ea typeface="+mn-lt"/>
                <a:cs typeface="+mn-lt"/>
              </a:rPr>
              <a:t>it</a:t>
            </a:r>
            <a:r>
              <a:rPr lang="cs-CZ" dirty="0">
                <a:ea typeface="+mn-lt"/>
                <a:cs typeface="+mn-lt"/>
              </a:rPr>
              <a:t> </a:t>
            </a:r>
            <a:r>
              <a:rPr lang="cs-CZ" dirty="0" err="1">
                <a:ea typeface="+mn-lt"/>
                <a:cs typeface="+mn-lt"/>
              </a:rPr>
              <a:t>is</a:t>
            </a:r>
            <a:r>
              <a:rPr lang="cs-CZ" dirty="0">
                <a:ea typeface="+mn-lt"/>
                <a:cs typeface="+mn-lt"/>
              </a:rPr>
              <a:t> to </a:t>
            </a:r>
            <a:r>
              <a:rPr lang="cs-CZ" dirty="0" err="1">
                <a:ea typeface="+mn-lt"/>
                <a:cs typeface="+mn-lt"/>
              </a:rPr>
              <a:t>be</a:t>
            </a:r>
            <a:r>
              <a:rPr lang="cs-CZ" dirty="0">
                <a:ea typeface="+mn-lt"/>
                <a:cs typeface="+mn-lt"/>
              </a:rPr>
              <a:t> </a:t>
            </a:r>
            <a:r>
              <a:rPr lang="cs-CZ" dirty="0" err="1">
                <a:ea typeface="+mn-lt"/>
                <a:cs typeface="+mn-lt"/>
              </a:rPr>
              <a:t>expected</a:t>
            </a:r>
            <a:r>
              <a:rPr lang="cs-CZ" dirty="0">
                <a:ea typeface="+mn-lt"/>
                <a:cs typeface="+mn-lt"/>
              </a:rPr>
              <a:t> </a:t>
            </a:r>
            <a:r>
              <a:rPr lang="cs-CZ" dirty="0" err="1">
                <a:ea typeface="+mn-lt"/>
                <a:cs typeface="+mn-lt"/>
              </a:rPr>
              <a:t>that</a:t>
            </a:r>
            <a:r>
              <a:rPr lang="cs-CZ" dirty="0">
                <a:ea typeface="+mn-lt"/>
                <a:cs typeface="+mn-lt"/>
              </a:rPr>
              <a:t> </a:t>
            </a:r>
            <a:r>
              <a:rPr lang="cs-CZ" dirty="0" err="1">
                <a:ea typeface="+mn-lt"/>
                <a:cs typeface="+mn-lt"/>
              </a:rPr>
              <a:t>the</a:t>
            </a:r>
            <a:r>
              <a:rPr lang="cs-CZ" dirty="0">
                <a:ea typeface="+mn-lt"/>
                <a:cs typeface="+mn-lt"/>
              </a:rPr>
              <a:t> </a:t>
            </a:r>
            <a:r>
              <a:rPr lang="cs-CZ" dirty="0" err="1">
                <a:ea typeface="+mn-lt"/>
                <a:cs typeface="+mn-lt"/>
              </a:rPr>
              <a:t>future</a:t>
            </a:r>
            <a:r>
              <a:rPr lang="cs-CZ" dirty="0">
                <a:ea typeface="+mn-lt"/>
                <a:cs typeface="+mn-lt"/>
              </a:rPr>
              <a:t> </a:t>
            </a:r>
            <a:r>
              <a:rPr lang="cs-CZ" dirty="0" err="1">
                <a:ea typeface="+mn-lt"/>
                <a:cs typeface="+mn-lt"/>
              </a:rPr>
              <a:t>national</a:t>
            </a:r>
            <a:r>
              <a:rPr lang="cs-CZ" dirty="0">
                <a:ea typeface="+mn-lt"/>
                <a:cs typeface="+mn-lt"/>
              </a:rPr>
              <a:t> </a:t>
            </a:r>
            <a:r>
              <a:rPr lang="cs-CZ" dirty="0" err="1">
                <a:ea typeface="+mn-lt"/>
                <a:cs typeface="+mn-lt"/>
              </a:rPr>
              <a:t>research</a:t>
            </a:r>
            <a:r>
              <a:rPr lang="cs-CZ" dirty="0">
                <a:ea typeface="+mn-lt"/>
                <a:cs typeface="+mn-lt"/>
              </a:rPr>
              <a:t> </a:t>
            </a:r>
            <a:r>
              <a:rPr lang="cs-CZ" dirty="0" err="1">
                <a:ea typeface="+mn-lt"/>
                <a:cs typeface="+mn-lt"/>
              </a:rPr>
              <a:t>policy</a:t>
            </a:r>
            <a:r>
              <a:rPr lang="cs-CZ" dirty="0">
                <a:ea typeface="+mn-lt"/>
                <a:cs typeface="+mn-lt"/>
              </a:rPr>
              <a:t> </a:t>
            </a:r>
            <a:r>
              <a:rPr lang="cs-CZ" dirty="0" err="1">
                <a:ea typeface="+mn-lt"/>
                <a:cs typeface="+mn-lt"/>
              </a:rPr>
              <a:t>will</a:t>
            </a:r>
            <a:r>
              <a:rPr lang="cs-CZ" dirty="0">
                <a:ea typeface="+mn-lt"/>
                <a:cs typeface="+mn-lt"/>
              </a:rPr>
              <a:t> </a:t>
            </a:r>
            <a:r>
              <a:rPr lang="cs-CZ" dirty="0" err="1">
                <a:ea typeface="+mn-lt"/>
                <a:cs typeface="+mn-lt"/>
              </a:rPr>
              <a:t>contain</a:t>
            </a:r>
            <a:r>
              <a:rPr lang="cs-CZ" dirty="0">
                <a:ea typeface="+mn-lt"/>
                <a:cs typeface="+mn-lt"/>
              </a:rPr>
              <a:t> </a:t>
            </a:r>
            <a:r>
              <a:rPr lang="cs-CZ" dirty="0" err="1">
                <a:ea typeface="+mn-lt"/>
                <a:cs typeface="+mn-lt"/>
              </a:rPr>
              <a:t>an</a:t>
            </a:r>
            <a:r>
              <a:rPr lang="cs-CZ" dirty="0">
                <a:ea typeface="+mn-lt"/>
                <a:cs typeface="+mn-lt"/>
              </a:rPr>
              <a:t> open data </a:t>
            </a:r>
            <a:r>
              <a:rPr lang="cs-CZ" dirty="0" err="1">
                <a:ea typeface="+mn-lt"/>
                <a:cs typeface="+mn-lt"/>
              </a:rPr>
              <a:t>policy</a:t>
            </a:r>
            <a:r>
              <a:rPr lang="cs-CZ" dirty="0">
                <a:ea typeface="+mn-lt"/>
                <a:cs typeface="+mn-lt"/>
              </a:rPr>
              <a:t>. </a:t>
            </a:r>
            <a:endParaRPr lang="cs-CZ" dirty="0"/>
          </a:p>
        </p:txBody>
      </p:sp>
      <p:sp>
        <p:nvSpPr>
          <p:cNvPr id="6"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5" name="Zástupný symbol pro číslo snímku 4">
            <a:extLst>
              <a:ext uri="{FF2B5EF4-FFF2-40B4-BE49-F238E27FC236}">
                <a16:creationId xmlns:a16="http://schemas.microsoft.com/office/drawing/2014/main" id="{70F2BAAA-AF17-43B7-A5A7-B5ED8E5CCAAF}"/>
              </a:ext>
            </a:extLst>
          </p:cNvPr>
          <p:cNvSpPr>
            <a:spLocks noGrp="1"/>
          </p:cNvSpPr>
          <p:nvPr>
            <p:ph type="sldNum" sz="quarter" idx="12"/>
          </p:nvPr>
        </p:nvSpPr>
        <p:spPr/>
        <p:txBody>
          <a:bodyPr/>
          <a:lstStyle/>
          <a:p>
            <a:fld id="{A2D58ADA-DDE5-40A5-9BF1-B0BC81F4C7C5}" type="slidenum">
              <a:rPr lang="cs-CZ" smtClean="0"/>
              <a:t>3</a:t>
            </a:fld>
            <a:endParaRPr lang="cs-CZ"/>
          </a:p>
        </p:txBody>
      </p:sp>
    </p:spTree>
    <p:extLst>
      <p:ext uri="{BB962C8B-B14F-4D97-AF65-F5344CB8AC3E}">
        <p14:creationId xmlns:p14="http://schemas.microsoft.com/office/powerpoint/2010/main" val="1846766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3BB11-78CE-4BAC-8B7D-42F4597112FC}"/>
              </a:ext>
            </a:extLst>
          </p:cNvPr>
          <p:cNvSpPr>
            <a:spLocks noGrp="1"/>
          </p:cNvSpPr>
          <p:nvPr>
            <p:ph type="title"/>
          </p:nvPr>
        </p:nvSpPr>
        <p:spPr>
          <a:xfrm>
            <a:off x="965664" y="1085270"/>
            <a:ext cx="10515600" cy="2852737"/>
          </a:xfrm>
        </p:spPr>
        <p:txBody>
          <a:bodyPr/>
          <a:lstStyle/>
          <a:p>
            <a:pPr algn="ctr"/>
            <a:r>
              <a:rPr lang="cs-CZ" dirty="0" err="1">
                <a:cs typeface="Calibri Light"/>
              </a:rPr>
              <a:t>Current</a:t>
            </a:r>
            <a:r>
              <a:rPr lang="cs-CZ" dirty="0">
                <a:cs typeface="Calibri Light"/>
              </a:rPr>
              <a:t> </a:t>
            </a:r>
            <a:r>
              <a:rPr lang="cs-CZ" dirty="0" err="1">
                <a:cs typeface="Calibri Light"/>
              </a:rPr>
              <a:t>state</a:t>
            </a:r>
            <a:r>
              <a:rPr lang="cs-CZ" dirty="0">
                <a:cs typeface="Calibri Light"/>
              </a:rPr>
              <a:t> </a:t>
            </a:r>
            <a:r>
              <a:rPr lang="cs-CZ" dirty="0" err="1">
                <a:cs typeface="Calibri Light"/>
              </a:rPr>
              <a:t>of</a:t>
            </a:r>
            <a:r>
              <a:rPr lang="cs-CZ" dirty="0">
                <a:cs typeface="Calibri Light"/>
              </a:rPr>
              <a:t> </a:t>
            </a:r>
            <a:r>
              <a:rPr lang="en-US" dirty="0" smtClean="0">
                <a:cs typeface="Calibri Light"/>
              </a:rPr>
              <a:t>open access </a:t>
            </a:r>
            <a:r>
              <a:rPr lang="cs-CZ" dirty="0" err="1" smtClean="0">
                <a:cs typeface="Calibri Light"/>
              </a:rPr>
              <a:t>at</a:t>
            </a:r>
            <a:r>
              <a:rPr lang="cs-CZ" dirty="0" smtClean="0">
                <a:cs typeface="Calibri Light"/>
              </a:rPr>
              <a:t> C</a:t>
            </a:r>
            <a:r>
              <a:rPr lang="en-US" dirty="0" err="1" smtClean="0">
                <a:cs typeface="Calibri Light"/>
              </a:rPr>
              <a:t>harles</a:t>
            </a:r>
            <a:r>
              <a:rPr lang="en-US" dirty="0" smtClean="0">
                <a:cs typeface="Calibri Light"/>
              </a:rPr>
              <a:t> University</a:t>
            </a:r>
            <a:endParaRPr lang="cs-CZ" dirty="0"/>
          </a:p>
        </p:txBody>
      </p:sp>
      <p:sp>
        <p:nvSpPr>
          <p:cNvPr id="6"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5" name="Slide Number Placeholder 4">
            <a:extLst>
              <a:ext uri="{FF2B5EF4-FFF2-40B4-BE49-F238E27FC236}">
                <a16:creationId xmlns:a16="http://schemas.microsoft.com/office/drawing/2014/main" id="{3E6FF28C-08FD-41A3-A6F6-36D0216A193C}"/>
              </a:ext>
            </a:extLst>
          </p:cNvPr>
          <p:cNvSpPr>
            <a:spLocks noGrp="1"/>
          </p:cNvSpPr>
          <p:nvPr>
            <p:ph type="sldNum" sz="quarter" idx="12"/>
          </p:nvPr>
        </p:nvSpPr>
        <p:spPr/>
        <p:txBody>
          <a:bodyPr/>
          <a:lstStyle/>
          <a:p>
            <a:fld id="{A2D58ADA-DDE5-40A5-9BF1-B0BC81F4C7C5}" type="slidenum">
              <a:rPr lang="cs-CZ" smtClean="0"/>
              <a:t>4</a:t>
            </a:fld>
            <a:endParaRPr lang="cs-CZ"/>
          </a:p>
        </p:txBody>
      </p:sp>
    </p:spTree>
    <p:extLst>
      <p:ext uri="{BB962C8B-B14F-4D97-AF65-F5344CB8AC3E}">
        <p14:creationId xmlns:p14="http://schemas.microsoft.com/office/powerpoint/2010/main" val="35479898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1CE44D-587B-443A-B502-E9A0135BBA9F}"/>
              </a:ext>
            </a:extLst>
          </p:cNvPr>
          <p:cNvSpPr>
            <a:spLocks noGrp="1"/>
          </p:cNvSpPr>
          <p:nvPr>
            <p:ph type="title"/>
          </p:nvPr>
        </p:nvSpPr>
        <p:spPr/>
        <p:txBody>
          <a:bodyPr/>
          <a:lstStyle/>
          <a:p>
            <a:r>
              <a:rPr lang="cs-CZ">
                <a:cs typeface="Calibri Light"/>
              </a:rPr>
              <a:t>Open Access </a:t>
            </a:r>
            <a:r>
              <a:rPr lang="cs-CZ" err="1">
                <a:cs typeface="Calibri Light"/>
              </a:rPr>
              <a:t>at</a:t>
            </a:r>
            <a:r>
              <a:rPr lang="cs-CZ">
                <a:cs typeface="Calibri Light"/>
              </a:rPr>
              <a:t> CU</a:t>
            </a:r>
            <a:endParaRPr lang="cs-CZ"/>
          </a:p>
        </p:txBody>
      </p:sp>
      <p:sp>
        <p:nvSpPr>
          <p:cNvPr id="3" name="Zástupný obsah 2">
            <a:extLst>
              <a:ext uri="{FF2B5EF4-FFF2-40B4-BE49-F238E27FC236}">
                <a16:creationId xmlns:a16="http://schemas.microsoft.com/office/drawing/2014/main" id="{D71BBEFC-30B0-4E71-8975-965092CCC110}"/>
              </a:ext>
            </a:extLst>
          </p:cNvPr>
          <p:cNvSpPr>
            <a:spLocks noGrp="1"/>
          </p:cNvSpPr>
          <p:nvPr>
            <p:ph idx="1"/>
          </p:nvPr>
        </p:nvSpPr>
        <p:spPr/>
        <p:txBody>
          <a:bodyPr vert="horz" lIns="91440" tIns="45720" rIns="91440" bIns="45720" rtlCol="0" anchor="t">
            <a:normAutofit/>
          </a:bodyPr>
          <a:lstStyle/>
          <a:p>
            <a:r>
              <a:rPr lang="en-US">
                <a:cs typeface="Calibri"/>
              </a:rPr>
              <a:t>Charles University signed the </a:t>
            </a:r>
            <a:r>
              <a:rPr lang="en-US">
                <a:cs typeface="Calibri"/>
                <a:hlinkClick r:id="rId3"/>
              </a:rPr>
              <a:t>Berlin Declaration on Open Access to Knowledge in Sciences and Humanities</a:t>
            </a:r>
            <a:r>
              <a:rPr lang="en-US">
                <a:cs typeface="Calibri"/>
              </a:rPr>
              <a:t> in 2013 and so has confirmed its participation in the open movement. </a:t>
            </a:r>
            <a:endParaRPr lang="cs-CZ">
              <a:cs typeface="Calibri"/>
            </a:endParaRPr>
          </a:p>
          <a:p>
            <a:endParaRPr lang="cs-CZ">
              <a:cs typeface="Calibri"/>
            </a:endParaRPr>
          </a:p>
          <a:p>
            <a:r>
              <a:rPr lang="en-US">
                <a:cs typeface="Calibri"/>
              </a:rPr>
              <a:t>In 2017 the </a:t>
            </a:r>
            <a:r>
              <a:rPr lang="en-US" i="1">
                <a:cs typeface="Calibri"/>
              </a:rPr>
              <a:t>Declaration of Charles University Academic Senate and university management on open access policy at CU</a:t>
            </a:r>
            <a:r>
              <a:rPr lang="en-US">
                <a:cs typeface="Calibri"/>
              </a:rPr>
              <a:t> was published and further steps will follow.</a:t>
            </a:r>
            <a:endParaRPr lang="cs-CZ">
              <a:cs typeface="Calibri"/>
            </a:endParaRPr>
          </a:p>
        </p:txBody>
      </p:sp>
      <p:sp>
        <p:nvSpPr>
          <p:cNvPr id="6"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5" name="Zástupný symbol pro číslo snímku 4">
            <a:extLst>
              <a:ext uri="{FF2B5EF4-FFF2-40B4-BE49-F238E27FC236}">
                <a16:creationId xmlns:a16="http://schemas.microsoft.com/office/drawing/2014/main" id="{70F2BAAA-AF17-43B7-A5A7-B5ED8E5CCAAF}"/>
              </a:ext>
            </a:extLst>
          </p:cNvPr>
          <p:cNvSpPr>
            <a:spLocks noGrp="1"/>
          </p:cNvSpPr>
          <p:nvPr>
            <p:ph type="sldNum" sz="quarter" idx="12"/>
          </p:nvPr>
        </p:nvSpPr>
        <p:spPr/>
        <p:txBody>
          <a:bodyPr/>
          <a:lstStyle/>
          <a:p>
            <a:fld id="{A2D58ADA-DDE5-40A5-9BF1-B0BC81F4C7C5}" type="slidenum">
              <a:rPr lang="cs-CZ" smtClean="0"/>
              <a:t>5</a:t>
            </a:fld>
            <a:endParaRPr lang="cs-CZ"/>
          </a:p>
        </p:txBody>
      </p:sp>
    </p:spTree>
    <p:extLst>
      <p:ext uri="{BB962C8B-B14F-4D97-AF65-F5344CB8AC3E}">
        <p14:creationId xmlns:p14="http://schemas.microsoft.com/office/powerpoint/2010/main" val="3865450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9EA4AA-F709-42AE-B5B7-C73867E3B626}"/>
              </a:ext>
            </a:extLst>
          </p:cNvPr>
          <p:cNvSpPr>
            <a:spLocks noGrp="1"/>
          </p:cNvSpPr>
          <p:nvPr>
            <p:ph type="title"/>
          </p:nvPr>
        </p:nvSpPr>
        <p:spPr/>
        <p:txBody>
          <a:bodyPr/>
          <a:lstStyle/>
          <a:p>
            <a:r>
              <a:rPr lang="en-US">
                <a:cs typeface="Calibri Light"/>
              </a:rPr>
              <a:t>Implementation of the CU Declaration</a:t>
            </a:r>
            <a:endParaRPr lang="cs-CZ"/>
          </a:p>
        </p:txBody>
      </p:sp>
      <p:sp>
        <p:nvSpPr>
          <p:cNvPr id="3" name="Zástupný obsah 2">
            <a:extLst>
              <a:ext uri="{FF2B5EF4-FFF2-40B4-BE49-F238E27FC236}">
                <a16:creationId xmlns:a16="http://schemas.microsoft.com/office/drawing/2014/main" id="{88F295E0-B466-45B9-BAE0-7D9BD4E6D335}"/>
              </a:ext>
            </a:extLst>
          </p:cNvPr>
          <p:cNvSpPr>
            <a:spLocks noGrp="1"/>
          </p:cNvSpPr>
          <p:nvPr>
            <p:ph idx="1"/>
          </p:nvPr>
        </p:nvSpPr>
        <p:spPr/>
        <p:txBody>
          <a:bodyPr vert="horz" lIns="91440" tIns="45720" rIns="91440" bIns="45720" rtlCol="0" anchor="t">
            <a:normAutofit/>
          </a:bodyPr>
          <a:lstStyle/>
          <a:p>
            <a:pPr marL="0" indent="0">
              <a:buNone/>
            </a:pPr>
            <a:endParaRPr lang="cs-CZ">
              <a:ea typeface="+mn-lt"/>
              <a:cs typeface="+mn-lt"/>
            </a:endParaRPr>
          </a:p>
          <a:p>
            <a:pPr marL="0" indent="0">
              <a:buNone/>
            </a:pPr>
            <a:endParaRPr lang="cs-CZ">
              <a:cs typeface="Calibri"/>
            </a:endParaRPr>
          </a:p>
          <a:p>
            <a:endParaRPr lang="cs-CZ">
              <a:cs typeface="Calibri"/>
            </a:endParaRPr>
          </a:p>
          <a:p>
            <a:endParaRPr lang="cs-CZ">
              <a:cs typeface="Calibri"/>
            </a:endParaRPr>
          </a:p>
        </p:txBody>
      </p:sp>
      <p:sp>
        <p:nvSpPr>
          <p:cNvPr id="8"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7" name="Zástupný symbol pro číslo snímku 6"/>
          <p:cNvSpPr>
            <a:spLocks noGrp="1"/>
          </p:cNvSpPr>
          <p:nvPr>
            <p:ph type="sldNum" sz="quarter" idx="12"/>
          </p:nvPr>
        </p:nvSpPr>
        <p:spPr/>
        <p:txBody>
          <a:bodyPr/>
          <a:lstStyle/>
          <a:p>
            <a:fld id="{A2D58ADA-DDE5-40A5-9BF1-B0BC81F4C7C5}" type="slidenum">
              <a:rPr lang="cs-CZ" smtClean="0"/>
              <a:t>6</a:t>
            </a:fld>
            <a:endParaRPr lang="cs-CZ"/>
          </a:p>
        </p:txBody>
      </p:sp>
      <p:graphicFrame>
        <p:nvGraphicFramePr>
          <p:cNvPr id="4" name="Tabulka 4">
            <a:extLst>
              <a:ext uri="{FF2B5EF4-FFF2-40B4-BE49-F238E27FC236}">
                <a16:creationId xmlns:a16="http://schemas.microsoft.com/office/drawing/2014/main" id="{C0B1A008-6DAD-4226-A1D3-9F305875501A}"/>
              </a:ext>
            </a:extLst>
          </p:cNvPr>
          <p:cNvGraphicFramePr>
            <a:graphicFrameLocks noGrp="1"/>
          </p:cNvGraphicFramePr>
          <p:nvPr>
            <p:extLst>
              <p:ext uri="{D42A27DB-BD31-4B8C-83A1-F6EECF244321}">
                <p14:modId xmlns:p14="http://schemas.microsoft.com/office/powerpoint/2010/main" val="2180916890"/>
              </p:ext>
            </p:extLst>
          </p:nvPr>
        </p:nvGraphicFramePr>
        <p:xfrm>
          <a:off x="1004048" y="1787120"/>
          <a:ext cx="10096042" cy="4222072"/>
        </p:xfrm>
        <a:graphic>
          <a:graphicData uri="http://schemas.openxmlformats.org/drawingml/2006/table">
            <a:tbl>
              <a:tblPr firstRow="1" bandRow="1">
                <a:tableStyleId>{21E4AEA4-8DFA-4A89-87EB-49C32662AFE0}</a:tableStyleId>
              </a:tblPr>
              <a:tblGrid>
                <a:gridCol w="5396753">
                  <a:extLst>
                    <a:ext uri="{9D8B030D-6E8A-4147-A177-3AD203B41FA5}">
                      <a16:colId xmlns:a16="http://schemas.microsoft.com/office/drawing/2014/main" val="1624391564"/>
                    </a:ext>
                  </a:extLst>
                </a:gridCol>
                <a:gridCol w="4699289">
                  <a:extLst>
                    <a:ext uri="{9D8B030D-6E8A-4147-A177-3AD203B41FA5}">
                      <a16:colId xmlns:a16="http://schemas.microsoft.com/office/drawing/2014/main" val="222758633"/>
                    </a:ext>
                  </a:extLst>
                </a:gridCol>
              </a:tblGrid>
              <a:tr h="376239">
                <a:tc>
                  <a:txBody>
                    <a:bodyPr/>
                    <a:lstStyle/>
                    <a:p>
                      <a:pPr lvl="0">
                        <a:buNone/>
                      </a:pPr>
                      <a:r>
                        <a:rPr lang="cs-CZ" sz="1500" err="1"/>
                        <a:t>Planned</a:t>
                      </a:r>
                      <a:r>
                        <a:rPr lang="cs-CZ" sz="1500"/>
                        <a:t> </a:t>
                      </a:r>
                      <a:r>
                        <a:rPr lang="cs-CZ" sz="1500" err="1"/>
                        <a:t>steps</a:t>
                      </a:r>
                      <a:r>
                        <a:rPr lang="cs-CZ" sz="1500"/>
                        <a:t> (</a:t>
                      </a:r>
                      <a:r>
                        <a:rPr lang="cs-CZ" sz="1500" err="1"/>
                        <a:t>according</a:t>
                      </a:r>
                      <a:r>
                        <a:rPr lang="cs-CZ" sz="1500"/>
                        <a:t> to </a:t>
                      </a:r>
                      <a:r>
                        <a:rPr lang="cs-CZ" sz="1500" err="1"/>
                        <a:t>the</a:t>
                      </a:r>
                      <a:r>
                        <a:rPr lang="cs-CZ" sz="1500"/>
                        <a:t> </a:t>
                      </a:r>
                      <a:r>
                        <a:rPr lang="cs-CZ" sz="1500">
                          <a:hlinkClick r:id="rId3"/>
                        </a:rPr>
                        <a:t>Declaration</a:t>
                      </a:r>
                      <a:r>
                        <a:rPr lang="cs-CZ" sz="1500"/>
                        <a:t>)</a:t>
                      </a:r>
                    </a:p>
                  </a:txBody>
                  <a:tcPr/>
                </a:tc>
                <a:tc>
                  <a:txBody>
                    <a:bodyPr/>
                    <a:lstStyle/>
                    <a:p>
                      <a:pPr lvl="0">
                        <a:buNone/>
                      </a:pPr>
                      <a:r>
                        <a:rPr lang="cs-CZ" sz="1500" err="1"/>
                        <a:t>Current</a:t>
                      </a:r>
                      <a:r>
                        <a:rPr lang="cs-CZ" sz="1500"/>
                        <a:t> </a:t>
                      </a:r>
                      <a:r>
                        <a:rPr lang="cs-CZ" sz="1500" err="1"/>
                        <a:t>state</a:t>
                      </a:r>
                      <a:r>
                        <a:rPr lang="cs-CZ" sz="1500"/>
                        <a:t> (to November 2019)</a:t>
                      </a:r>
                    </a:p>
                  </a:txBody>
                  <a:tcPr/>
                </a:tc>
                <a:extLst>
                  <a:ext uri="{0D108BD9-81ED-4DB2-BD59-A6C34878D82A}">
                    <a16:rowId xmlns:a16="http://schemas.microsoft.com/office/drawing/2014/main" val="1849020050"/>
                  </a:ext>
                </a:extLst>
              </a:tr>
              <a:tr h="637517">
                <a:tc>
                  <a:txBody>
                    <a:bodyPr/>
                    <a:lstStyle/>
                    <a:p>
                      <a:pPr lvl="0">
                        <a:buNone/>
                      </a:pPr>
                      <a:r>
                        <a:rPr lang="cs-CZ" sz="1500" u="none" strike="noStrike" noProof="0" err="1"/>
                        <a:t>Central</a:t>
                      </a:r>
                      <a:r>
                        <a:rPr lang="cs-CZ" sz="1500" u="none" strike="noStrike" noProof="0"/>
                        <a:t> </a:t>
                      </a:r>
                      <a:r>
                        <a:rPr lang="cs-CZ" sz="1500" u="none" strike="noStrike" noProof="0" err="1"/>
                        <a:t>Library</a:t>
                      </a:r>
                      <a:r>
                        <a:rPr lang="cs-CZ" sz="1500" u="none" strike="noStrike" noProof="0"/>
                        <a:t> </a:t>
                      </a:r>
                      <a:r>
                        <a:rPr lang="cs-CZ" sz="1500" u="none" strike="noStrike" noProof="0" err="1"/>
                        <a:t>will</a:t>
                      </a:r>
                      <a:r>
                        <a:rPr lang="cs-CZ" sz="1500" u="none" strike="noStrike" noProof="0"/>
                        <a:t> </a:t>
                      </a:r>
                      <a:r>
                        <a:rPr lang="cs-CZ" sz="1500" u="none" strike="noStrike" noProof="0" err="1"/>
                        <a:t>provide</a:t>
                      </a:r>
                      <a:r>
                        <a:rPr lang="cs-CZ" sz="1500" u="none" strike="noStrike" noProof="0"/>
                        <a:t> </a:t>
                      </a:r>
                      <a:r>
                        <a:rPr lang="cs-CZ" sz="1500" b="0" i="0" u="none" strike="noStrike" noProof="0" err="1">
                          <a:latin typeface="Calibri"/>
                        </a:rPr>
                        <a:t>methodical</a:t>
                      </a:r>
                      <a:r>
                        <a:rPr lang="cs-CZ" sz="1500" b="0" i="0" u="none" strike="noStrike" noProof="0">
                          <a:latin typeface="Calibri"/>
                        </a:rPr>
                        <a:t> </a:t>
                      </a:r>
                      <a:r>
                        <a:rPr lang="cs-CZ" sz="1500" b="0" i="0" u="none" strike="noStrike" noProof="0" err="1">
                          <a:latin typeface="Calibri"/>
                        </a:rPr>
                        <a:t>guidance</a:t>
                      </a:r>
                      <a:r>
                        <a:rPr lang="cs-CZ" sz="1500" b="0" i="0" u="none" strike="noStrike" noProof="0">
                          <a:latin typeface="Calibri"/>
                        </a:rPr>
                        <a:t> and </a:t>
                      </a:r>
                      <a:r>
                        <a:rPr lang="cs-CZ" sz="1500" b="0" i="0" u="none" strike="noStrike" noProof="0" err="1">
                          <a:latin typeface="Calibri"/>
                        </a:rPr>
                        <a:t>information</a:t>
                      </a:r>
                      <a:r>
                        <a:rPr lang="cs-CZ" sz="1500" b="0" i="0" u="none" strike="noStrike" noProof="0">
                          <a:latin typeface="Calibri"/>
                        </a:rPr>
                        <a:t> on open </a:t>
                      </a:r>
                      <a:r>
                        <a:rPr lang="cs-CZ" sz="1500" b="0" i="0" u="none" strike="noStrike" noProof="0" err="1">
                          <a:latin typeface="Calibri"/>
                        </a:rPr>
                        <a:t>access</a:t>
                      </a:r>
                      <a:r>
                        <a:rPr lang="cs-CZ" sz="1500" b="0" i="0" u="none" strike="noStrike" noProof="0">
                          <a:latin typeface="Calibri"/>
                        </a:rPr>
                        <a:t> (OA).</a:t>
                      </a:r>
                      <a:endParaRPr lang="cs-CZ" sz="1500"/>
                    </a:p>
                  </a:txBody>
                  <a:tcPr anchor="ctr"/>
                </a:tc>
                <a:tc>
                  <a:txBody>
                    <a:bodyPr/>
                    <a:lstStyle/>
                    <a:p>
                      <a:r>
                        <a:rPr lang="cs-CZ" sz="1500" b="0" i="0" u="none" strike="noStrike" noProof="0" err="1">
                          <a:latin typeface="+mn-lt"/>
                        </a:rPr>
                        <a:t>F</a:t>
                      </a:r>
                      <a:r>
                        <a:rPr lang="cs-CZ" sz="1500" b="0" i="0" u="none" strike="noStrike" noProof="0" err="1">
                          <a:latin typeface="Calibri"/>
                        </a:rPr>
                        <a:t>ulfilled</a:t>
                      </a:r>
                      <a:r>
                        <a:rPr lang="cs-CZ" sz="1500"/>
                        <a:t>; </a:t>
                      </a:r>
                      <a:r>
                        <a:rPr lang="cs-CZ" sz="1500" err="1"/>
                        <a:t>see</a:t>
                      </a:r>
                      <a:r>
                        <a:rPr lang="cs-CZ" sz="1500"/>
                        <a:t> </a:t>
                      </a:r>
                      <a:r>
                        <a:rPr lang="cs-CZ" sz="1500" err="1">
                          <a:hlinkClick r:id="rId4"/>
                        </a:rPr>
                        <a:t>Central</a:t>
                      </a:r>
                      <a:r>
                        <a:rPr lang="cs-CZ" sz="1500">
                          <a:hlinkClick r:id="rId4"/>
                        </a:rPr>
                        <a:t> </a:t>
                      </a:r>
                      <a:r>
                        <a:rPr lang="cs-CZ" sz="1500" err="1">
                          <a:hlinkClick r:id="rId4"/>
                        </a:rPr>
                        <a:t>Library</a:t>
                      </a:r>
                      <a:r>
                        <a:rPr lang="cs-CZ" sz="1500">
                          <a:hlinkClick r:id="rId4"/>
                        </a:rPr>
                        <a:t> </a:t>
                      </a:r>
                      <a:r>
                        <a:rPr lang="cs-CZ" sz="1500" err="1">
                          <a:hlinkClick r:id="rId4"/>
                        </a:rPr>
                        <a:t>website</a:t>
                      </a:r>
                      <a:r>
                        <a:rPr lang="cs-CZ" sz="1500"/>
                        <a:t> </a:t>
                      </a:r>
                    </a:p>
                  </a:txBody>
                  <a:tcPr anchor="ctr"/>
                </a:tc>
                <a:extLst>
                  <a:ext uri="{0D108BD9-81ED-4DB2-BD59-A6C34878D82A}">
                    <a16:rowId xmlns:a16="http://schemas.microsoft.com/office/drawing/2014/main" val="3642900469"/>
                  </a:ext>
                </a:extLst>
              </a:tr>
              <a:tr h="376239">
                <a:tc>
                  <a:txBody>
                    <a:bodyPr/>
                    <a:lstStyle/>
                    <a:p>
                      <a:pPr lvl="0">
                        <a:buNone/>
                      </a:pPr>
                      <a:r>
                        <a:rPr lang="cs-CZ" sz="1500" b="0" i="0" u="none" strike="noStrike" noProof="0" err="1">
                          <a:latin typeface="Calibri"/>
                        </a:rPr>
                        <a:t>Special</a:t>
                      </a:r>
                      <a:r>
                        <a:rPr lang="cs-CZ" sz="1500" b="0" i="0" u="none" strike="noStrike" noProof="0">
                          <a:latin typeface="Calibri"/>
                        </a:rPr>
                        <a:t> OA </a:t>
                      </a:r>
                      <a:r>
                        <a:rPr lang="cs-CZ" sz="1500" b="0" i="0" u="none" strike="noStrike" noProof="0" err="1">
                          <a:latin typeface="Calibri"/>
                        </a:rPr>
                        <a:t>librarian</a:t>
                      </a:r>
                      <a:r>
                        <a:rPr lang="cs-CZ" sz="1500" b="0" i="0" u="none" strike="noStrike" noProof="0">
                          <a:latin typeface="Calibri"/>
                        </a:rPr>
                        <a:t> </a:t>
                      </a:r>
                      <a:r>
                        <a:rPr lang="cs-CZ" sz="1500" b="0" i="0" u="none" strike="noStrike" noProof="0" err="1">
                          <a:latin typeface="Calibri"/>
                        </a:rPr>
                        <a:t>position</a:t>
                      </a:r>
                      <a:r>
                        <a:rPr lang="cs-CZ" sz="1500" b="0" i="0" u="none" strike="noStrike" noProof="0">
                          <a:latin typeface="Calibri"/>
                        </a:rPr>
                        <a:t> </a:t>
                      </a:r>
                      <a:r>
                        <a:rPr lang="cs-CZ" sz="1500" b="0" i="0" u="none" strike="noStrike" noProof="0" err="1">
                          <a:latin typeface="Calibri"/>
                        </a:rPr>
                        <a:t>will</a:t>
                      </a:r>
                      <a:r>
                        <a:rPr lang="cs-CZ" sz="1500" b="0" i="0" u="none" strike="noStrike" noProof="0">
                          <a:latin typeface="Calibri"/>
                        </a:rPr>
                        <a:t> </a:t>
                      </a:r>
                      <a:r>
                        <a:rPr lang="cs-CZ" sz="1500" b="0" i="0" u="none" strike="noStrike" noProof="0" err="1">
                          <a:latin typeface="Calibri"/>
                        </a:rPr>
                        <a:t>be</a:t>
                      </a:r>
                      <a:r>
                        <a:rPr lang="cs-CZ" sz="1500" b="0" i="0" u="none" strike="noStrike" noProof="0">
                          <a:latin typeface="Calibri"/>
                        </a:rPr>
                        <a:t> </a:t>
                      </a:r>
                      <a:r>
                        <a:rPr lang="cs-CZ" sz="1500" b="0" i="0" u="none" strike="noStrike" noProof="0" err="1">
                          <a:latin typeface="Calibri"/>
                        </a:rPr>
                        <a:t>created</a:t>
                      </a:r>
                      <a:r>
                        <a:rPr lang="cs-CZ" sz="1500" b="0" i="0" u="none" strike="noStrike" noProof="0">
                          <a:latin typeface="Calibri"/>
                        </a:rPr>
                        <a:t> in </a:t>
                      </a:r>
                      <a:r>
                        <a:rPr lang="cs-CZ" sz="1500" b="0" i="0" u="none" strike="noStrike" noProof="0" err="1">
                          <a:latin typeface="Calibri"/>
                        </a:rPr>
                        <a:t>all</a:t>
                      </a:r>
                      <a:r>
                        <a:rPr lang="cs-CZ" sz="1500" b="0" i="0" u="none" strike="noStrike" noProof="0">
                          <a:latin typeface="Calibri"/>
                        </a:rPr>
                        <a:t> </a:t>
                      </a:r>
                      <a:r>
                        <a:rPr lang="cs-CZ" sz="1500" b="0" i="0" u="none" strike="noStrike" noProof="0" err="1">
                          <a:latin typeface="Calibri"/>
                        </a:rPr>
                        <a:t>faculty</a:t>
                      </a:r>
                      <a:r>
                        <a:rPr lang="cs-CZ" sz="1500" b="0" i="0" u="none" strike="noStrike" noProof="0">
                          <a:latin typeface="Calibri"/>
                        </a:rPr>
                        <a:t> </a:t>
                      </a:r>
                      <a:r>
                        <a:rPr lang="cs-CZ" sz="1500" b="0" i="0" u="none" strike="noStrike" noProof="0" err="1">
                          <a:latin typeface="Calibri"/>
                        </a:rPr>
                        <a:t>libraries</a:t>
                      </a:r>
                      <a:r>
                        <a:rPr lang="cs-CZ" sz="1500" b="0" i="0" u="none" strike="noStrike" noProof="0">
                          <a:latin typeface="Calibri"/>
                        </a:rPr>
                        <a:t>.</a:t>
                      </a:r>
                      <a:endParaRPr lang="cs-CZ"/>
                    </a:p>
                  </a:txBody>
                  <a:tcPr anchor="ctr"/>
                </a:tc>
                <a:tc>
                  <a:txBody>
                    <a:bodyPr/>
                    <a:lstStyle/>
                    <a:p>
                      <a:r>
                        <a:rPr lang="cs-CZ" sz="1500" err="1"/>
                        <a:t>P</a:t>
                      </a:r>
                      <a:r>
                        <a:rPr lang="cs-CZ" sz="1500" b="0" i="0" u="none" strike="noStrike" noProof="0" err="1">
                          <a:latin typeface="Calibri"/>
                        </a:rPr>
                        <a:t>artially</a:t>
                      </a:r>
                      <a:r>
                        <a:rPr lang="cs-CZ" sz="1500" b="0" i="0" u="none" strike="noStrike" noProof="0">
                          <a:latin typeface="Calibri"/>
                        </a:rPr>
                        <a:t> </a:t>
                      </a:r>
                      <a:r>
                        <a:rPr lang="cs-CZ" sz="1500" b="0" i="0" u="none" strike="noStrike" noProof="0" err="1">
                          <a:latin typeface="Calibri"/>
                        </a:rPr>
                        <a:t>fulfilled</a:t>
                      </a:r>
                      <a:r>
                        <a:rPr lang="cs-CZ" sz="1500"/>
                        <a:t>; </a:t>
                      </a:r>
                      <a:r>
                        <a:rPr lang="cs-CZ" sz="1500" err="1"/>
                        <a:t>see</a:t>
                      </a:r>
                      <a:r>
                        <a:rPr lang="cs-CZ" sz="1500"/>
                        <a:t> </a:t>
                      </a:r>
                      <a:r>
                        <a:rPr lang="cs-CZ" sz="1500">
                          <a:hlinkClick r:id="rId5"/>
                        </a:rPr>
                        <a:t>Central Library website</a:t>
                      </a:r>
                    </a:p>
                  </a:txBody>
                  <a:tcPr anchor="ctr"/>
                </a:tc>
                <a:extLst>
                  <a:ext uri="{0D108BD9-81ED-4DB2-BD59-A6C34878D82A}">
                    <a16:rowId xmlns:a16="http://schemas.microsoft.com/office/drawing/2014/main" val="4024813500"/>
                  </a:ext>
                </a:extLst>
              </a:tr>
              <a:tr h="376239">
                <a:tc>
                  <a:txBody>
                    <a:bodyPr/>
                    <a:lstStyle/>
                    <a:p>
                      <a:pPr lvl="0">
                        <a:buNone/>
                      </a:pPr>
                      <a:r>
                        <a:rPr lang="cs-CZ" sz="1500" b="0" i="0" u="none" strike="noStrike" noProof="0">
                          <a:latin typeface="Calibri"/>
                        </a:rPr>
                        <a:t>University CRIS </a:t>
                      </a:r>
                      <a:r>
                        <a:rPr lang="cs-CZ" sz="1500" b="0" i="0" u="none" strike="noStrike" noProof="0" err="1">
                          <a:latin typeface="Calibri"/>
                        </a:rPr>
                        <a:t>system</a:t>
                      </a:r>
                      <a:r>
                        <a:rPr lang="cs-CZ" sz="1500" b="0" i="0" u="none" strike="noStrike" noProof="0">
                          <a:latin typeface="Calibri"/>
                        </a:rPr>
                        <a:t> </a:t>
                      </a:r>
                      <a:r>
                        <a:rPr lang="cs-CZ" sz="1500" b="0" i="0" u="none" strike="noStrike" noProof="0" err="1">
                          <a:latin typeface="Calibri"/>
                        </a:rPr>
                        <a:t>will</a:t>
                      </a:r>
                      <a:r>
                        <a:rPr lang="cs-CZ" sz="1500" b="0" i="0" u="none" strike="noStrike" noProof="0">
                          <a:latin typeface="Calibri"/>
                        </a:rPr>
                        <a:t> </a:t>
                      </a:r>
                      <a:r>
                        <a:rPr lang="cs-CZ" sz="1500" b="0" i="0" u="none" strike="noStrike" noProof="0" err="1">
                          <a:latin typeface="Calibri"/>
                        </a:rPr>
                        <a:t>allow</a:t>
                      </a:r>
                      <a:r>
                        <a:rPr lang="cs-CZ" sz="1500" b="0" i="0" u="none" strike="noStrike" noProof="0">
                          <a:latin typeface="Calibri"/>
                        </a:rPr>
                        <a:t> </a:t>
                      </a:r>
                      <a:r>
                        <a:rPr lang="cs-CZ" sz="1500" b="0" i="0" u="none" strike="noStrike" noProof="0" err="1">
                          <a:latin typeface="Calibri"/>
                        </a:rPr>
                        <a:t>users</a:t>
                      </a:r>
                      <a:r>
                        <a:rPr lang="cs-CZ" sz="1500" b="0" i="0" u="none" strike="noStrike" noProof="0">
                          <a:latin typeface="Calibri"/>
                        </a:rPr>
                        <a:t> to </a:t>
                      </a:r>
                      <a:r>
                        <a:rPr lang="cs-CZ" sz="1500" b="0" i="0" u="none" strike="noStrike" noProof="0" err="1">
                          <a:latin typeface="Calibri"/>
                        </a:rPr>
                        <a:t>add</a:t>
                      </a:r>
                      <a:r>
                        <a:rPr lang="cs-CZ" sz="1500" b="0" i="0" u="none" strike="noStrike" noProof="0">
                          <a:latin typeface="Calibri"/>
                        </a:rPr>
                        <a:t> full </a:t>
                      </a:r>
                      <a:r>
                        <a:rPr lang="cs-CZ" sz="1500" b="0" i="0" u="none" strike="noStrike" noProof="0" err="1">
                          <a:latin typeface="Calibri"/>
                        </a:rPr>
                        <a:t>texts</a:t>
                      </a:r>
                      <a:r>
                        <a:rPr lang="cs-CZ" sz="1500" b="0" i="0" u="none" strike="noStrike" noProof="0">
                          <a:latin typeface="Calibri"/>
                        </a:rPr>
                        <a:t> </a:t>
                      </a:r>
                      <a:r>
                        <a:rPr lang="cs-CZ" sz="1500" b="0" i="0" u="none" strike="noStrike" noProof="0" err="1">
                          <a:latin typeface="Calibri"/>
                        </a:rPr>
                        <a:t>of</a:t>
                      </a:r>
                      <a:r>
                        <a:rPr lang="cs-CZ" sz="1500" b="0" i="0" u="none" strike="noStrike" noProof="0">
                          <a:latin typeface="Calibri"/>
                        </a:rPr>
                        <a:t> </a:t>
                      </a:r>
                      <a:r>
                        <a:rPr lang="cs-CZ" sz="1500" b="0" i="0" u="none" strike="noStrike" noProof="0" err="1">
                          <a:latin typeface="Calibri"/>
                        </a:rPr>
                        <a:t>publications</a:t>
                      </a:r>
                      <a:r>
                        <a:rPr lang="cs-CZ" sz="1500" b="0" i="0" u="none" strike="noStrike" noProof="0">
                          <a:latin typeface="Calibri"/>
                        </a:rPr>
                        <a:t> to </a:t>
                      </a:r>
                      <a:r>
                        <a:rPr lang="cs-CZ" sz="1500" b="0" i="0" u="none" strike="noStrike" noProof="0" err="1">
                          <a:latin typeface="Calibri"/>
                        </a:rPr>
                        <a:t>the</a:t>
                      </a:r>
                      <a:r>
                        <a:rPr lang="cs-CZ" sz="1500" b="0" i="0" u="none" strike="noStrike" noProof="0">
                          <a:latin typeface="Calibri"/>
                        </a:rPr>
                        <a:t> metadata </a:t>
                      </a:r>
                      <a:r>
                        <a:rPr lang="cs-CZ" sz="1500" b="0" i="0" u="none" strike="noStrike" noProof="0" err="1">
                          <a:latin typeface="Calibri"/>
                        </a:rPr>
                        <a:t>record</a:t>
                      </a:r>
                      <a:r>
                        <a:rPr lang="cs-CZ" sz="1500" b="0" i="0" u="none" strike="noStrike" noProof="0">
                          <a:latin typeface="Calibri"/>
                        </a:rPr>
                        <a:t>.</a:t>
                      </a:r>
                      <a:endParaRPr lang="cs-CZ"/>
                    </a:p>
                  </a:txBody>
                  <a:tcPr anchor="ctr"/>
                </a:tc>
                <a:tc>
                  <a:txBody>
                    <a:bodyPr/>
                    <a:lstStyle/>
                    <a:p>
                      <a:r>
                        <a:rPr lang="cs-CZ" sz="1500"/>
                        <a:t>In </a:t>
                      </a:r>
                      <a:r>
                        <a:rPr lang="cs-CZ" sz="1500" err="1"/>
                        <a:t>progress</a:t>
                      </a:r>
                      <a:r>
                        <a:rPr lang="cs-CZ" sz="1500"/>
                        <a:t> </a:t>
                      </a:r>
                      <a:r>
                        <a:rPr lang="cs-CZ" sz="1500" err="1"/>
                        <a:t>since</a:t>
                      </a:r>
                      <a:r>
                        <a:rPr lang="cs-CZ" sz="1500"/>
                        <a:t> 2018</a:t>
                      </a:r>
                    </a:p>
                  </a:txBody>
                  <a:tcPr anchor="ctr"/>
                </a:tc>
                <a:extLst>
                  <a:ext uri="{0D108BD9-81ED-4DB2-BD59-A6C34878D82A}">
                    <a16:rowId xmlns:a16="http://schemas.microsoft.com/office/drawing/2014/main" val="232523996"/>
                  </a:ext>
                </a:extLst>
              </a:tr>
              <a:tr h="637517">
                <a:tc>
                  <a:txBody>
                    <a:bodyPr/>
                    <a:lstStyle/>
                    <a:p>
                      <a:pPr lvl="0">
                        <a:buNone/>
                      </a:pPr>
                      <a:r>
                        <a:rPr lang="cs-CZ" sz="1500" u="none" strike="noStrike" noProof="0"/>
                        <a:t>CU </a:t>
                      </a:r>
                      <a:r>
                        <a:rPr lang="cs-CZ" sz="1500" u="none" strike="noStrike" noProof="0" err="1"/>
                        <a:t>Institutional</a:t>
                      </a:r>
                      <a:r>
                        <a:rPr lang="cs-CZ" sz="1500" u="none" strike="noStrike" noProof="0"/>
                        <a:t> </a:t>
                      </a:r>
                      <a:r>
                        <a:rPr lang="cs-CZ" sz="1500" u="none" strike="noStrike" noProof="0" err="1"/>
                        <a:t>Repository</a:t>
                      </a:r>
                      <a:r>
                        <a:rPr lang="cs-CZ" sz="1500" u="none" strike="noStrike" noProof="0"/>
                        <a:t> </a:t>
                      </a:r>
                      <a:r>
                        <a:rPr lang="cs-CZ" sz="1500" u="none" strike="noStrike" noProof="0" err="1"/>
                        <a:t>will</a:t>
                      </a:r>
                      <a:r>
                        <a:rPr lang="cs-CZ" sz="1500" u="none" strike="noStrike" noProof="0"/>
                        <a:t> </a:t>
                      </a:r>
                      <a:r>
                        <a:rPr lang="cs-CZ" sz="1500" u="none" strike="noStrike" noProof="0" err="1"/>
                        <a:t>be</a:t>
                      </a:r>
                      <a:r>
                        <a:rPr lang="cs-CZ" sz="1500" u="none" strike="noStrike" noProof="0"/>
                        <a:t> </a:t>
                      </a:r>
                      <a:r>
                        <a:rPr lang="cs-CZ" sz="1500" u="none" strike="noStrike" noProof="0" err="1"/>
                        <a:t>prepared</a:t>
                      </a:r>
                      <a:r>
                        <a:rPr lang="cs-CZ" sz="1500" u="none" strike="noStrike" noProof="0"/>
                        <a:t> in </a:t>
                      </a:r>
                      <a:r>
                        <a:rPr lang="cs-CZ" sz="1500" u="none" strike="noStrike" noProof="0" err="1"/>
                        <a:t>accordance</a:t>
                      </a:r>
                      <a:r>
                        <a:rPr lang="cs-CZ" sz="1500" u="none" strike="noStrike" noProof="0"/>
                        <a:t> </a:t>
                      </a:r>
                      <a:r>
                        <a:rPr lang="cs-CZ" sz="1500" u="none" strike="noStrike" noProof="0" err="1"/>
                        <a:t>with</a:t>
                      </a:r>
                      <a:r>
                        <a:rPr lang="cs-CZ" sz="1500" u="none" strike="noStrike" noProof="0"/>
                        <a:t> </a:t>
                      </a:r>
                      <a:r>
                        <a:rPr lang="cs-CZ" sz="1500" u="none" strike="noStrike" noProof="0" err="1"/>
                        <a:t>OpenAIRE</a:t>
                      </a:r>
                      <a:r>
                        <a:rPr lang="cs-CZ" sz="1500" u="none" strike="noStrike" noProof="0"/>
                        <a:t> </a:t>
                      </a:r>
                      <a:r>
                        <a:rPr lang="cs-CZ" sz="1500" u="none" strike="noStrike" noProof="0" err="1"/>
                        <a:t>guidelines</a:t>
                      </a:r>
                      <a:r>
                        <a:rPr lang="cs-CZ" sz="1500" u="none" strike="noStrike" noProof="0"/>
                        <a:t>. </a:t>
                      </a:r>
                      <a:endParaRPr lang="cs-CZ"/>
                    </a:p>
                  </a:txBody>
                  <a:tcPr anchor="ctr"/>
                </a:tc>
                <a:tc>
                  <a:txBody>
                    <a:bodyPr/>
                    <a:lstStyle/>
                    <a:p>
                      <a:r>
                        <a:rPr lang="cs-CZ" sz="1500"/>
                        <a:t>In </a:t>
                      </a:r>
                      <a:r>
                        <a:rPr lang="cs-CZ" sz="1500" err="1"/>
                        <a:t>progress</a:t>
                      </a:r>
                      <a:r>
                        <a:rPr lang="cs-CZ" sz="1500"/>
                        <a:t> </a:t>
                      </a:r>
                      <a:r>
                        <a:rPr lang="cs-CZ" sz="1500" err="1"/>
                        <a:t>since</a:t>
                      </a:r>
                      <a:r>
                        <a:rPr lang="cs-CZ" sz="1500"/>
                        <a:t> 2018</a:t>
                      </a:r>
                      <a:endParaRPr lang="cs-CZ" sz="1500" err="1"/>
                    </a:p>
                  </a:txBody>
                  <a:tcPr anchor="ctr"/>
                </a:tc>
                <a:extLst>
                  <a:ext uri="{0D108BD9-81ED-4DB2-BD59-A6C34878D82A}">
                    <a16:rowId xmlns:a16="http://schemas.microsoft.com/office/drawing/2014/main" val="3858902670"/>
                  </a:ext>
                </a:extLst>
              </a:tr>
              <a:tr h="376239">
                <a:tc>
                  <a:txBody>
                    <a:bodyPr/>
                    <a:lstStyle/>
                    <a:p>
                      <a:pPr lvl="0">
                        <a:buNone/>
                      </a:pPr>
                      <a:r>
                        <a:rPr lang="cs-CZ" sz="1500" b="0" i="0" u="none" strike="noStrike" noProof="0" err="1">
                          <a:latin typeface="Calibri"/>
                        </a:rPr>
                        <a:t>Legal</a:t>
                      </a:r>
                      <a:r>
                        <a:rPr lang="cs-CZ" sz="1500" b="0" i="0" u="none" strike="noStrike" noProof="0">
                          <a:latin typeface="Calibri"/>
                        </a:rPr>
                        <a:t> </a:t>
                      </a:r>
                      <a:r>
                        <a:rPr lang="cs-CZ" sz="1500" b="0" i="0" u="none" strike="noStrike" noProof="0" err="1">
                          <a:latin typeface="Calibri"/>
                        </a:rPr>
                        <a:t>analysis</a:t>
                      </a:r>
                      <a:r>
                        <a:rPr lang="cs-CZ" sz="1500" b="0" i="0" u="none" strike="noStrike" noProof="0">
                          <a:latin typeface="Calibri"/>
                        </a:rPr>
                        <a:t> </a:t>
                      </a:r>
                      <a:r>
                        <a:rPr lang="cs-CZ" sz="1500" b="0" i="0" u="none" strike="noStrike" noProof="0" err="1">
                          <a:latin typeface="Calibri"/>
                        </a:rPr>
                        <a:t>of</a:t>
                      </a:r>
                      <a:r>
                        <a:rPr lang="cs-CZ" sz="1500" b="0" i="0" u="none" strike="noStrike" noProof="0">
                          <a:latin typeface="Calibri"/>
                        </a:rPr>
                        <a:t> </a:t>
                      </a:r>
                      <a:r>
                        <a:rPr lang="cs-CZ" sz="1500" b="0" i="0" u="none" strike="noStrike" noProof="0" err="1">
                          <a:latin typeface="Calibri"/>
                        </a:rPr>
                        <a:t>employee</a:t>
                      </a:r>
                      <a:r>
                        <a:rPr lang="cs-CZ" sz="1500" b="0" i="0" u="none" strike="noStrike" noProof="0">
                          <a:latin typeface="Calibri"/>
                        </a:rPr>
                        <a:t> </a:t>
                      </a:r>
                      <a:r>
                        <a:rPr lang="cs-CZ" sz="1500" b="0" i="0" u="none" strike="noStrike" noProof="0" err="1">
                          <a:latin typeface="Calibri"/>
                        </a:rPr>
                        <a:t>works</a:t>
                      </a:r>
                      <a:r>
                        <a:rPr lang="cs-CZ" sz="1500" b="0" i="0" u="none" strike="noStrike" noProof="0">
                          <a:latin typeface="Calibri"/>
                        </a:rPr>
                        <a:t> - </a:t>
                      </a:r>
                      <a:r>
                        <a:rPr lang="cs-CZ" sz="1500" b="0" i="0" u="none" strike="noStrike" noProof="0" err="1">
                          <a:latin typeface="Calibri"/>
                        </a:rPr>
                        <a:t>qualified</a:t>
                      </a:r>
                      <a:r>
                        <a:rPr lang="cs-CZ" sz="1500" b="0" i="0" u="none" strike="noStrike" noProof="0">
                          <a:latin typeface="Calibri"/>
                        </a:rPr>
                        <a:t> </a:t>
                      </a:r>
                      <a:r>
                        <a:rPr lang="cs-CZ" sz="1500" b="0" i="0" u="none" strike="noStrike" noProof="0" err="1">
                          <a:latin typeface="Calibri"/>
                        </a:rPr>
                        <a:t>counseling</a:t>
                      </a:r>
                      <a:r>
                        <a:rPr lang="cs-CZ" sz="1500" b="0" i="0" u="none" strike="noStrike" noProof="0">
                          <a:latin typeface="Calibri"/>
                        </a:rPr>
                        <a:t> </a:t>
                      </a:r>
                      <a:r>
                        <a:rPr lang="cs-CZ" sz="1500" b="0" i="0" u="none" strike="noStrike" noProof="0" err="1">
                          <a:latin typeface="Calibri"/>
                        </a:rPr>
                        <a:t>for</a:t>
                      </a:r>
                      <a:r>
                        <a:rPr lang="cs-CZ" sz="1500" b="0" i="0" u="none" strike="noStrike" noProof="0">
                          <a:latin typeface="Calibri"/>
                        </a:rPr>
                        <a:t> </a:t>
                      </a:r>
                      <a:r>
                        <a:rPr lang="cs-CZ" sz="1500" b="0" i="0" u="none" strike="noStrike" noProof="0" err="1">
                          <a:latin typeface="Calibri"/>
                        </a:rPr>
                        <a:t>academics</a:t>
                      </a:r>
                      <a:endParaRPr lang="cs-CZ" err="1"/>
                    </a:p>
                  </a:txBody>
                  <a:tcPr anchor="ctr"/>
                </a:tc>
                <a:tc>
                  <a:txBody>
                    <a:bodyPr/>
                    <a:lstStyle/>
                    <a:p>
                      <a:r>
                        <a:rPr lang="cs-CZ" sz="1500" err="1"/>
                        <a:t>Fulfilled</a:t>
                      </a:r>
                      <a:r>
                        <a:rPr lang="cs-CZ" sz="1500"/>
                        <a:t>; </a:t>
                      </a:r>
                      <a:r>
                        <a:rPr lang="cs-CZ" sz="1500">
                          <a:hlinkClick r:id="rId6"/>
                        </a:rPr>
                        <a:t>17/2018</a:t>
                      </a:r>
                      <a:r>
                        <a:rPr lang="cs-CZ" sz="1500"/>
                        <a:t>, </a:t>
                      </a:r>
                      <a:r>
                        <a:rPr lang="cs-CZ" sz="1500" b="0" i="0" u="none" strike="noStrike" noProof="0">
                          <a:solidFill>
                            <a:srgbClr val="000000"/>
                          </a:solidFill>
                          <a:latin typeface="Calibri"/>
                          <a:hlinkClick r:id="rId7"/>
                        </a:rPr>
                        <a:t>46/2018</a:t>
                      </a:r>
                      <a:r>
                        <a:rPr lang="cs-CZ" sz="1500" b="0" i="0" u="none" strike="noStrike" noProof="0">
                          <a:solidFill>
                            <a:srgbClr val="000000"/>
                          </a:solidFill>
                          <a:latin typeface="Calibri"/>
                        </a:rPr>
                        <a:t> a </a:t>
                      </a:r>
                      <a:r>
                        <a:rPr lang="cs-CZ" sz="1500" b="0" i="0" u="none" strike="noStrike" noProof="0">
                          <a:solidFill>
                            <a:srgbClr val="000000"/>
                          </a:solidFill>
                          <a:latin typeface="Calibri"/>
                          <a:hlinkClick r:id="rId8"/>
                        </a:rPr>
                        <a:t>47/2018</a:t>
                      </a:r>
                      <a:endParaRPr lang="cs-CZ" sz="1500">
                        <a:hlinkClick r:id="rId8"/>
                      </a:endParaRPr>
                    </a:p>
                  </a:txBody>
                  <a:tcPr anchor="ctr"/>
                </a:tc>
                <a:extLst>
                  <a:ext uri="{0D108BD9-81ED-4DB2-BD59-A6C34878D82A}">
                    <a16:rowId xmlns:a16="http://schemas.microsoft.com/office/drawing/2014/main" val="1041637101"/>
                  </a:ext>
                </a:extLst>
              </a:tr>
              <a:tr h="376239">
                <a:tc>
                  <a:txBody>
                    <a:bodyPr/>
                    <a:lstStyle/>
                    <a:p>
                      <a:pPr lvl="0">
                        <a:buNone/>
                      </a:pPr>
                      <a:r>
                        <a:rPr lang="cs-CZ" sz="1500" b="0" i="0" u="none" strike="noStrike" noProof="0">
                          <a:latin typeface="Calibri"/>
                        </a:rPr>
                        <a:t>All </a:t>
                      </a:r>
                      <a:r>
                        <a:rPr lang="cs-CZ" sz="1500" b="0" i="0" u="none" strike="noStrike" noProof="0" err="1">
                          <a:latin typeface="Calibri"/>
                        </a:rPr>
                        <a:t>projects</a:t>
                      </a:r>
                      <a:r>
                        <a:rPr lang="cs-CZ" sz="1500" b="0" i="0" u="none" strike="noStrike" noProof="0">
                          <a:latin typeface="Calibri"/>
                        </a:rPr>
                        <a:t> </a:t>
                      </a:r>
                      <a:r>
                        <a:rPr lang="cs-CZ" sz="1500" b="0" i="0" u="none" strike="noStrike" noProof="0" err="1">
                          <a:latin typeface="Calibri"/>
                        </a:rPr>
                        <a:t>supported</a:t>
                      </a:r>
                      <a:r>
                        <a:rPr lang="cs-CZ" sz="1500" b="0" i="0" u="none" strike="noStrike" noProof="0">
                          <a:latin typeface="Calibri"/>
                        </a:rPr>
                        <a:t> by CU </a:t>
                      </a:r>
                      <a:r>
                        <a:rPr lang="cs-CZ" sz="1500" b="0" i="0" u="none" strike="noStrike" noProof="0" err="1">
                          <a:latin typeface="Calibri"/>
                        </a:rPr>
                        <a:t>funding</a:t>
                      </a:r>
                      <a:r>
                        <a:rPr lang="cs-CZ" sz="1500" b="0" i="0" u="none" strike="noStrike" noProof="0">
                          <a:latin typeface="Calibri"/>
                        </a:rPr>
                        <a:t> </a:t>
                      </a:r>
                      <a:r>
                        <a:rPr lang="cs-CZ" sz="1500" b="0" i="0" u="none" strike="noStrike" noProof="0" err="1">
                          <a:latin typeface="Calibri"/>
                        </a:rPr>
                        <a:t>bodies</a:t>
                      </a:r>
                      <a:r>
                        <a:rPr lang="cs-CZ" sz="1500" b="0" i="0" u="none" strike="noStrike" noProof="0">
                          <a:latin typeface="Calibri"/>
                        </a:rPr>
                        <a:t> (</a:t>
                      </a:r>
                      <a:r>
                        <a:rPr lang="cs-CZ" sz="1500" b="0" i="0" u="none" strike="noStrike" noProof="0" err="1">
                          <a:latin typeface="Calibri"/>
                        </a:rPr>
                        <a:t>e.g</a:t>
                      </a:r>
                      <a:r>
                        <a:rPr lang="cs-CZ" sz="1500" b="0" i="0" u="none" strike="noStrike" noProof="0">
                          <a:latin typeface="Calibri"/>
                        </a:rPr>
                        <a:t>. GAUK </a:t>
                      </a:r>
                      <a:r>
                        <a:rPr lang="cs-CZ" sz="1500" b="0" i="0" u="none" strike="noStrike" noProof="0" err="1">
                          <a:latin typeface="Calibri"/>
                        </a:rPr>
                        <a:t>etc</a:t>
                      </a:r>
                      <a:r>
                        <a:rPr lang="cs-CZ" sz="1500" b="0" i="0" u="none" strike="noStrike" noProof="0">
                          <a:latin typeface="Calibri"/>
                        </a:rPr>
                        <a:t>.) </a:t>
                      </a:r>
                      <a:r>
                        <a:rPr lang="cs-CZ" sz="1500" b="0" i="0" u="none" strike="noStrike" noProof="0" err="1">
                          <a:latin typeface="Calibri"/>
                        </a:rPr>
                        <a:t>should</a:t>
                      </a:r>
                      <a:r>
                        <a:rPr lang="cs-CZ" sz="1500" b="0" i="0" u="none" strike="noStrike" noProof="0">
                          <a:latin typeface="Calibri"/>
                        </a:rPr>
                        <a:t> </a:t>
                      </a:r>
                      <a:r>
                        <a:rPr lang="cs-CZ" sz="1500" b="0" i="0" u="none" strike="noStrike" noProof="0" err="1">
                          <a:latin typeface="Calibri"/>
                        </a:rPr>
                        <a:t>promote</a:t>
                      </a:r>
                      <a:r>
                        <a:rPr lang="cs-CZ" sz="1500" b="0" i="0" u="none" strike="noStrike" noProof="0">
                          <a:latin typeface="Calibri"/>
                        </a:rPr>
                        <a:t> OA as </a:t>
                      </a:r>
                      <a:r>
                        <a:rPr lang="cs-CZ" sz="1500" b="0" i="0" u="none" strike="noStrike" noProof="0" err="1">
                          <a:latin typeface="Calibri"/>
                        </a:rPr>
                        <a:t>preferred</a:t>
                      </a:r>
                      <a:r>
                        <a:rPr lang="cs-CZ" sz="1500" b="0" i="0" u="none" strike="noStrike" noProof="0">
                          <a:latin typeface="Calibri"/>
                        </a:rPr>
                        <a:t> </a:t>
                      </a:r>
                      <a:r>
                        <a:rPr lang="cs-CZ" sz="1500" b="0" i="0" u="none" strike="noStrike" noProof="0" err="1">
                          <a:latin typeface="Calibri"/>
                        </a:rPr>
                        <a:t>publishing</a:t>
                      </a:r>
                      <a:r>
                        <a:rPr lang="cs-CZ" sz="1500" b="0" i="0" u="none" strike="noStrike" noProof="0">
                          <a:latin typeface="Calibri"/>
                        </a:rPr>
                        <a:t> model.</a:t>
                      </a:r>
                      <a:endParaRPr lang="cs-CZ" b="0" i="0">
                        <a:latin typeface="Calibri"/>
                      </a:endParaRPr>
                    </a:p>
                  </a:txBody>
                  <a:tcPr anchor="ctr"/>
                </a:tc>
                <a:tc>
                  <a:txBody>
                    <a:bodyPr/>
                    <a:lstStyle/>
                    <a:p>
                      <a:r>
                        <a:rPr lang="cs-CZ" sz="1500"/>
                        <a:t>-</a:t>
                      </a:r>
                    </a:p>
                  </a:txBody>
                  <a:tcPr anchor="ctr"/>
                </a:tc>
                <a:extLst>
                  <a:ext uri="{0D108BD9-81ED-4DB2-BD59-A6C34878D82A}">
                    <a16:rowId xmlns:a16="http://schemas.microsoft.com/office/drawing/2014/main" val="274217136"/>
                  </a:ext>
                </a:extLst>
              </a:tr>
              <a:tr h="376239">
                <a:tc>
                  <a:txBody>
                    <a:bodyPr/>
                    <a:lstStyle/>
                    <a:p>
                      <a:pPr lvl="0">
                        <a:buNone/>
                      </a:pPr>
                      <a:r>
                        <a:rPr lang="cs-CZ" sz="1500" b="0" i="0" u="none" strike="noStrike" noProof="0" err="1">
                          <a:latin typeface="Calibri"/>
                        </a:rPr>
                        <a:t>Optimal</a:t>
                      </a:r>
                      <a:r>
                        <a:rPr lang="cs-CZ" sz="1500" b="0" i="0" u="none" strike="noStrike" noProof="0">
                          <a:latin typeface="Calibri"/>
                        </a:rPr>
                        <a:t> environment </a:t>
                      </a:r>
                      <a:r>
                        <a:rPr lang="cs-CZ" sz="1500" b="0" i="0" u="none" strike="noStrike" noProof="0" err="1">
                          <a:latin typeface="Calibri"/>
                        </a:rPr>
                        <a:t>for</a:t>
                      </a:r>
                      <a:r>
                        <a:rPr lang="cs-CZ" sz="1500" b="0" i="0" u="none" strike="noStrike" noProof="0">
                          <a:latin typeface="Calibri"/>
                        </a:rPr>
                        <a:t> </a:t>
                      </a:r>
                      <a:r>
                        <a:rPr lang="cs-CZ" sz="1500" b="0" i="0" u="none" strike="noStrike" noProof="0" err="1">
                          <a:latin typeface="Calibri"/>
                        </a:rPr>
                        <a:t>further</a:t>
                      </a:r>
                      <a:r>
                        <a:rPr lang="cs-CZ" sz="1500" b="0" i="0" u="none" strike="noStrike" noProof="0">
                          <a:latin typeface="Calibri"/>
                        </a:rPr>
                        <a:t> development </a:t>
                      </a:r>
                      <a:r>
                        <a:rPr lang="cs-CZ" sz="1500" b="0" i="0" u="none" strike="noStrike" noProof="0" err="1">
                          <a:latin typeface="Calibri"/>
                        </a:rPr>
                        <a:t>of</a:t>
                      </a:r>
                      <a:r>
                        <a:rPr lang="cs-CZ" sz="1500" b="0" i="0" u="none" strike="noStrike" noProof="0">
                          <a:latin typeface="Calibri"/>
                        </a:rPr>
                        <a:t> OA </a:t>
                      </a:r>
                      <a:r>
                        <a:rPr lang="cs-CZ" sz="1500" b="0" i="0" u="none" strike="noStrike" noProof="0" err="1">
                          <a:latin typeface="Calibri"/>
                        </a:rPr>
                        <a:t>publishing</a:t>
                      </a:r>
                      <a:r>
                        <a:rPr lang="cs-CZ" sz="1500" b="0" i="0" u="none" strike="noStrike" noProof="0">
                          <a:latin typeface="Calibri"/>
                        </a:rPr>
                        <a:t> </a:t>
                      </a:r>
                      <a:r>
                        <a:rPr lang="cs-CZ" sz="1500" b="0" i="0" u="none" strike="noStrike" noProof="0" err="1">
                          <a:latin typeface="Calibri"/>
                        </a:rPr>
                        <a:t>will</a:t>
                      </a:r>
                      <a:r>
                        <a:rPr lang="cs-CZ" sz="1500" b="0" i="0" u="none" strike="noStrike" noProof="0">
                          <a:latin typeface="Calibri"/>
                        </a:rPr>
                        <a:t> </a:t>
                      </a:r>
                      <a:r>
                        <a:rPr lang="cs-CZ" sz="1500" b="0" i="0" u="none" strike="noStrike" noProof="0" err="1">
                          <a:latin typeface="Calibri"/>
                        </a:rPr>
                        <a:t>be</a:t>
                      </a:r>
                      <a:r>
                        <a:rPr lang="cs-CZ" sz="1500" b="0" i="0" u="none" strike="noStrike" noProof="0">
                          <a:latin typeface="Calibri"/>
                        </a:rPr>
                        <a:t> set up </a:t>
                      </a:r>
                      <a:r>
                        <a:rPr lang="cs-CZ" sz="1500" b="0" i="0" u="none" strike="noStrike" noProof="0" err="1">
                          <a:latin typeface="Calibri"/>
                        </a:rPr>
                        <a:t>for</a:t>
                      </a:r>
                      <a:r>
                        <a:rPr lang="cs-CZ" sz="1500" b="0" i="0" u="none" strike="noStrike" noProof="0">
                          <a:latin typeface="Calibri"/>
                        </a:rPr>
                        <a:t> Karolinum </a:t>
                      </a:r>
                      <a:r>
                        <a:rPr lang="cs-CZ" sz="1500" b="0" i="0" u="none" strike="noStrike" noProof="0" err="1">
                          <a:latin typeface="Calibri"/>
                        </a:rPr>
                        <a:t>Press</a:t>
                      </a:r>
                      <a:r>
                        <a:rPr lang="cs-CZ" sz="1500" b="0" i="0" u="none" strike="noStrike" noProof="0">
                          <a:latin typeface="Calibri"/>
                        </a:rPr>
                        <a:t> and </a:t>
                      </a:r>
                      <a:r>
                        <a:rPr lang="cs-CZ" sz="1500" b="0" i="0" u="none" strike="noStrike" noProof="0" err="1">
                          <a:latin typeface="Calibri"/>
                        </a:rPr>
                        <a:t>other</a:t>
                      </a:r>
                      <a:r>
                        <a:rPr lang="cs-CZ" sz="1500" b="0" i="0" u="none" strike="noStrike" noProof="0">
                          <a:latin typeface="Calibri"/>
                        </a:rPr>
                        <a:t> </a:t>
                      </a:r>
                      <a:r>
                        <a:rPr lang="cs-CZ" sz="1500" b="0" i="0" u="none" strike="noStrike" noProof="0" err="1">
                          <a:latin typeface="Calibri"/>
                        </a:rPr>
                        <a:t>faculty</a:t>
                      </a:r>
                      <a:r>
                        <a:rPr lang="cs-CZ" sz="1500" b="0" i="0" u="none" strike="noStrike" noProof="0">
                          <a:latin typeface="Calibri"/>
                        </a:rPr>
                        <a:t> </a:t>
                      </a:r>
                      <a:r>
                        <a:rPr lang="cs-CZ" sz="1500" b="0" i="0" u="none" strike="noStrike" noProof="0" err="1">
                          <a:latin typeface="Calibri"/>
                        </a:rPr>
                        <a:t>publishers</a:t>
                      </a:r>
                      <a:r>
                        <a:rPr lang="cs-CZ" sz="1500" b="0" i="0" u="none" strike="noStrike" noProof="0">
                          <a:latin typeface="Calibri"/>
                        </a:rPr>
                        <a:t>.</a:t>
                      </a:r>
                      <a:endParaRPr lang="cs-CZ" sz="1500" u="none" strike="noStrike" noProof="0" err="1"/>
                    </a:p>
                  </a:txBody>
                  <a:tcPr anchor="ctr"/>
                </a:tc>
                <a:tc>
                  <a:txBody>
                    <a:bodyPr/>
                    <a:lstStyle/>
                    <a:p>
                      <a:r>
                        <a:rPr lang="cs-CZ" sz="1500"/>
                        <a:t>P</a:t>
                      </a:r>
                      <a:r>
                        <a:rPr lang="cs-CZ" sz="1500" b="0" i="0" u="none" strike="noStrike" noProof="0" err="1">
                          <a:latin typeface="Calibri"/>
                        </a:rPr>
                        <a:t>artially</a:t>
                      </a:r>
                      <a:r>
                        <a:rPr lang="cs-CZ" sz="1500" b="0" i="0" u="none" strike="noStrike" noProof="0">
                          <a:latin typeface="Calibri"/>
                        </a:rPr>
                        <a:t> </a:t>
                      </a:r>
                      <a:r>
                        <a:rPr lang="cs-CZ" sz="1500" b="0" i="0" u="none" strike="noStrike" noProof="0" err="1">
                          <a:latin typeface="Calibri"/>
                        </a:rPr>
                        <a:t>fulfilled</a:t>
                      </a:r>
                      <a:r>
                        <a:rPr lang="cs-CZ" sz="1500"/>
                        <a:t>; </a:t>
                      </a:r>
                      <a:r>
                        <a:rPr lang="cs-CZ" sz="1500">
                          <a:hlinkClick r:id="rId9"/>
                        </a:rPr>
                        <a:t>Karolinum </a:t>
                      </a:r>
                      <a:r>
                        <a:rPr lang="cs-CZ" sz="1500" err="1">
                          <a:hlinkClick r:id="rId9"/>
                        </a:rPr>
                        <a:t>Press</a:t>
                      </a:r>
                      <a:r>
                        <a:rPr lang="cs-CZ" sz="1500"/>
                        <a:t> and </a:t>
                      </a:r>
                      <a:r>
                        <a:rPr lang="cs-CZ" sz="1500">
                          <a:hlinkClick r:id="rId10"/>
                        </a:rPr>
                        <a:t>FA </a:t>
                      </a:r>
                      <a:r>
                        <a:rPr lang="cs-CZ" sz="1500" err="1">
                          <a:hlinkClick r:id="rId10"/>
                        </a:rPr>
                        <a:t>Press</a:t>
                      </a:r>
                      <a:endParaRPr lang="cs-CZ" sz="1500"/>
                    </a:p>
                  </a:txBody>
                  <a:tcPr anchor="ctr"/>
                </a:tc>
                <a:extLst>
                  <a:ext uri="{0D108BD9-81ED-4DB2-BD59-A6C34878D82A}">
                    <a16:rowId xmlns:a16="http://schemas.microsoft.com/office/drawing/2014/main" val="1308688524"/>
                  </a:ext>
                </a:extLst>
              </a:tr>
            </a:tbl>
          </a:graphicData>
        </a:graphic>
      </p:graphicFrame>
    </p:spTree>
    <p:extLst>
      <p:ext uri="{BB962C8B-B14F-4D97-AF65-F5344CB8AC3E}">
        <p14:creationId xmlns:p14="http://schemas.microsoft.com/office/powerpoint/2010/main" val="1704929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 and how open is CU now?</a:t>
            </a:r>
            <a:endParaRPr lang="cs-CZ"/>
          </a:p>
        </p:txBody>
      </p:sp>
      <p:sp>
        <p:nvSpPr>
          <p:cNvPr id="3" name="Zástupný symbol pro obsah 2"/>
          <p:cNvSpPr>
            <a:spLocks noGrp="1"/>
          </p:cNvSpPr>
          <p:nvPr>
            <p:ph idx="1"/>
          </p:nvPr>
        </p:nvSpPr>
        <p:spPr/>
        <p:txBody>
          <a:bodyPr>
            <a:normAutofit/>
          </a:bodyPr>
          <a:lstStyle/>
          <a:p>
            <a:pPr marL="0" indent="0">
              <a:buNone/>
            </a:pPr>
            <a:r>
              <a:rPr lang="cs-CZ" smtClean="0">
                <a:cs typeface="Calibri"/>
              </a:rPr>
              <a:t>OA </a:t>
            </a:r>
            <a:r>
              <a:rPr lang="cs-CZ">
                <a:cs typeface="Calibri"/>
              </a:rPr>
              <a:t>publishing </a:t>
            </a:r>
            <a:r>
              <a:rPr lang="cs-CZ" smtClean="0">
                <a:cs typeface="Calibri"/>
              </a:rPr>
              <a:t>is mainly an </a:t>
            </a:r>
            <a:r>
              <a:rPr lang="cs-CZ">
                <a:cs typeface="Calibri"/>
              </a:rPr>
              <a:t>individual </a:t>
            </a:r>
            <a:r>
              <a:rPr lang="cs-CZ" smtClean="0">
                <a:cs typeface="Calibri"/>
              </a:rPr>
              <a:t>/ </a:t>
            </a:r>
            <a:r>
              <a:rPr lang="cs-CZ">
                <a:cs typeface="Calibri"/>
              </a:rPr>
              <a:t>voluntary </a:t>
            </a:r>
            <a:r>
              <a:rPr lang="cs-CZ" smtClean="0">
                <a:cs typeface="Calibri"/>
              </a:rPr>
              <a:t>activity or a requirement from external funders. </a:t>
            </a:r>
            <a:endParaRPr lang="cs-CZ">
              <a:cs typeface="+mn-lt"/>
            </a:endParaRPr>
          </a:p>
          <a:p>
            <a:pPr marL="0" indent="0">
              <a:buNone/>
            </a:pPr>
            <a:r>
              <a:rPr lang="cs-CZ" b="1" smtClean="0"/>
              <a:t>Green OA</a:t>
            </a:r>
            <a:endParaRPr lang="cs-CZ"/>
          </a:p>
          <a:p>
            <a:pPr marL="742950" lvl="1" indent="-285750"/>
            <a:r>
              <a:rPr lang="cs-CZ" smtClean="0"/>
              <a:t>Voluntary </a:t>
            </a:r>
            <a:r>
              <a:rPr lang="cs-CZ"/>
              <a:t>and often outside the CU infrastructure </a:t>
            </a:r>
            <a:r>
              <a:rPr lang="en-US"/>
              <a:t> </a:t>
            </a:r>
            <a:endParaRPr lang="cs-CZ"/>
          </a:p>
          <a:p>
            <a:pPr marL="742950" lvl="1" indent="-285750"/>
            <a:r>
              <a:rPr lang="cs-CZ" smtClean="0"/>
              <a:t>In </a:t>
            </a:r>
            <a:r>
              <a:rPr lang="cs-CZ"/>
              <a:t>subject specific repositories</a:t>
            </a:r>
            <a:r>
              <a:rPr lang="en-US"/>
              <a:t>,</a:t>
            </a:r>
            <a:r>
              <a:rPr lang="cs-CZ"/>
              <a:t> general purpose repositories like</a:t>
            </a:r>
            <a:r>
              <a:rPr lang="en-US"/>
              <a:t> Zenodo  </a:t>
            </a:r>
            <a:endParaRPr lang="cs-CZ">
              <a:cs typeface="Calibri" panose="020F0502020204030204"/>
            </a:endParaRPr>
          </a:p>
          <a:p>
            <a:pPr marL="0" indent="0">
              <a:buNone/>
            </a:pPr>
            <a:r>
              <a:rPr lang="cs-CZ" b="1"/>
              <a:t>Gold </a:t>
            </a:r>
            <a:r>
              <a:rPr lang="cs-CZ" b="1" smtClean="0"/>
              <a:t>OA</a:t>
            </a:r>
            <a:r>
              <a:rPr lang="en-US" b="1"/>
              <a:t> </a:t>
            </a:r>
            <a:endParaRPr lang="cs-CZ" b="1"/>
          </a:p>
          <a:p>
            <a:pPr marL="742950" lvl="1" indent="-285750"/>
            <a:r>
              <a:rPr lang="cs-CZ" smtClean="0"/>
              <a:t>Voluntary </a:t>
            </a:r>
            <a:r>
              <a:rPr lang="cs-CZ"/>
              <a:t>or mandatory but thanks to policies defined outside CU by funding bodies – H2020 (EC), Czech Health Research Council, …</a:t>
            </a:r>
            <a:endParaRPr lang="cs-CZ">
              <a:cs typeface="Calibri" panose="020F0502020204030204"/>
            </a:endParaRPr>
          </a:p>
          <a:p>
            <a:endParaRPr lang="cs-CZ"/>
          </a:p>
        </p:txBody>
      </p:sp>
      <p:sp>
        <p:nvSpPr>
          <p:cNvPr id="4" name="Zástupný symbol pro zápatí 3"/>
          <p:cNvSpPr>
            <a:spLocks noGrp="1"/>
          </p:cNvSpPr>
          <p:nvPr>
            <p:ph type="ftr" sz="quarter" idx="11"/>
          </p:nvPr>
        </p:nvSpPr>
        <p:spPr/>
        <p:txBody>
          <a:bodyPr/>
          <a:lstStyle/>
          <a:p>
            <a:r>
              <a:rPr lang="en-US" smtClean="0"/>
              <a:t>KRECon 2019: Open Access – Seeking balance, November 2019</a:t>
            </a:r>
            <a:endParaRPr lang="en-US"/>
          </a:p>
        </p:txBody>
      </p:sp>
      <p:sp>
        <p:nvSpPr>
          <p:cNvPr id="5" name="Zástupný symbol pro číslo snímku 4"/>
          <p:cNvSpPr>
            <a:spLocks noGrp="1"/>
          </p:cNvSpPr>
          <p:nvPr>
            <p:ph type="sldNum" sz="quarter" idx="12"/>
          </p:nvPr>
        </p:nvSpPr>
        <p:spPr/>
        <p:txBody>
          <a:bodyPr/>
          <a:lstStyle/>
          <a:p>
            <a:fld id="{48F63A3B-78C7-47BE-AE5E-E10140E04643}" type="slidenum">
              <a:rPr lang="en-US" smtClean="0"/>
              <a:t>7</a:t>
            </a:fld>
            <a:endParaRPr lang="en-US"/>
          </a:p>
        </p:txBody>
      </p:sp>
    </p:spTree>
    <p:extLst>
      <p:ext uri="{BB962C8B-B14F-4D97-AF65-F5344CB8AC3E}">
        <p14:creationId xmlns:p14="http://schemas.microsoft.com/office/powerpoint/2010/main" val="1845254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3FD419-BC00-413E-A3AC-639B1CD22BAD}"/>
              </a:ext>
            </a:extLst>
          </p:cNvPr>
          <p:cNvSpPr>
            <a:spLocks noGrp="1"/>
          </p:cNvSpPr>
          <p:nvPr>
            <p:ph type="title"/>
          </p:nvPr>
        </p:nvSpPr>
        <p:spPr/>
        <p:txBody>
          <a:bodyPr/>
          <a:lstStyle/>
          <a:p>
            <a:r>
              <a:rPr lang="cs-CZ" smtClean="0">
                <a:cs typeface="Calibri Light"/>
              </a:rPr>
              <a:t>How</a:t>
            </a:r>
            <a:r>
              <a:rPr lang="cs-CZ">
                <a:cs typeface="Calibri Light"/>
              </a:rPr>
              <a:t> open </a:t>
            </a:r>
            <a:r>
              <a:rPr lang="cs-CZ" err="1">
                <a:cs typeface="Calibri Light"/>
              </a:rPr>
              <a:t>is</a:t>
            </a:r>
            <a:r>
              <a:rPr lang="cs-CZ">
                <a:cs typeface="Calibri Light"/>
              </a:rPr>
              <a:t> CU </a:t>
            </a:r>
            <a:r>
              <a:rPr lang="cs-CZ" smtClean="0">
                <a:cs typeface="Calibri Light"/>
              </a:rPr>
              <a:t>according to WoS*?</a:t>
            </a:r>
            <a:endParaRPr lang="cs-CZ">
              <a:cs typeface="Calibri Light" panose="020F0302020204030204"/>
            </a:endParaRPr>
          </a:p>
        </p:txBody>
      </p:sp>
      <p:sp>
        <p:nvSpPr>
          <p:cNvPr id="3" name="Zástupný obsah 2">
            <a:extLst>
              <a:ext uri="{FF2B5EF4-FFF2-40B4-BE49-F238E27FC236}">
                <a16:creationId xmlns:a16="http://schemas.microsoft.com/office/drawing/2014/main" id="{976C5BB2-6B39-4D04-A6C2-0FA3BED2030F}"/>
              </a:ext>
            </a:extLst>
          </p:cNvPr>
          <p:cNvSpPr>
            <a:spLocks noGrp="1"/>
          </p:cNvSpPr>
          <p:nvPr>
            <p:ph sz="half" idx="1"/>
          </p:nvPr>
        </p:nvSpPr>
        <p:spPr>
          <a:xfrm>
            <a:off x="838200" y="1825625"/>
            <a:ext cx="10694894" cy="4351338"/>
          </a:xfrm>
          <a:solidFill>
            <a:schemeClr val="bg1"/>
          </a:solidFill>
        </p:spPr>
        <p:txBody>
          <a:bodyPr vert="horz" lIns="91440" tIns="45720" rIns="91440" bIns="45720" rtlCol="0" anchor="t">
            <a:normAutofit fontScale="92500" lnSpcReduction="10000"/>
          </a:bodyPr>
          <a:lstStyle/>
          <a:p>
            <a:pPr marL="0" indent="0">
              <a:buNone/>
            </a:pPr>
            <a:r>
              <a:rPr lang="cs-CZ" dirty="0">
                <a:ea typeface="+mn-lt"/>
                <a:cs typeface="+mn-lt"/>
              </a:rPr>
              <a:t>In Web </a:t>
            </a:r>
            <a:r>
              <a:rPr lang="cs-CZ" dirty="0" err="1">
                <a:ea typeface="+mn-lt"/>
                <a:cs typeface="+mn-lt"/>
              </a:rPr>
              <a:t>of</a:t>
            </a:r>
            <a:r>
              <a:rPr lang="cs-CZ" dirty="0">
                <a:ea typeface="+mn-lt"/>
                <a:cs typeface="+mn-lt"/>
              </a:rPr>
              <a:t> Science, </a:t>
            </a:r>
            <a:r>
              <a:rPr lang="cs-CZ" dirty="0" err="1">
                <a:ea typeface="+mn-lt"/>
                <a:cs typeface="+mn-lt"/>
              </a:rPr>
              <a:t>there</a:t>
            </a:r>
            <a:r>
              <a:rPr lang="cs-CZ" dirty="0">
                <a:ea typeface="+mn-lt"/>
                <a:cs typeface="+mn-lt"/>
              </a:rPr>
              <a:t> are 12,941 </a:t>
            </a:r>
            <a:r>
              <a:rPr lang="cs-CZ" dirty="0" err="1">
                <a:ea typeface="+mn-lt"/>
                <a:cs typeface="+mn-lt"/>
              </a:rPr>
              <a:t>records</a:t>
            </a:r>
            <a:r>
              <a:rPr lang="cs-CZ" dirty="0">
                <a:ea typeface="+mn-lt"/>
                <a:cs typeface="+mn-lt"/>
              </a:rPr>
              <a:t> ("</a:t>
            </a:r>
            <a:r>
              <a:rPr lang="cs-CZ" dirty="0" err="1">
                <a:ea typeface="+mn-lt"/>
                <a:cs typeface="+mn-lt"/>
              </a:rPr>
              <a:t>Article</a:t>
            </a:r>
            <a:r>
              <a:rPr lang="cs-CZ" dirty="0">
                <a:ea typeface="+mn-lt"/>
                <a:cs typeface="+mn-lt"/>
              </a:rPr>
              <a:t>" and "</a:t>
            </a:r>
            <a:r>
              <a:rPr lang="cs-CZ" dirty="0" err="1">
                <a:ea typeface="+mn-lt"/>
                <a:cs typeface="+mn-lt"/>
              </a:rPr>
              <a:t>Proceedings</a:t>
            </a:r>
            <a:r>
              <a:rPr lang="cs-CZ" dirty="0">
                <a:ea typeface="+mn-lt"/>
                <a:cs typeface="+mn-lt"/>
              </a:rPr>
              <a:t> </a:t>
            </a:r>
            <a:r>
              <a:rPr lang="cs-CZ" dirty="0" err="1">
                <a:ea typeface="+mn-lt"/>
                <a:cs typeface="+mn-lt"/>
              </a:rPr>
              <a:t>Paper</a:t>
            </a:r>
            <a:r>
              <a:rPr lang="cs-CZ" dirty="0">
                <a:ea typeface="+mn-lt"/>
                <a:cs typeface="+mn-lt"/>
              </a:rPr>
              <a:t>") </a:t>
            </a:r>
            <a:r>
              <a:rPr lang="cs-CZ" dirty="0" err="1">
                <a:ea typeface="+mn-lt"/>
                <a:cs typeface="+mn-lt"/>
              </a:rPr>
              <a:t>under</a:t>
            </a:r>
            <a:r>
              <a:rPr lang="cs-CZ" dirty="0">
                <a:ea typeface="+mn-lt"/>
                <a:cs typeface="+mn-lt"/>
              </a:rPr>
              <a:t> "Charles University Prague" </a:t>
            </a:r>
            <a:r>
              <a:rPr lang="cs-CZ" dirty="0" err="1">
                <a:ea typeface="+mn-lt"/>
                <a:cs typeface="+mn-lt"/>
              </a:rPr>
              <a:t>for</a:t>
            </a:r>
            <a:r>
              <a:rPr lang="cs-CZ" dirty="0">
                <a:ea typeface="+mn-lt"/>
                <a:cs typeface="+mn-lt"/>
              </a:rPr>
              <a:t> </a:t>
            </a:r>
            <a:r>
              <a:rPr lang="cs-CZ" dirty="0" smtClean="0">
                <a:ea typeface="+mn-lt"/>
                <a:cs typeface="+mn-lt"/>
              </a:rPr>
              <a:t>2016-18, </a:t>
            </a:r>
            <a:r>
              <a:rPr lang="cs-CZ" dirty="0" err="1">
                <a:ea typeface="+mn-lt"/>
                <a:cs typeface="+mn-lt"/>
              </a:rPr>
              <a:t>of</a:t>
            </a:r>
            <a:r>
              <a:rPr lang="cs-CZ" dirty="0">
                <a:ea typeface="+mn-lt"/>
                <a:cs typeface="+mn-lt"/>
              </a:rPr>
              <a:t> </a:t>
            </a:r>
            <a:r>
              <a:rPr lang="cs-CZ" dirty="0" err="1">
                <a:ea typeface="+mn-lt"/>
                <a:cs typeface="+mn-lt"/>
              </a:rPr>
              <a:t>which</a:t>
            </a:r>
            <a:r>
              <a:rPr lang="cs-CZ" dirty="0">
                <a:ea typeface="+mn-lt"/>
                <a:cs typeface="+mn-lt"/>
              </a:rPr>
              <a:t> </a:t>
            </a:r>
            <a:r>
              <a:rPr lang="cs-CZ" b="1" dirty="0">
                <a:ea typeface="+mn-lt"/>
                <a:cs typeface="+mn-lt"/>
              </a:rPr>
              <a:t>4,937</a:t>
            </a:r>
            <a:r>
              <a:rPr lang="cs-CZ" dirty="0">
                <a:ea typeface="+mn-lt"/>
                <a:cs typeface="+mn-lt"/>
              </a:rPr>
              <a:t> </a:t>
            </a:r>
            <a:r>
              <a:rPr lang="cs-CZ" dirty="0" err="1">
                <a:ea typeface="+mn-lt"/>
                <a:cs typeface="+mn-lt"/>
              </a:rPr>
              <a:t>have</a:t>
            </a:r>
            <a:r>
              <a:rPr lang="cs-CZ" dirty="0">
                <a:ea typeface="+mn-lt"/>
                <a:cs typeface="+mn-lt"/>
              </a:rPr>
              <a:t> </a:t>
            </a:r>
            <a:r>
              <a:rPr lang="cs-CZ" dirty="0" err="1">
                <a:ea typeface="+mn-lt"/>
                <a:cs typeface="+mn-lt"/>
              </a:rPr>
              <a:t>been</a:t>
            </a:r>
            <a:r>
              <a:rPr lang="cs-CZ" dirty="0">
                <a:ea typeface="+mn-lt"/>
                <a:cs typeface="+mn-lt"/>
              </a:rPr>
              <a:t> </a:t>
            </a:r>
            <a:r>
              <a:rPr lang="cs-CZ" dirty="0" err="1">
                <a:ea typeface="+mn-lt"/>
                <a:cs typeface="+mn-lt"/>
              </a:rPr>
              <a:t>identified</a:t>
            </a:r>
            <a:r>
              <a:rPr lang="cs-CZ" dirty="0">
                <a:ea typeface="+mn-lt"/>
                <a:cs typeface="+mn-lt"/>
              </a:rPr>
              <a:t> by </a:t>
            </a:r>
            <a:r>
              <a:rPr lang="cs-CZ" dirty="0" err="1">
                <a:ea typeface="+mn-lt"/>
                <a:cs typeface="+mn-lt"/>
              </a:rPr>
              <a:t>WoS</a:t>
            </a:r>
            <a:r>
              <a:rPr lang="cs-CZ" dirty="0">
                <a:ea typeface="+mn-lt"/>
                <a:cs typeface="+mn-lt"/>
              </a:rPr>
              <a:t> as </a:t>
            </a:r>
            <a:r>
              <a:rPr lang="cs-CZ" b="1" dirty="0">
                <a:ea typeface="+mn-lt"/>
                <a:cs typeface="+mn-lt"/>
              </a:rPr>
              <a:t>open </a:t>
            </a:r>
            <a:r>
              <a:rPr lang="cs-CZ" b="1" dirty="0" err="1">
                <a:ea typeface="+mn-lt"/>
                <a:cs typeface="+mn-lt"/>
              </a:rPr>
              <a:t>access</a:t>
            </a:r>
            <a:r>
              <a:rPr lang="cs-CZ" b="1" dirty="0">
                <a:ea typeface="+mn-lt"/>
                <a:cs typeface="+mn-lt"/>
              </a:rPr>
              <a:t> </a:t>
            </a:r>
            <a:r>
              <a:rPr lang="cs-CZ" dirty="0">
                <a:ea typeface="+mn-lt"/>
                <a:cs typeface="+mn-lt"/>
              </a:rPr>
              <a:t>(</a:t>
            </a:r>
            <a:r>
              <a:rPr lang="cs-CZ" dirty="0" err="1">
                <a:ea typeface="+mn-lt"/>
                <a:cs typeface="+mn-lt"/>
              </a:rPr>
              <a:t>i.e</a:t>
            </a:r>
            <a:r>
              <a:rPr lang="cs-CZ" dirty="0">
                <a:ea typeface="+mn-lt"/>
                <a:cs typeface="+mn-lt"/>
              </a:rPr>
              <a:t>., </a:t>
            </a:r>
            <a:r>
              <a:rPr lang="cs-CZ" dirty="0" smtClean="0">
                <a:ea typeface="+mn-lt"/>
                <a:cs typeface="+mn-lt"/>
              </a:rPr>
              <a:t>38%):</a:t>
            </a:r>
            <a:endParaRPr lang="cs-CZ" dirty="0">
              <a:ea typeface="+mn-lt"/>
              <a:cs typeface="+mn-lt"/>
            </a:endParaRPr>
          </a:p>
          <a:p>
            <a:pPr lvl="1">
              <a:spcBef>
                <a:spcPts val="0"/>
              </a:spcBef>
            </a:pPr>
            <a:r>
              <a:rPr lang="cs-CZ" dirty="0">
                <a:ea typeface="+mn-lt"/>
                <a:cs typeface="+mn-lt"/>
              </a:rPr>
              <a:t>Green OA = </a:t>
            </a:r>
            <a:r>
              <a:rPr lang="cs-CZ" dirty="0" smtClean="0">
                <a:ea typeface="+mn-lt"/>
                <a:cs typeface="+mn-lt"/>
              </a:rPr>
              <a:t>4</a:t>
            </a:r>
            <a:r>
              <a:rPr lang="en-US" dirty="0" smtClean="0">
                <a:ea typeface="+mn-lt"/>
                <a:cs typeface="+mn-lt"/>
              </a:rPr>
              <a:t>8</a:t>
            </a:r>
            <a:r>
              <a:rPr lang="cs-CZ" dirty="0" smtClean="0">
                <a:ea typeface="+mn-lt"/>
                <a:cs typeface="+mn-lt"/>
              </a:rPr>
              <a:t> </a:t>
            </a:r>
            <a:r>
              <a:rPr lang="cs-CZ" dirty="0">
                <a:ea typeface="+mn-lt"/>
                <a:cs typeface="+mn-lt"/>
              </a:rPr>
              <a:t>% („Green </a:t>
            </a:r>
            <a:r>
              <a:rPr lang="cs-CZ" dirty="0" err="1">
                <a:ea typeface="+mn-lt"/>
                <a:cs typeface="+mn-lt"/>
              </a:rPr>
              <a:t>Accepted</a:t>
            </a:r>
            <a:r>
              <a:rPr lang="cs-CZ" dirty="0">
                <a:ea typeface="+mn-lt"/>
                <a:cs typeface="+mn-lt"/>
              </a:rPr>
              <a:t>“ + „Green </a:t>
            </a:r>
            <a:r>
              <a:rPr lang="cs-CZ" dirty="0" err="1">
                <a:ea typeface="+mn-lt"/>
                <a:cs typeface="+mn-lt"/>
              </a:rPr>
              <a:t>Published</a:t>
            </a:r>
            <a:r>
              <a:rPr lang="cs-CZ" dirty="0">
                <a:ea typeface="+mn-lt"/>
                <a:cs typeface="+mn-lt"/>
              </a:rPr>
              <a:t>“ </a:t>
            </a:r>
            <a:r>
              <a:rPr lang="cs-CZ" dirty="0" err="1">
                <a:ea typeface="+mn-lt"/>
                <a:cs typeface="+mn-lt"/>
              </a:rPr>
              <a:t>WoS</a:t>
            </a:r>
            <a:r>
              <a:rPr lang="cs-CZ" dirty="0">
                <a:ea typeface="+mn-lt"/>
                <a:cs typeface="+mn-lt"/>
              </a:rPr>
              <a:t> </a:t>
            </a:r>
            <a:r>
              <a:rPr lang="cs-CZ" dirty="0" err="1">
                <a:ea typeface="+mn-lt"/>
                <a:cs typeface="+mn-lt"/>
              </a:rPr>
              <a:t>categories</a:t>
            </a:r>
            <a:r>
              <a:rPr lang="cs-CZ" dirty="0">
                <a:ea typeface="+mn-lt"/>
                <a:cs typeface="+mn-lt"/>
              </a:rPr>
              <a:t>)</a:t>
            </a:r>
          </a:p>
          <a:p>
            <a:pPr lvl="1">
              <a:spcBef>
                <a:spcPts val="0"/>
              </a:spcBef>
            </a:pPr>
            <a:r>
              <a:rPr lang="cs-CZ" dirty="0" smtClean="0">
                <a:ea typeface="+mn-lt"/>
                <a:cs typeface="+mn-lt"/>
              </a:rPr>
              <a:t>Gold </a:t>
            </a:r>
            <a:r>
              <a:rPr lang="cs-CZ" dirty="0">
                <a:ea typeface="+mn-lt"/>
                <a:cs typeface="+mn-lt"/>
              </a:rPr>
              <a:t>OA = </a:t>
            </a:r>
            <a:r>
              <a:rPr lang="en-US" dirty="0" smtClean="0">
                <a:ea typeface="+mn-lt"/>
                <a:cs typeface="+mn-lt"/>
              </a:rPr>
              <a:t>40</a:t>
            </a:r>
            <a:r>
              <a:rPr lang="cs-CZ" dirty="0" smtClean="0">
                <a:ea typeface="+mn-lt"/>
                <a:cs typeface="+mn-lt"/>
              </a:rPr>
              <a:t> %  </a:t>
            </a:r>
            <a:r>
              <a:rPr lang="cs-CZ" dirty="0">
                <a:ea typeface="+mn-lt"/>
                <a:cs typeface="+mn-lt"/>
              </a:rPr>
              <a:t>(„DOAJ Gold“ + „</a:t>
            </a:r>
            <a:r>
              <a:rPr lang="cs-CZ" dirty="0" err="1">
                <a:ea typeface="+mn-lt"/>
                <a:cs typeface="+mn-lt"/>
              </a:rPr>
              <a:t>Other</a:t>
            </a:r>
            <a:r>
              <a:rPr lang="cs-CZ" dirty="0">
                <a:ea typeface="+mn-lt"/>
                <a:cs typeface="+mn-lt"/>
              </a:rPr>
              <a:t> Gold“ </a:t>
            </a:r>
            <a:r>
              <a:rPr lang="cs-CZ" dirty="0" err="1">
                <a:ea typeface="+mn-lt"/>
                <a:cs typeface="+mn-lt"/>
              </a:rPr>
              <a:t>WoS</a:t>
            </a:r>
            <a:r>
              <a:rPr lang="cs-CZ" dirty="0">
                <a:ea typeface="+mn-lt"/>
                <a:cs typeface="+mn-lt"/>
              </a:rPr>
              <a:t> </a:t>
            </a:r>
            <a:r>
              <a:rPr lang="cs-CZ" dirty="0" err="1">
                <a:ea typeface="+mn-lt"/>
                <a:cs typeface="+mn-lt"/>
              </a:rPr>
              <a:t>categories</a:t>
            </a:r>
            <a:r>
              <a:rPr lang="cs-CZ" dirty="0">
                <a:ea typeface="+mn-lt"/>
                <a:cs typeface="+mn-lt"/>
              </a:rPr>
              <a:t>)</a:t>
            </a:r>
          </a:p>
          <a:p>
            <a:pPr lvl="1">
              <a:spcBef>
                <a:spcPts val="0"/>
              </a:spcBef>
              <a:spcAft>
                <a:spcPts val="1800"/>
              </a:spcAft>
            </a:pPr>
            <a:r>
              <a:rPr lang="cs-CZ" dirty="0" smtClean="0">
                <a:ea typeface="+mn-lt"/>
                <a:cs typeface="+mn-lt"/>
              </a:rPr>
              <a:t>Bronze </a:t>
            </a:r>
            <a:r>
              <a:rPr lang="cs-CZ" dirty="0">
                <a:ea typeface="+mn-lt"/>
                <a:cs typeface="+mn-lt"/>
              </a:rPr>
              <a:t>OA = </a:t>
            </a:r>
            <a:r>
              <a:rPr lang="cs-CZ" dirty="0" smtClean="0">
                <a:ea typeface="+mn-lt"/>
                <a:cs typeface="+mn-lt"/>
              </a:rPr>
              <a:t>1</a:t>
            </a:r>
            <a:r>
              <a:rPr lang="en-US" dirty="0">
                <a:ea typeface="+mn-lt"/>
                <a:cs typeface="+mn-lt"/>
              </a:rPr>
              <a:t>2</a:t>
            </a:r>
            <a:r>
              <a:rPr lang="cs-CZ" dirty="0" smtClean="0">
                <a:ea typeface="+mn-lt"/>
                <a:cs typeface="+mn-lt"/>
              </a:rPr>
              <a:t> % </a:t>
            </a:r>
            <a:r>
              <a:rPr lang="cs-CZ" dirty="0">
                <a:ea typeface="+mn-lt"/>
                <a:cs typeface="+mn-lt"/>
              </a:rPr>
              <a:t>(„Bronze“ </a:t>
            </a:r>
            <a:r>
              <a:rPr lang="cs-CZ" dirty="0" err="1">
                <a:ea typeface="+mn-lt"/>
                <a:cs typeface="+mn-lt"/>
              </a:rPr>
              <a:t>WoS</a:t>
            </a:r>
            <a:r>
              <a:rPr lang="cs-CZ" dirty="0">
                <a:ea typeface="+mn-lt"/>
                <a:cs typeface="+mn-lt"/>
              </a:rPr>
              <a:t> </a:t>
            </a:r>
            <a:r>
              <a:rPr lang="cs-CZ" dirty="0" err="1">
                <a:ea typeface="+mn-lt"/>
                <a:cs typeface="+mn-lt"/>
              </a:rPr>
              <a:t>category</a:t>
            </a:r>
            <a:r>
              <a:rPr lang="cs-CZ" dirty="0">
                <a:ea typeface="+mn-lt"/>
                <a:cs typeface="+mn-lt"/>
              </a:rPr>
              <a:t>)</a:t>
            </a:r>
          </a:p>
          <a:p>
            <a:pPr marL="0" indent="0">
              <a:lnSpc>
                <a:spcPct val="100000"/>
              </a:lnSpc>
              <a:spcBef>
                <a:spcPts val="0"/>
              </a:spcBef>
              <a:buNone/>
            </a:pPr>
            <a:r>
              <a:rPr lang="cs-CZ" dirty="0" err="1" smtClean="0">
                <a:cs typeface="Calibri" panose="020F0502020204030204"/>
              </a:rPr>
              <a:t>The</a:t>
            </a:r>
            <a:r>
              <a:rPr lang="cs-CZ" dirty="0" smtClean="0">
                <a:cs typeface="Calibri" panose="020F0502020204030204"/>
              </a:rPr>
              <a:t> most open </a:t>
            </a:r>
            <a:r>
              <a:rPr lang="cs-CZ" dirty="0" err="1" smtClean="0">
                <a:cs typeface="Calibri" panose="020F0502020204030204"/>
              </a:rPr>
              <a:t>fields</a:t>
            </a:r>
            <a:r>
              <a:rPr lang="cs-CZ" dirty="0" smtClean="0">
                <a:cs typeface="Calibri" panose="020F0502020204030204"/>
              </a:rPr>
              <a:t> </a:t>
            </a:r>
            <a:r>
              <a:rPr lang="cs-CZ" dirty="0" err="1" smtClean="0">
                <a:cs typeface="Calibri" panose="020F0502020204030204"/>
              </a:rPr>
              <a:t>according</a:t>
            </a:r>
            <a:r>
              <a:rPr lang="cs-CZ" dirty="0" smtClean="0">
                <a:cs typeface="Calibri" panose="020F0502020204030204"/>
              </a:rPr>
              <a:t> to data </a:t>
            </a:r>
            <a:r>
              <a:rPr lang="cs-CZ" dirty="0" err="1" smtClean="0">
                <a:cs typeface="Calibri" panose="020F0502020204030204"/>
              </a:rPr>
              <a:t>for</a:t>
            </a:r>
            <a:r>
              <a:rPr lang="cs-CZ" dirty="0" smtClean="0">
                <a:cs typeface="Calibri" panose="020F0502020204030204"/>
              </a:rPr>
              <a:t> 2016-18 </a:t>
            </a:r>
            <a:r>
              <a:rPr lang="cs-CZ" dirty="0" err="1" smtClean="0">
                <a:cs typeface="Calibri" panose="020F0502020204030204"/>
              </a:rPr>
              <a:t>from</a:t>
            </a:r>
            <a:r>
              <a:rPr lang="cs-CZ" dirty="0" smtClean="0">
                <a:cs typeface="Calibri" panose="020F0502020204030204"/>
              </a:rPr>
              <a:t> </a:t>
            </a:r>
            <a:r>
              <a:rPr lang="cs-CZ" dirty="0" err="1" smtClean="0">
                <a:cs typeface="Calibri" panose="020F0502020204030204"/>
              </a:rPr>
              <a:t>WoS</a:t>
            </a:r>
            <a:r>
              <a:rPr lang="cs-CZ" dirty="0" smtClean="0">
                <a:cs typeface="Calibri" panose="020F0502020204030204"/>
              </a:rPr>
              <a:t> are:</a:t>
            </a:r>
          </a:p>
          <a:p>
            <a:pPr lvl="1">
              <a:lnSpc>
                <a:spcPct val="100000"/>
              </a:lnSpc>
              <a:spcBef>
                <a:spcPts val="0"/>
              </a:spcBef>
            </a:pPr>
            <a:r>
              <a:rPr lang="cs-CZ" dirty="0" err="1" smtClean="0">
                <a:cs typeface="Calibri" panose="020F0502020204030204"/>
              </a:rPr>
              <a:t>Physics</a:t>
            </a:r>
            <a:r>
              <a:rPr lang="cs-CZ" dirty="0" smtClean="0">
                <a:cs typeface="Calibri" panose="020F0502020204030204"/>
              </a:rPr>
              <a:t> </a:t>
            </a:r>
            <a:r>
              <a:rPr lang="cs-CZ" dirty="0" err="1" smtClean="0">
                <a:cs typeface="Calibri" panose="020F0502020204030204"/>
              </a:rPr>
              <a:t>Particles</a:t>
            </a:r>
            <a:r>
              <a:rPr lang="cs-CZ" dirty="0" smtClean="0">
                <a:cs typeface="Calibri" panose="020F0502020204030204"/>
              </a:rPr>
              <a:t> </a:t>
            </a:r>
            <a:r>
              <a:rPr lang="cs-CZ" dirty="0" err="1" smtClean="0">
                <a:cs typeface="Calibri" panose="020F0502020204030204"/>
              </a:rPr>
              <a:t>Fields</a:t>
            </a:r>
            <a:r>
              <a:rPr lang="cs-CZ" dirty="0" smtClean="0">
                <a:cs typeface="Calibri" panose="020F0502020204030204"/>
              </a:rPr>
              <a:t> (766)</a:t>
            </a:r>
          </a:p>
          <a:p>
            <a:pPr lvl="1">
              <a:lnSpc>
                <a:spcPct val="100000"/>
              </a:lnSpc>
              <a:spcBef>
                <a:spcPts val="0"/>
              </a:spcBef>
            </a:pPr>
            <a:r>
              <a:rPr lang="cs-CZ" dirty="0" smtClean="0">
                <a:cs typeface="Calibri" panose="020F0502020204030204"/>
              </a:rPr>
              <a:t>Astronomy </a:t>
            </a:r>
            <a:r>
              <a:rPr lang="cs-CZ" dirty="0" err="1" smtClean="0">
                <a:cs typeface="Calibri" panose="020F0502020204030204"/>
              </a:rPr>
              <a:t>Astrophysics</a:t>
            </a:r>
            <a:r>
              <a:rPr lang="cs-CZ" dirty="0" smtClean="0">
                <a:cs typeface="Calibri" panose="020F0502020204030204"/>
              </a:rPr>
              <a:t> (474</a:t>
            </a:r>
          </a:p>
          <a:p>
            <a:pPr lvl="1">
              <a:lnSpc>
                <a:spcPct val="100000"/>
              </a:lnSpc>
              <a:spcBef>
                <a:spcPts val="0"/>
              </a:spcBef>
            </a:pPr>
            <a:r>
              <a:rPr lang="cs-CZ" dirty="0" err="1" smtClean="0">
                <a:cs typeface="Calibri" panose="020F0502020204030204"/>
              </a:rPr>
              <a:t>Multidisciplinary</a:t>
            </a:r>
            <a:r>
              <a:rPr lang="cs-CZ" dirty="0" smtClean="0">
                <a:cs typeface="Calibri" panose="020F0502020204030204"/>
              </a:rPr>
              <a:t> </a:t>
            </a:r>
            <a:r>
              <a:rPr lang="cs-CZ" dirty="0" err="1" smtClean="0">
                <a:cs typeface="Calibri" panose="020F0502020204030204"/>
              </a:rPr>
              <a:t>Sciences</a:t>
            </a:r>
            <a:r>
              <a:rPr lang="cs-CZ" dirty="0" smtClean="0">
                <a:cs typeface="Calibri" panose="020F0502020204030204"/>
              </a:rPr>
              <a:t> (421)</a:t>
            </a:r>
          </a:p>
          <a:p>
            <a:pPr lvl="1">
              <a:lnSpc>
                <a:spcPct val="100000"/>
              </a:lnSpc>
              <a:spcBef>
                <a:spcPts val="0"/>
              </a:spcBef>
            </a:pPr>
            <a:r>
              <a:rPr lang="cs-CZ" dirty="0" err="1" smtClean="0">
                <a:cs typeface="Calibri" panose="020F0502020204030204"/>
              </a:rPr>
              <a:t>Physics</a:t>
            </a:r>
            <a:r>
              <a:rPr lang="cs-CZ" dirty="0" smtClean="0">
                <a:cs typeface="Calibri" panose="020F0502020204030204"/>
              </a:rPr>
              <a:t> </a:t>
            </a:r>
            <a:r>
              <a:rPr lang="cs-CZ" dirty="0" err="1" smtClean="0">
                <a:cs typeface="Calibri" panose="020F0502020204030204"/>
              </a:rPr>
              <a:t>Nuclear</a:t>
            </a:r>
            <a:r>
              <a:rPr lang="cs-CZ" dirty="0" smtClean="0">
                <a:cs typeface="Calibri" panose="020F0502020204030204"/>
              </a:rPr>
              <a:t> (260)</a:t>
            </a:r>
          </a:p>
          <a:p>
            <a:pPr lvl="1">
              <a:lnSpc>
                <a:spcPct val="100000"/>
              </a:lnSpc>
              <a:spcBef>
                <a:spcPts val="0"/>
              </a:spcBef>
            </a:pPr>
            <a:r>
              <a:rPr lang="cs-CZ" dirty="0" err="1" smtClean="0">
                <a:cs typeface="Calibri" panose="020F0502020204030204"/>
              </a:rPr>
              <a:t>Biochemistry</a:t>
            </a:r>
            <a:r>
              <a:rPr lang="cs-CZ" dirty="0" smtClean="0">
                <a:cs typeface="Calibri" panose="020F0502020204030204"/>
              </a:rPr>
              <a:t> </a:t>
            </a:r>
            <a:r>
              <a:rPr lang="cs-CZ" dirty="0" err="1" smtClean="0">
                <a:cs typeface="Calibri" panose="020F0502020204030204"/>
              </a:rPr>
              <a:t>Mollecular</a:t>
            </a:r>
            <a:r>
              <a:rPr lang="cs-CZ" dirty="0" smtClean="0">
                <a:cs typeface="Calibri" panose="020F0502020204030204"/>
              </a:rPr>
              <a:t> Biology (191)</a:t>
            </a:r>
            <a:endParaRPr lang="cs-CZ" dirty="0">
              <a:cs typeface="Calibri" panose="020F0502020204030204"/>
            </a:endParaRPr>
          </a:p>
        </p:txBody>
      </p:sp>
      <p:sp>
        <p:nvSpPr>
          <p:cNvPr id="7" name="Zástupný symbol pro zápatí 3">
            <a:extLst>
              <a:ext uri="{FF2B5EF4-FFF2-40B4-BE49-F238E27FC236}">
                <a16:creationId xmlns:a16="http://schemas.microsoft.com/office/drawing/2014/main" id="{AB7E38AD-755F-4B40-82A6-F20DDF270284}"/>
              </a:ext>
            </a:extLst>
          </p:cNvPr>
          <p:cNvSpPr>
            <a:spLocks noGrp="1"/>
          </p:cNvSpPr>
          <p:nvPr>
            <p:ph type="ftr" sz="quarter" idx="11"/>
          </p:nvPr>
        </p:nvSpPr>
        <p:spPr/>
        <p:txBody>
          <a:bodyPr/>
          <a:lstStyle/>
          <a:p>
            <a:r>
              <a:rPr lang="cs-CZ" err="1"/>
              <a:t>KRECon</a:t>
            </a:r>
            <a:r>
              <a:rPr lang="cs-CZ"/>
              <a:t> 2019: Open Access – </a:t>
            </a:r>
            <a:r>
              <a:rPr lang="cs-CZ" err="1"/>
              <a:t>Seeking</a:t>
            </a:r>
            <a:r>
              <a:rPr lang="cs-CZ"/>
              <a:t> balance, </a:t>
            </a:r>
            <a:r>
              <a:rPr lang="cs-CZ" err="1"/>
              <a:t>November</a:t>
            </a:r>
            <a:r>
              <a:rPr lang="cs-CZ"/>
              <a:t> 2019</a:t>
            </a:r>
          </a:p>
        </p:txBody>
      </p:sp>
      <p:sp>
        <p:nvSpPr>
          <p:cNvPr id="5" name="Zástupný symbol pro číslo snímku 4">
            <a:extLst>
              <a:ext uri="{FF2B5EF4-FFF2-40B4-BE49-F238E27FC236}">
                <a16:creationId xmlns:a16="http://schemas.microsoft.com/office/drawing/2014/main" id="{330694C8-A740-48DD-BA15-603B5693473A}"/>
              </a:ext>
            </a:extLst>
          </p:cNvPr>
          <p:cNvSpPr>
            <a:spLocks noGrp="1"/>
          </p:cNvSpPr>
          <p:nvPr>
            <p:ph type="sldNum" sz="quarter" idx="12"/>
          </p:nvPr>
        </p:nvSpPr>
        <p:spPr/>
        <p:txBody>
          <a:bodyPr/>
          <a:lstStyle/>
          <a:p>
            <a:fld id="{A2D58ADA-DDE5-40A5-9BF1-B0BC81F4C7C5}" type="slidenum">
              <a:rPr lang="cs-CZ" smtClean="0"/>
              <a:t>8</a:t>
            </a:fld>
            <a:endParaRPr lang="cs-CZ"/>
          </a:p>
        </p:txBody>
      </p:sp>
      <p:sp>
        <p:nvSpPr>
          <p:cNvPr id="4" name="TextovéPole 3"/>
          <p:cNvSpPr txBox="1"/>
          <p:nvPr/>
        </p:nvSpPr>
        <p:spPr>
          <a:xfrm>
            <a:off x="6873073" y="5853798"/>
            <a:ext cx="4572000" cy="369332"/>
          </a:xfrm>
          <a:prstGeom prst="rect">
            <a:avLst/>
          </a:prstGeom>
          <a:noFill/>
        </p:spPr>
        <p:txBody>
          <a:bodyPr wrap="square" rtlCol="0">
            <a:spAutoFit/>
          </a:bodyPr>
          <a:lstStyle/>
          <a:p>
            <a:pPr algn="r"/>
            <a:r>
              <a:rPr lang="cs-CZ">
                <a:cs typeface="Calibri" panose="020F0502020204030204"/>
              </a:rPr>
              <a:t>* Data valid as of November 1, </a:t>
            </a:r>
            <a:r>
              <a:rPr lang="cs-CZ" smtClean="0">
                <a:cs typeface="Calibri" panose="020F0502020204030204"/>
              </a:rPr>
              <a:t>2019</a:t>
            </a:r>
            <a:endParaRPr lang="cs-CZ">
              <a:cs typeface="Calibri" panose="020F0502020204030204"/>
            </a:endParaRPr>
          </a:p>
        </p:txBody>
      </p:sp>
    </p:spTree>
    <p:extLst>
      <p:ext uri="{BB962C8B-B14F-4D97-AF65-F5344CB8AC3E}">
        <p14:creationId xmlns:p14="http://schemas.microsoft.com/office/powerpoint/2010/main" val="38974573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34488" y="55780"/>
            <a:ext cx="10515600" cy="1325563"/>
          </a:xfrm>
        </p:spPr>
        <p:txBody>
          <a:bodyPr>
            <a:normAutofit/>
          </a:bodyPr>
          <a:lstStyle/>
          <a:p>
            <a:pPr algn="ctr"/>
            <a:r>
              <a:rPr lang="en-US" sz="3600" dirty="0"/>
              <a:t>Another view on the openness at the </a:t>
            </a:r>
            <a:r>
              <a:rPr lang="en-US" sz="3600" dirty="0" smtClean="0"/>
              <a:t>CU: open access increases the citation rate</a:t>
            </a:r>
            <a:endParaRPr lang="cs-CZ" sz="3600" dirty="0"/>
          </a:p>
        </p:txBody>
      </p:sp>
      <p:sp>
        <p:nvSpPr>
          <p:cNvPr id="6" name="Zástupný symbol pro obsah 5"/>
          <p:cNvSpPr>
            <a:spLocks noGrp="1"/>
          </p:cNvSpPr>
          <p:nvPr>
            <p:ph idx="1"/>
          </p:nvPr>
        </p:nvSpPr>
        <p:spPr>
          <a:xfrm>
            <a:off x="-760859" y="6186126"/>
            <a:ext cx="10123025" cy="381964"/>
          </a:xfrm>
        </p:spPr>
        <p:txBody>
          <a:bodyPr>
            <a:normAutofit/>
          </a:bodyPr>
          <a:lstStyle/>
          <a:p>
            <a:pPr marL="0" indent="0" algn="ctr">
              <a:lnSpc>
                <a:spcPct val="100000"/>
              </a:lnSpc>
              <a:spcBef>
                <a:spcPts val="0"/>
              </a:spcBef>
              <a:buNone/>
            </a:pPr>
            <a:r>
              <a:rPr lang="cs-CZ" sz="1500" dirty="0" err="1">
                <a:cs typeface="Calibri" panose="020F0502020204030204"/>
              </a:rPr>
              <a:t>According</a:t>
            </a:r>
            <a:r>
              <a:rPr lang="cs-CZ" sz="1500" dirty="0">
                <a:cs typeface="Calibri" panose="020F0502020204030204"/>
              </a:rPr>
              <a:t> to </a:t>
            </a:r>
            <a:r>
              <a:rPr lang="cs-CZ" sz="1500" dirty="0" err="1">
                <a:cs typeface="Calibri" panose="020F0502020204030204"/>
              </a:rPr>
              <a:t>the</a:t>
            </a:r>
            <a:r>
              <a:rPr lang="cs-CZ" sz="1500" dirty="0">
                <a:cs typeface="Calibri" panose="020F0502020204030204"/>
              </a:rPr>
              <a:t> </a:t>
            </a:r>
            <a:r>
              <a:rPr lang="cs-CZ" sz="1500" dirty="0">
                <a:cs typeface="Calibri" panose="020F0502020204030204"/>
                <a:hlinkClick r:id="rId3"/>
              </a:rPr>
              <a:t>Open Access - </a:t>
            </a:r>
            <a:r>
              <a:rPr lang="cs-CZ" sz="1500" dirty="0" err="1">
                <a:cs typeface="Calibri" panose="020F0502020204030204"/>
                <a:hlinkClick r:id="rId3"/>
              </a:rPr>
              <a:t>Global</a:t>
            </a:r>
            <a:r>
              <a:rPr lang="cs-CZ" sz="1500" dirty="0">
                <a:cs typeface="Calibri" panose="020F0502020204030204"/>
                <a:hlinkClick r:id="rId3"/>
              </a:rPr>
              <a:t> </a:t>
            </a:r>
            <a:r>
              <a:rPr lang="cs-CZ" sz="1500" dirty="0" err="1">
                <a:cs typeface="Calibri" panose="020F0502020204030204"/>
                <a:hlinkClick r:id="rId3"/>
              </a:rPr>
              <a:t>Trends</a:t>
            </a:r>
            <a:r>
              <a:rPr lang="cs-CZ" sz="1500" dirty="0">
                <a:cs typeface="Calibri" panose="020F0502020204030204"/>
                <a:hlinkClick r:id="rId3"/>
              </a:rPr>
              <a:t> and </a:t>
            </a:r>
            <a:r>
              <a:rPr lang="cs-CZ" sz="1500" dirty="0" err="1">
                <a:cs typeface="Calibri" panose="020F0502020204030204"/>
                <a:hlinkClick r:id="rId3"/>
              </a:rPr>
              <a:t>Rankings</a:t>
            </a:r>
            <a:r>
              <a:rPr lang="cs-CZ" sz="1500" dirty="0">
                <a:cs typeface="Calibri" panose="020F0502020204030204"/>
              </a:rPr>
              <a:t> </a:t>
            </a:r>
            <a:r>
              <a:rPr lang="cs-CZ" sz="1500" dirty="0" err="1">
                <a:cs typeface="Calibri" panose="020F0502020204030204"/>
              </a:rPr>
              <a:t>application</a:t>
            </a:r>
            <a:r>
              <a:rPr lang="cs-CZ" sz="1500" dirty="0">
                <a:cs typeface="Calibri" panose="020F0502020204030204"/>
              </a:rPr>
              <a:t>, 26 % </a:t>
            </a:r>
            <a:r>
              <a:rPr lang="cs-CZ" sz="1500" dirty="0" err="1">
                <a:cs typeface="Calibri" panose="020F0502020204030204"/>
              </a:rPr>
              <a:t>of</a:t>
            </a:r>
            <a:r>
              <a:rPr lang="cs-CZ" sz="1500" dirty="0">
                <a:cs typeface="Calibri" panose="020F0502020204030204"/>
              </a:rPr>
              <a:t> CU </a:t>
            </a:r>
            <a:r>
              <a:rPr lang="cs-CZ" sz="1500" dirty="0" err="1">
                <a:cs typeface="Calibri" panose="020F0502020204030204"/>
              </a:rPr>
              <a:t>publications</a:t>
            </a:r>
            <a:r>
              <a:rPr lang="cs-CZ" sz="1500" dirty="0">
                <a:cs typeface="Calibri" panose="020F0502020204030204"/>
              </a:rPr>
              <a:t> are OA.</a:t>
            </a:r>
            <a:endParaRPr lang="cs-CZ" sz="1500" dirty="0"/>
          </a:p>
        </p:txBody>
      </p:sp>
      <p:pic>
        <p:nvPicPr>
          <p:cNvPr id="8" name="Obrázek 7"/>
          <p:cNvPicPr>
            <a:picLocks noChangeAspect="1"/>
          </p:cNvPicPr>
          <p:nvPr/>
        </p:nvPicPr>
        <p:blipFill rotWithShape="1">
          <a:blip r:embed="rId4">
            <a:extLst>
              <a:ext uri="{28A0092B-C50C-407E-A947-70E740481C1C}">
                <a14:useLocalDpi xmlns:a14="http://schemas.microsoft.com/office/drawing/2010/main" val="0"/>
              </a:ext>
            </a:extLst>
          </a:blip>
          <a:srcRect t="15303" r="3564"/>
          <a:stretch/>
        </p:blipFill>
        <p:spPr>
          <a:xfrm>
            <a:off x="921457" y="1201585"/>
            <a:ext cx="10017889" cy="5069653"/>
          </a:xfrm>
          <a:prstGeom prst="rect">
            <a:avLst/>
          </a:prstGeom>
        </p:spPr>
      </p:pic>
      <p:sp>
        <p:nvSpPr>
          <p:cNvPr id="3" name="Zástupný symbol pro zápatí 2"/>
          <p:cNvSpPr>
            <a:spLocks noGrp="1"/>
          </p:cNvSpPr>
          <p:nvPr>
            <p:ph type="ftr" sz="quarter" idx="11"/>
          </p:nvPr>
        </p:nvSpPr>
        <p:spPr>
          <a:xfrm>
            <a:off x="6960220" y="6431543"/>
            <a:ext cx="4114800" cy="365125"/>
          </a:xfrm>
        </p:spPr>
        <p:txBody>
          <a:bodyPr/>
          <a:lstStyle/>
          <a:p>
            <a:r>
              <a:rPr lang="en-US" dirty="0" err="1" smtClean="0"/>
              <a:t>KRECon</a:t>
            </a:r>
            <a:r>
              <a:rPr lang="en-US" dirty="0" smtClean="0"/>
              <a:t> 2019: Open Access – Seeking balance, November 2019</a:t>
            </a:r>
            <a:endParaRPr lang="en-US" dirty="0"/>
          </a:p>
        </p:txBody>
      </p:sp>
      <p:sp>
        <p:nvSpPr>
          <p:cNvPr id="4" name="Zástupný symbol pro číslo snímku 3"/>
          <p:cNvSpPr>
            <a:spLocks noGrp="1"/>
          </p:cNvSpPr>
          <p:nvPr>
            <p:ph type="sldNum" sz="quarter" idx="12"/>
          </p:nvPr>
        </p:nvSpPr>
        <p:spPr/>
        <p:txBody>
          <a:bodyPr/>
          <a:lstStyle/>
          <a:p>
            <a:fld id="{48F63A3B-78C7-47BE-AE5E-E10140E04643}" type="slidenum">
              <a:rPr lang="en-US" smtClean="0"/>
              <a:t>9</a:t>
            </a:fld>
            <a:endParaRPr lang="en-US"/>
          </a:p>
        </p:txBody>
      </p:sp>
    </p:spTree>
    <p:extLst>
      <p:ext uri="{BB962C8B-B14F-4D97-AF65-F5344CB8AC3E}">
        <p14:creationId xmlns:p14="http://schemas.microsoft.com/office/powerpoint/2010/main" val="40753106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atum xmlns="832adb10-9ef6-4e69-8e2c-5edc784ff1b5">2019-10-31T23:00:00+00:00</Datum>
    <SharedWithUsers xmlns="ab13aaf8-7667-45a4-b0dc-01eedcf3c6c3">
      <UserInfo>
        <DisplayName>Jakub Řihák</DisplayName>
        <AccountId>40</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E445DAF21106CC45A75A6150D58A476B" ma:contentTypeVersion="11" ma:contentTypeDescription="Vytvoří nový dokument" ma:contentTypeScope="" ma:versionID="884782ac0d87df4e0d2a3929c5f670b1">
  <xsd:schema xmlns:xsd="http://www.w3.org/2001/XMLSchema" xmlns:xs="http://www.w3.org/2001/XMLSchema" xmlns:p="http://schemas.microsoft.com/office/2006/metadata/properties" xmlns:ns2="832adb10-9ef6-4e69-8e2c-5edc784ff1b5" xmlns:ns3="ab13aaf8-7667-45a4-b0dc-01eedcf3c6c3" targetNamespace="http://schemas.microsoft.com/office/2006/metadata/properties" ma:root="true" ma:fieldsID="730586abeaf73ae4291f0e93e3f950c6" ns2:_="" ns3:_="">
    <xsd:import namespace="832adb10-9ef6-4e69-8e2c-5edc784ff1b5"/>
    <xsd:import namespace="ab13aaf8-7667-45a4-b0dc-01eedcf3c6c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Datum" minOccurs="0"/>
                <xsd:element ref="ns3:SharedWithUsers" minOccurs="0"/>
                <xsd:element ref="ns3:SharedWithDetails"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2adb10-9ef6-4e69-8e2c-5edc784ff1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Datum" ma:index="12" nillable="true" ma:displayName="Datum" ma:format="DateOnly" ma:internalName="Datum">
      <xsd:simpleType>
        <xsd:restriction base="dms:DateTime"/>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13aaf8-7667-45a4-b0dc-01eedcf3c6c3" elementFormDefault="qualified">
    <xsd:import namespace="http://schemas.microsoft.com/office/2006/documentManagement/types"/>
    <xsd:import namespace="http://schemas.microsoft.com/office/infopath/2007/PartnerControls"/>
    <xsd:element name="SharedWithUsers" ma:index="13"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dílené s podrobnost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57AE2E-A9D6-460E-946E-1FE8959D2E51}">
  <ds:schemaRefs>
    <ds:schemaRef ds:uri="http://schemas.microsoft.com/sharepoint/v3/contenttype/forms"/>
  </ds:schemaRefs>
</ds:datastoreItem>
</file>

<file path=customXml/itemProps2.xml><?xml version="1.0" encoding="utf-8"?>
<ds:datastoreItem xmlns:ds="http://schemas.openxmlformats.org/officeDocument/2006/customXml" ds:itemID="{D2D92704-6016-43C3-988D-06A9E1353B95}">
  <ds:schemaRefs>
    <ds:schemaRef ds:uri="http://purl.org/dc/terms/"/>
    <ds:schemaRef ds:uri="ab13aaf8-7667-45a4-b0dc-01eedcf3c6c3"/>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832adb10-9ef6-4e69-8e2c-5edc784ff1b5"/>
    <ds:schemaRef ds:uri="http://www.w3.org/XML/1998/namespace"/>
    <ds:schemaRef ds:uri="http://purl.org/dc/dcmitype/"/>
  </ds:schemaRefs>
</ds:datastoreItem>
</file>

<file path=customXml/itemProps3.xml><?xml version="1.0" encoding="utf-8"?>
<ds:datastoreItem xmlns:ds="http://schemas.openxmlformats.org/officeDocument/2006/customXml" ds:itemID="{1EE32AA7-8AC5-4013-9D7D-A61A574499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2adb10-9ef6-4e69-8e2c-5edc784ff1b5"/>
    <ds:schemaRef ds:uri="ab13aaf8-7667-45a4-b0dc-01eedcf3c6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Integral</Template>
  <TotalTime>0</TotalTime>
  <Words>2715</Words>
  <Application>Microsoft Office PowerPoint</Application>
  <PresentationFormat>Širokoúhlá obrazovka</PresentationFormat>
  <Paragraphs>319</Paragraphs>
  <Slides>24</Slides>
  <Notes>20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24</vt:i4>
      </vt:variant>
    </vt:vector>
  </HeadingPairs>
  <TitlesOfParts>
    <vt:vector size="31" baseType="lpstr">
      <vt:lpstr>Arial</vt:lpstr>
      <vt:lpstr>Calibri</vt:lpstr>
      <vt:lpstr>Calibri Light</vt:lpstr>
      <vt:lpstr>Gill Sans</vt:lpstr>
      <vt:lpstr>Gill Sans MT</vt:lpstr>
      <vt:lpstr>Wingdings</vt:lpstr>
      <vt:lpstr>Office Theme</vt:lpstr>
      <vt:lpstr>Prezentace aplikace PowerPoint</vt:lpstr>
      <vt:lpstr>Czech National Open Access Strategy</vt:lpstr>
      <vt:lpstr>How will the Action Plan affect Charles University?</vt:lpstr>
      <vt:lpstr>Current state of open access at Charles University</vt:lpstr>
      <vt:lpstr>Open Access at CU</vt:lpstr>
      <vt:lpstr>Implementation of the CU Declaration</vt:lpstr>
      <vt:lpstr>… and how open is CU now?</vt:lpstr>
      <vt:lpstr>How open is CU according to WoS*?</vt:lpstr>
      <vt:lpstr>Another view on the openness at the CU: open access increases the citation rate</vt:lpstr>
      <vt:lpstr>What needs to be done?</vt:lpstr>
      <vt:lpstr>Changes needed at institutional level</vt:lpstr>
      <vt:lpstr>Green or Gold? Two possible open access roads</vt:lpstr>
      <vt:lpstr>Green OA model would mean for CU </vt:lpstr>
      <vt:lpstr>Gold OA model would mean for CU </vt:lpstr>
      <vt:lpstr>Funding of OA publishing</vt:lpstr>
      <vt:lpstr>It is very difficult to estimate exactly how much the Gold OA would cost us.</vt:lpstr>
      <vt:lpstr>One of possible estimations... </vt:lpstr>
      <vt:lpstr>Points to keep in mind</vt:lpstr>
      <vt:lpstr>Changes needed at national level</vt:lpstr>
      <vt:lpstr>Why are some researchers reluctant? The Dangers and Concerns (real or conceived)</vt:lpstr>
      <vt:lpstr>Why are some researchers reluctant? The Dangers and Concerns (real or conceived)</vt:lpstr>
      <vt:lpstr>We believe in change </vt:lpstr>
      <vt:lpstr>Summary</vt:lpstr>
      <vt:lpstr>Thank you for your attention (and keep fingers crossed)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68</cp:revision>
  <dcterms:created xsi:type="dcterms:W3CDTF">2012-08-16T00:56:33Z</dcterms:created>
  <dcterms:modified xsi:type="dcterms:W3CDTF">2019-11-07T13:25:32Z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0x010100E445DAF21106CC45A75A6150D58A476B</vt:lpwstr>
  </property>
  <property fmtid="{D5CDD505-2E9C-101B-9397-08002B2CF9AE}" pid="3" name="AuthorIds_UIVersion_7680">
    <vt:lpwstr>12</vt:lpwstr>
  </property>
  <property fmtid="{D5CDD505-2E9C-101B-9397-08002B2CF9AE}" pid="4" name="AuthorIds_UIVersion_12800">
    <vt:lpwstr>11</vt:lpwstr>
  </property>
  <property fmtid="{D5CDD505-2E9C-101B-9397-08002B2CF9AE}" pid="5" name="AuthorIds_UIVersion_13824">
    <vt:lpwstr>12</vt:lpwstr>
  </property>
</Properties>
</file>