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Ex1.xml" ContentType="application/vnd.ms-office.chartex+xml"/>
  <Override PartName="/ppt/charts/colors4.xml" ContentType="application/vnd.ms-office.chartcolorstyle+xml"/>
  <Override PartName="/ppt/charts/style4.xml" ContentType="application/vnd.ms-office.chartstyle+xml"/>
  <Override PartName="/ppt/theme/themeOverride1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31"/>
  </p:notesMasterIdLst>
  <p:handoutMasterIdLst>
    <p:handoutMasterId r:id="rId32"/>
  </p:handoutMasterIdLst>
  <p:sldIdLst>
    <p:sldId id="339" r:id="rId3"/>
    <p:sldId id="354" r:id="rId4"/>
    <p:sldId id="397" r:id="rId5"/>
    <p:sldId id="398" r:id="rId6"/>
    <p:sldId id="403" r:id="rId7"/>
    <p:sldId id="412" r:id="rId8"/>
    <p:sldId id="411" r:id="rId9"/>
    <p:sldId id="399" r:id="rId10"/>
    <p:sldId id="410" r:id="rId11"/>
    <p:sldId id="406" r:id="rId12"/>
    <p:sldId id="408" r:id="rId13"/>
    <p:sldId id="400" r:id="rId14"/>
    <p:sldId id="407" r:id="rId15"/>
    <p:sldId id="402" r:id="rId16"/>
    <p:sldId id="413" r:id="rId17"/>
    <p:sldId id="404" r:id="rId18"/>
    <p:sldId id="401" r:id="rId19"/>
    <p:sldId id="364" r:id="rId20"/>
    <p:sldId id="357" r:id="rId21"/>
    <p:sldId id="365" r:id="rId22"/>
    <p:sldId id="405" r:id="rId23"/>
    <p:sldId id="371" r:id="rId24"/>
    <p:sldId id="372" r:id="rId25"/>
    <p:sldId id="387" r:id="rId26"/>
    <p:sldId id="378" r:id="rId27"/>
    <p:sldId id="373" r:id="rId28"/>
    <p:sldId id="341" r:id="rId29"/>
    <p:sldId id="40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4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86"/>
    <a:srgbClr val="5CB8F8"/>
    <a:srgbClr val="F05B01"/>
    <a:srgbClr val="330099"/>
    <a:srgbClr val="004D88"/>
    <a:srgbClr val="990066"/>
    <a:srgbClr val="005193"/>
    <a:srgbClr val="9FDCF9"/>
    <a:srgbClr val="2152B4"/>
    <a:srgbClr val="F3F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16" autoAdjust="0"/>
    <p:restoredTop sz="83129" autoAdjust="0"/>
  </p:normalViewPr>
  <p:slideViewPr>
    <p:cSldViewPr snapToGrid="0" snapToObjects="1">
      <p:cViewPr varScale="1">
        <p:scale>
          <a:sx n="57" d="100"/>
          <a:sy n="57" d="100"/>
        </p:scale>
        <p:origin x="1076" y="40"/>
      </p:cViewPr>
      <p:guideLst>
        <p:guide orient="horz" pos="374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ritamorais\Library\Containers\com.microsoft.Excel\Data\Desktop\EUA%20daily%20work\Science%202.0\Survey%20OA%202017:2018\Responses\Data%20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ropbox%20(EUA%20Dropbox%20Advanced)\Policies\Research%20&amp;%20Innovation\Science%202.0%20-%20Open%20Science%20-%20Open%20Access\Open%20Access%20Survey%202018\Data\Data%20analysi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ropbox%20(EUA%20Dropbox%20Advanced)\Policies\Research%20&amp;%20Innovation\Science%202.0%20-%20Open%20Science%20-%20Open%20Access\Open%20Access%20Survey%202018\Data\Data%20analysi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/C:\Users\lennarts\Documents\Book1%20(version%201).xlsb.csv" TargetMode="External"/><Relationship Id="rId4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866874037008837"/>
          <c:y val="0.13815861051620459"/>
          <c:w val="0.45884251576394758"/>
          <c:h val="0.7564362622337010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'Q14'!$W$4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'Q14'!$V$5:$V$12</c:f>
              <c:strCache>
                <c:ptCount val="8"/>
                <c:pt idx="0">
                  <c:v>Activities to raise awareness about OA</c:v>
                </c:pt>
                <c:pt idx="1">
                  <c:v>Development of additional incentives for researchers to publish their papers OA</c:v>
                </c:pt>
                <c:pt idx="2">
                  <c:v>Facilitate open access through suitable national legislative frameworks</c:v>
                </c:pt>
                <c:pt idx="3">
                  <c:v>Guidelines providing clarification of legal issues related to linking, sharing and re-using  OA content</c:v>
                </c:pt>
                <c:pt idx="4">
                  <c:v>Coordinated negotiations with publishers to achieve better contractual conditions</c:v>
                </c:pt>
                <c:pt idx="5">
                  <c:v>Legal frameworks requiring transparency of contracts and prices with publishers</c:v>
                </c:pt>
                <c:pt idx="6">
                  <c:v>Sharing examples of good practice in developing and implementing institutional OA policies</c:v>
                </c:pt>
                <c:pt idx="7">
                  <c:v>Support for creation and/or development of e-infrastructures</c:v>
                </c:pt>
              </c:strCache>
            </c:strRef>
          </c:cat>
          <c:val>
            <c:numRef>
              <c:f>'Q14'!$W$5:$W$12</c:f>
              <c:numCache>
                <c:formatCode>General</c:formatCode>
                <c:ptCount val="8"/>
                <c:pt idx="0">
                  <c:v>0.6</c:v>
                </c:pt>
                <c:pt idx="1">
                  <c:v>1.3</c:v>
                </c:pt>
                <c:pt idx="2">
                  <c:v>1.3</c:v>
                </c:pt>
                <c:pt idx="3">
                  <c:v>1.3</c:v>
                </c:pt>
                <c:pt idx="4">
                  <c:v>2.2000000000000002</c:v>
                </c:pt>
                <c:pt idx="5">
                  <c:v>3.1</c:v>
                </c:pt>
                <c:pt idx="6">
                  <c:v>0.9</c:v>
                </c:pt>
                <c:pt idx="7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59-C048-9C2A-892DD6263693}"/>
            </c:ext>
          </c:extLst>
        </c:ser>
        <c:ser>
          <c:idx val="1"/>
          <c:order val="1"/>
          <c:tx>
            <c:strRef>
              <c:f>'Q14'!$X$4</c:f>
              <c:strCache>
                <c:ptCount val="1"/>
                <c:pt idx="0">
                  <c:v>Lower priority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'Q14'!$V$5:$V$12</c:f>
              <c:strCache>
                <c:ptCount val="8"/>
                <c:pt idx="0">
                  <c:v>Activities to raise awareness about OA</c:v>
                </c:pt>
                <c:pt idx="1">
                  <c:v>Development of additional incentives for researchers to publish their papers OA</c:v>
                </c:pt>
                <c:pt idx="2">
                  <c:v>Facilitate open access through suitable national legislative frameworks</c:v>
                </c:pt>
                <c:pt idx="3">
                  <c:v>Guidelines providing clarification of legal issues related to linking, sharing and re-using  OA content</c:v>
                </c:pt>
                <c:pt idx="4">
                  <c:v>Coordinated negotiations with publishers to achieve better contractual conditions</c:v>
                </c:pt>
                <c:pt idx="5">
                  <c:v>Legal frameworks requiring transparency of contracts and prices with publishers</c:v>
                </c:pt>
                <c:pt idx="6">
                  <c:v>Sharing examples of good practice in developing and implementing institutional OA policies</c:v>
                </c:pt>
                <c:pt idx="7">
                  <c:v>Support for creation and/or development of e-infrastructures</c:v>
                </c:pt>
              </c:strCache>
            </c:strRef>
          </c:cat>
          <c:val>
            <c:numRef>
              <c:f>'Q14'!$X$5:$X$12</c:f>
              <c:numCache>
                <c:formatCode>General</c:formatCode>
                <c:ptCount val="8"/>
                <c:pt idx="0">
                  <c:v>3.4</c:v>
                </c:pt>
                <c:pt idx="1">
                  <c:v>4.4000000000000004</c:v>
                </c:pt>
                <c:pt idx="2">
                  <c:v>8.1</c:v>
                </c:pt>
                <c:pt idx="3">
                  <c:v>6.6</c:v>
                </c:pt>
                <c:pt idx="4">
                  <c:v>8.5</c:v>
                </c:pt>
                <c:pt idx="5">
                  <c:v>8.8000000000000007</c:v>
                </c:pt>
                <c:pt idx="6">
                  <c:v>7.6000000000000005</c:v>
                </c:pt>
                <c:pt idx="7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59-C048-9C2A-892DD6263693}"/>
            </c:ext>
          </c:extLst>
        </c:ser>
        <c:ser>
          <c:idx val="2"/>
          <c:order val="2"/>
          <c:tx>
            <c:strRef>
              <c:f>'Q14'!$Y$4</c:f>
              <c:strCache>
                <c:ptCount val="1"/>
                <c:pt idx="0">
                  <c:v>Moderate priority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'Q14'!$V$5:$V$12</c:f>
              <c:strCache>
                <c:ptCount val="8"/>
                <c:pt idx="0">
                  <c:v>Activities to raise awareness about OA</c:v>
                </c:pt>
                <c:pt idx="1">
                  <c:v>Development of additional incentives for researchers to publish their papers OA</c:v>
                </c:pt>
                <c:pt idx="2">
                  <c:v>Facilitate open access through suitable national legislative frameworks</c:v>
                </c:pt>
                <c:pt idx="3">
                  <c:v>Guidelines providing clarification of legal issues related to linking, sharing and re-using  OA content</c:v>
                </c:pt>
                <c:pt idx="4">
                  <c:v>Coordinated negotiations with publishers to achieve better contractual conditions</c:v>
                </c:pt>
                <c:pt idx="5">
                  <c:v>Legal frameworks requiring transparency of contracts and prices with publishers</c:v>
                </c:pt>
                <c:pt idx="6">
                  <c:v>Sharing examples of good practice in developing and implementing institutional OA policies</c:v>
                </c:pt>
                <c:pt idx="7">
                  <c:v>Support for creation and/or development of e-infrastructures</c:v>
                </c:pt>
              </c:strCache>
            </c:strRef>
          </c:cat>
          <c:val>
            <c:numRef>
              <c:f>'Q14'!$Y$5:$Y$12</c:f>
              <c:numCache>
                <c:formatCode>General</c:formatCode>
                <c:ptCount val="8"/>
                <c:pt idx="0">
                  <c:v>11.3</c:v>
                </c:pt>
                <c:pt idx="1">
                  <c:v>14.4</c:v>
                </c:pt>
                <c:pt idx="2">
                  <c:v>12.2</c:v>
                </c:pt>
                <c:pt idx="3">
                  <c:v>19.100000000000001</c:v>
                </c:pt>
                <c:pt idx="4">
                  <c:v>17.600000000000001</c:v>
                </c:pt>
                <c:pt idx="5">
                  <c:v>20.399999999999999</c:v>
                </c:pt>
                <c:pt idx="6">
                  <c:v>24.3</c:v>
                </c:pt>
                <c:pt idx="7">
                  <c:v>22.9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59-C048-9C2A-892DD6263693}"/>
            </c:ext>
          </c:extLst>
        </c:ser>
        <c:ser>
          <c:idx val="3"/>
          <c:order val="3"/>
          <c:tx>
            <c:strRef>
              <c:f>'Q14'!$Z$4</c:f>
              <c:strCache>
                <c:ptCount val="1"/>
                <c:pt idx="0">
                  <c:v>Higher priority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'Q14'!$V$5:$V$12</c:f>
              <c:strCache>
                <c:ptCount val="8"/>
                <c:pt idx="0">
                  <c:v>Activities to raise awareness about OA</c:v>
                </c:pt>
                <c:pt idx="1">
                  <c:v>Development of additional incentives for researchers to publish their papers OA</c:v>
                </c:pt>
                <c:pt idx="2">
                  <c:v>Facilitate open access through suitable national legislative frameworks</c:v>
                </c:pt>
                <c:pt idx="3">
                  <c:v>Guidelines providing clarification of legal issues related to linking, sharing and re-using  OA content</c:v>
                </c:pt>
                <c:pt idx="4">
                  <c:v>Coordinated negotiations with publishers to achieve better contractual conditions</c:v>
                </c:pt>
                <c:pt idx="5">
                  <c:v>Legal frameworks requiring transparency of contracts and prices with publishers</c:v>
                </c:pt>
                <c:pt idx="6">
                  <c:v>Sharing examples of good practice in developing and implementing institutional OA policies</c:v>
                </c:pt>
                <c:pt idx="7">
                  <c:v>Support for creation and/or development of e-infrastructures</c:v>
                </c:pt>
              </c:strCache>
            </c:strRef>
          </c:cat>
          <c:val>
            <c:numRef>
              <c:f>'Q14'!$Z$5:$Z$12</c:f>
              <c:numCache>
                <c:formatCode>General</c:formatCode>
                <c:ptCount val="8"/>
                <c:pt idx="0">
                  <c:v>84.6</c:v>
                </c:pt>
                <c:pt idx="1">
                  <c:v>80</c:v>
                </c:pt>
                <c:pt idx="2">
                  <c:v>78.5</c:v>
                </c:pt>
                <c:pt idx="3">
                  <c:v>73</c:v>
                </c:pt>
                <c:pt idx="4">
                  <c:v>71.800000000000011</c:v>
                </c:pt>
                <c:pt idx="5">
                  <c:v>67.699999999999989</c:v>
                </c:pt>
                <c:pt idx="6">
                  <c:v>67.2</c:v>
                </c:pt>
                <c:pt idx="7">
                  <c:v>64.900000000000006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59-C048-9C2A-892DD62636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797504"/>
        <c:axId val="199733264"/>
      </c:barChart>
      <c:catAx>
        <c:axId val="1147975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99733264"/>
        <c:crosses val="autoZero"/>
        <c:auto val="1"/>
        <c:lblAlgn val="ctr"/>
        <c:lblOffset val="100"/>
        <c:noMultiLvlLbl val="0"/>
      </c:catAx>
      <c:valAx>
        <c:axId val="199733264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/>
                  <a:t>Percentage</a:t>
                </a:r>
              </a:p>
            </c:rich>
          </c:tx>
          <c:layout>
            <c:manualLayout>
              <c:xMode val="edge"/>
              <c:yMode val="edge"/>
              <c:x val="0.72382820421273864"/>
              <c:y val="9.1209378231485866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4797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BE" sz="1800" b="1" i="0" baseline="0">
                <a:solidFill>
                  <a:srgbClr val="005286"/>
                </a:solidFill>
              </a:rPr>
              <a:t>OA policy to research data</a:t>
            </a:r>
            <a:endParaRPr lang="nl-BE" sz="1800" b="1" i="0" baseline="0">
              <a:solidFill>
                <a:srgbClr val="005286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16-42AA-8C31-75ED700C24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16-42AA-8C31-75ED700C240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916-42AA-8C31-75ED700C240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916-42AA-8C31-75ED700C2405}"/>
              </c:ext>
            </c:extLst>
          </c:dPt>
          <c:dLbls>
            <c:dLbl>
              <c:idx val="0"/>
              <c:layout>
                <c:manualLayout>
                  <c:x val="-7.4502483056665916E-2"/>
                  <c:y val="0.11772091544439732"/>
                </c:manualLayout>
              </c:layout>
              <c:tx>
                <c:rich>
                  <a:bodyPr/>
                  <a:lstStyle/>
                  <a:p>
                    <a:fld id="{6699AC47-E81F-264F-995D-94DE451586E0}" type="VALUE">
                      <a:rPr lang="en-US"/>
                      <a:pPr/>
                      <a:t>[HODNOTA]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916-42AA-8C31-75ED700C2405}"/>
                </c:ext>
              </c:extLst>
            </c:dLbl>
            <c:dLbl>
              <c:idx val="1"/>
              <c:layout>
                <c:manualLayout>
                  <c:x val="-0.12224523922850447"/>
                  <c:y val="-9.5963953142519945E-2"/>
                </c:manualLayout>
              </c:layout>
              <c:tx>
                <c:rich>
                  <a:bodyPr/>
                  <a:lstStyle/>
                  <a:p>
                    <a:fld id="{C97B9BDE-4281-BF46-BC48-B943CAF653C5}" type="VALUE">
                      <a:rPr lang="en-US"/>
                      <a:pPr/>
                      <a:t>[HODNOTA]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916-42AA-8C31-75ED700C2405}"/>
                </c:ext>
              </c:extLst>
            </c:dLbl>
            <c:dLbl>
              <c:idx val="2"/>
              <c:layout>
                <c:manualLayout>
                  <c:x val="9.0889561895294624E-2"/>
                  <c:y val="-7.2092283847774493E-3"/>
                </c:manualLayout>
              </c:layout>
              <c:tx>
                <c:rich>
                  <a:bodyPr/>
                  <a:lstStyle/>
                  <a:p>
                    <a:fld id="{6581FA4A-0CDC-AB41-AF38-2EA904A68A80}" type="VALUE">
                      <a:rPr lang="en-US"/>
                      <a:pPr/>
                      <a:t>[HODNOTA]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916-42AA-8C31-75ED700C240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16-42AA-8C31-75ED700C2405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5286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'Q18  Q18.2'!$B$3:$B$6</c:f>
              <c:strCache>
                <c:ptCount val="4"/>
                <c:pt idx="0">
                  <c:v>Yes</c:v>
                </c:pt>
                <c:pt idx="1">
                  <c:v>No, but we are in the process of developing them</c:v>
                </c:pt>
                <c:pt idx="2">
                  <c:v>No</c:v>
                </c:pt>
                <c:pt idx="3">
                  <c:v>Don't know</c:v>
                </c:pt>
              </c:strCache>
            </c:strRef>
          </c:cat>
          <c:val>
            <c:numRef>
              <c:f>'Q18  Q18.2'!$E$3:$E$6</c:f>
              <c:numCache>
                <c:formatCode>0</c:formatCode>
                <c:ptCount val="4"/>
                <c:pt idx="0">
                  <c:v>13.2</c:v>
                </c:pt>
                <c:pt idx="1">
                  <c:v>40.9</c:v>
                </c:pt>
                <c:pt idx="2">
                  <c:v>42.5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916-42AA-8C31-75ED700C240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5286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BE" sz="1800" b="1" baseline="0">
                <a:solidFill>
                  <a:srgbClr val="005286"/>
                </a:solidFill>
              </a:rPr>
              <a:t>OA policy to research publications</a:t>
            </a:r>
            <a:endParaRPr lang="nl-BE" sz="1800" b="1" baseline="0">
              <a:solidFill>
                <a:srgbClr val="005286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46-48FC-9070-B2A37F3BD9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C46-48FC-9070-B2A37F3BD9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C46-48FC-9070-B2A37F3BD9DB}"/>
              </c:ext>
            </c:extLst>
          </c:dPt>
          <c:dLbls>
            <c:dLbl>
              <c:idx val="0"/>
              <c:layout>
                <c:manualLayout>
                  <c:x val="-0.12755254939417124"/>
                  <c:y val="-6.953083128783652E-2"/>
                </c:manualLayout>
              </c:layout>
              <c:tx>
                <c:rich>
                  <a:bodyPr/>
                  <a:lstStyle/>
                  <a:p>
                    <a:fld id="{FF5CB48E-3178-8D40-B8FF-D2F038F55E32}" type="VALUE">
                      <a:rPr lang="en-US"/>
                      <a:pPr/>
                      <a:t>[HODNOTA]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C46-48FC-9070-B2A37F3BD9DB}"/>
                </c:ext>
              </c:extLst>
            </c:dLbl>
            <c:dLbl>
              <c:idx val="1"/>
              <c:layout>
                <c:manualLayout>
                  <c:x val="0.10486420249381204"/>
                  <c:y val="-7.7175117822285899E-3"/>
                </c:manualLayout>
              </c:layout>
              <c:tx>
                <c:rich>
                  <a:bodyPr/>
                  <a:lstStyle/>
                  <a:p>
                    <a:fld id="{5AE3A296-3ADB-B840-B2A1-70485CCBCDC5}" type="VALUE">
                      <a:rPr lang="en-US"/>
                      <a:pPr/>
                      <a:t>[HODNOTA]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C46-48FC-9070-B2A37F3BD9DB}"/>
                </c:ext>
              </c:extLst>
            </c:dLbl>
            <c:dLbl>
              <c:idx val="2"/>
              <c:layout>
                <c:manualLayout>
                  <c:x val="6.7473988238159865E-2"/>
                  <c:y val="0.12438274336124877"/>
                </c:manualLayout>
              </c:layout>
              <c:tx>
                <c:rich>
                  <a:bodyPr/>
                  <a:lstStyle/>
                  <a:p>
                    <a:fld id="{07F91082-61CD-5243-8BEA-306FDE0F5887}" type="VALUE">
                      <a:rPr lang="en-US"/>
                      <a:pPr/>
                      <a:t>[HODNOTA]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C46-48FC-9070-B2A37F3BD9DB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5286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'Q1. OA policy'!$B$3:$B$5</c:f>
              <c:strCache>
                <c:ptCount val="3"/>
                <c:pt idx="0">
                  <c:v>Yes</c:v>
                </c:pt>
                <c:pt idx="1">
                  <c:v>No, but we are developing a policy</c:v>
                </c:pt>
                <c:pt idx="2">
                  <c:v>No</c:v>
                </c:pt>
              </c:strCache>
            </c:strRef>
          </c:cat>
          <c:val>
            <c:numRef>
              <c:f>'Q1. OA policy'!$E$3:$E$5</c:f>
              <c:numCache>
                <c:formatCode>0</c:formatCode>
                <c:ptCount val="3"/>
                <c:pt idx="0">
                  <c:v>61.9</c:v>
                </c:pt>
                <c:pt idx="1">
                  <c:v>26.3</c:v>
                </c:pt>
                <c:pt idx="2">
                  <c:v>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C46-48FC-9070-B2A37F3BD9D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5286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'Book1 (version 1).xlsb'!$A$9:$C$11</cx:f>
        <cx:lvl ptCount="3">
          <cx:pt idx="0">Elsevier, Wiley, Taylor &amp; Francis, Springer Nature, Wiley</cx:pt>
          <cx:pt idx="1">Other publishers</cx:pt>
        </cx:lvl>
        <cx:lvl ptCount="3">
          <cx:pt idx="0">Periodicals</cx:pt>
          <cx:pt idx="2">Other resources</cx:pt>
        </cx:lvl>
        <cx:lvl ptCount="3"/>
      </cx:strDim>
      <cx:numDim type="size">
        <cx:f>'Book1 (version 1).xlsb'!$D$9:$D$11</cx:f>
        <cx:lvl ptCount="3" formatCode="0.00">
          <cx:pt idx="0">475.26740000000001</cx:pt>
          <cx:pt idx="1">251.08354499999999</cx:pt>
          <cx:pt idx="2">298.90210999999999</cx:pt>
        </cx:lvl>
      </cx:numDim>
    </cx:data>
  </cx:chartData>
  <cx:chart>
    <cx:plotArea>
      <cx:plotAreaRegion>
        <cx:plotSurface>
          <cx:spPr>
            <a:noFill/>
          </cx:spPr>
        </cx:plotSurface>
        <cx:series layoutId="sunburst" uniqueId="{36111BB9-BBFC-43D9-BF05-D22D6E459EDB}">
          <cx:tx>
            <cx:txData>
              <cx:f>'Book1 (version 1).xlsb'!$D$8</cx:f>
              <cx:v>Expenditures</cx:v>
            </cx:txData>
          </cx:tx>
          <cx:dataPt idx="0">
            <cx:spPr>
              <a:solidFill>
                <a:srgbClr val="4472C4">
                  <a:lumMod val="50000"/>
                </a:srgbClr>
              </a:solidFill>
            </cx:spPr>
          </cx:dataPt>
          <cx:dataPt idx="1">
            <cx:spPr>
              <a:solidFill>
                <a:srgbClr val="4472C4">
                  <a:lumMod val="75000"/>
                </a:srgbClr>
              </a:solidFill>
            </cx:spPr>
          </cx:dataPt>
          <cx:dataPt idx="2">
            <cx:spPr>
              <a:solidFill>
                <a:srgbClr val="44546A">
                  <a:lumMod val="60000"/>
                  <a:lumOff val="40000"/>
                </a:srgbClr>
              </a:solidFill>
            </cx:spPr>
          </cx:dataPt>
          <cx:dataId val="0"/>
        </cx:series>
      </cx:plotAreaRegion>
    </cx:plotArea>
  </cx:chart>
  <cx:spPr>
    <a:noFill/>
    <a:ln>
      <a:noFill/>
    </a:ln>
  </cx:spPr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85">
  <cs:axisTitle>
    <cs:lnRef idx="0"/>
    <cs:fillRef idx="0"/>
    <cs:effectRef idx="0"/>
    <cs:fontRef idx="minor">
      <a:schemeClr val="tx2"/>
    </cs:fontRef>
    <cs:defRPr sz="9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2"/>
    </cs:fontRef>
    <cs:spPr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  <a:ln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2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2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2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2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2"/>
    </cs:fontRef>
    <cs:defRPr sz="9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2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2"/>
    </cs:fontRef>
    <cs:defRPr sz="1600" b="1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BA53BB-0984-4290-8B1E-D5FB513B14B6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BE"/>
        </a:p>
      </dgm:t>
    </dgm:pt>
    <dgm:pt modelId="{A6EF36C5-5434-4F6C-9C36-A5C66B9F1F92}">
      <dgm:prSet phldrT="[Text]"/>
      <dgm:spPr/>
      <dgm:t>
        <a:bodyPr/>
        <a:lstStyle/>
        <a:p>
          <a:r>
            <a:rPr lang="en-BE"/>
            <a:t>Gather and share information</a:t>
          </a:r>
        </a:p>
      </dgm:t>
    </dgm:pt>
    <dgm:pt modelId="{AF7D8C45-5A33-414D-B902-CE0250DB2E2E}" type="parTrans" cxnId="{534D26C3-F9BE-4370-B4C6-57B1995C679A}">
      <dgm:prSet/>
      <dgm:spPr/>
      <dgm:t>
        <a:bodyPr/>
        <a:lstStyle/>
        <a:p>
          <a:endParaRPr lang="en-BE"/>
        </a:p>
      </dgm:t>
    </dgm:pt>
    <dgm:pt modelId="{F414C53F-19D6-4DBA-87C0-ED7E1CD44B57}" type="sibTrans" cxnId="{534D26C3-F9BE-4370-B4C6-57B1995C679A}">
      <dgm:prSet/>
      <dgm:spPr/>
      <dgm:t>
        <a:bodyPr/>
        <a:lstStyle/>
        <a:p>
          <a:endParaRPr lang="en-BE"/>
        </a:p>
      </dgm:t>
    </dgm:pt>
    <dgm:pt modelId="{5F1EDB1A-C509-4685-9E45-4391BE85619C}">
      <dgm:prSet phldrT="[Text]" custT="1"/>
      <dgm:spPr/>
      <dgm:t>
        <a:bodyPr/>
        <a:lstStyle/>
        <a:p>
          <a:r>
            <a:rPr lang="en-BE" sz="1800">
              <a:solidFill>
                <a:srgbClr val="005286"/>
              </a:solidFill>
              <a:latin typeface="Arial" panose="020B0604020202020204" pitchFamily="34" charset="0"/>
              <a:cs typeface="Arial" panose="020B0604020202020204" pitchFamily="34" charset="0"/>
            </a:rPr>
            <a:t>Survey report (October 2019</a:t>
          </a:r>
          <a:r>
            <a:rPr lang="en-BE" sz="1400">
              <a:solidFill>
                <a:srgbClr val="005286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0722DDC5-E481-4B8C-BAA3-35F50577900E}" type="parTrans" cxnId="{1025D82D-9F17-4349-A84A-2E3B2887867F}">
      <dgm:prSet/>
      <dgm:spPr/>
      <dgm:t>
        <a:bodyPr/>
        <a:lstStyle/>
        <a:p>
          <a:endParaRPr lang="en-BE"/>
        </a:p>
      </dgm:t>
    </dgm:pt>
    <dgm:pt modelId="{FEF9CAF2-FACC-4C02-A0CD-3A4A57540D0C}" type="sibTrans" cxnId="{1025D82D-9F17-4349-A84A-2E3B2887867F}">
      <dgm:prSet/>
      <dgm:spPr/>
      <dgm:t>
        <a:bodyPr/>
        <a:lstStyle/>
        <a:p>
          <a:endParaRPr lang="en-BE"/>
        </a:p>
      </dgm:t>
    </dgm:pt>
    <dgm:pt modelId="{0CCA965D-18EC-4223-A7F5-C675353CDCEC}">
      <dgm:prSet phldrT="[Text]"/>
      <dgm:spPr/>
      <dgm:t>
        <a:bodyPr/>
        <a:lstStyle/>
        <a:p>
          <a:r>
            <a:rPr lang="en-BE"/>
            <a:t>Engage in dialogue</a:t>
          </a:r>
        </a:p>
      </dgm:t>
    </dgm:pt>
    <dgm:pt modelId="{372B4569-91EB-4E9D-B92E-553EF9D98D07}" type="parTrans" cxnId="{1DECB185-E9D7-442B-AE8A-DF1A089B126F}">
      <dgm:prSet/>
      <dgm:spPr/>
      <dgm:t>
        <a:bodyPr/>
        <a:lstStyle/>
        <a:p>
          <a:endParaRPr lang="en-BE"/>
        </a:p>
      </dgm:t>
    </dgm:pt>
    <dgm:pt modelId="{25E052C1-42EC-432D-B086-157E3729D4FF}" type="sibTrans" cxnId="{1DECB185-E9D7-442B-AE8A-DF1A089B126F}">
      <dgm:prSet/>
      <dgm:spPr/>
      <dgm:t>
        <a:bodyPr/>
        <a:lstStyle/>
        <a:p>
          <a:endParaRPr lang="en-BE"/>
        </a:p>
      </dgm:t>
    </dgm:pt>
    <dgm:pt modelId="{75DE09A6-B790-4E4C-B1D3-F99537A84395}">
      <dgm:prSet phldrT="[Text]" custT="1"/>
      <dgm:spPr/>
      <dgm:t>
        <a:bodyPr/>
        <a:lstStyle/>
        <a:p>
          <a:r>
            <a:rPr lang="en-BE" sz="1800">
              <a:solidFill>
                <a:srgbClr val="005286"/>
              </a:solidFill>
              <a:latin typeface="Arial" panose="020B0604020202020204" pitchFamily="34" charset="0"/>
              <a:cs typeface="Arial" panose="020B0604020202020204" pitchFamily="34" charset="0"/>
            </a:rPr>
            <a:t>Workshop (May 2019, Brussels)</a:t>
          </a:r>
        </a:p>
      </dgm:t>
    </dgm:pt>
    <dgm:pt modelId="{33FE21F8-14CD-4923-AA27-33EFDEAF72E8}" type="parTrans" cxnId="{BA8EC78E-7E96-46F7-90FD-AC50F1492D44}">
      <dgm:prSet/>
      <dgm:spPr/>
      <dgm:t>
        <a:bodyPr/>
        <a:lstStyle/>
        <a:p>
          <a:endParaRPr lang="en-BE"/>
        </a:p>
      </dgm:t>
    </dgm:pt>
    <dgm:pt modelId="{80D52DFB-83CD-4D17-9F86-F6BAD1989B22}" type="sibTrans" cxnId="{BA8EC78E-7E96-46F7-90FD-AC50F1492D44}">
      <dgm:prSet/>
      <dgm:spPr/>
      <dgm:t>
        <a:bodyPr/>
        <a:lstStyle/>
        <a:p>
          <a:endParaRPr lang="en-BE"/>
        </a:p>
      </dgm:t>
    </dgm:pt>
    <dgm:pt modelId="{3BB43C07-6D82-406F-B255-E9EF41373500}">
      <dgm:prSet phldrT="[Text]"/>
      <dgm:spPr/>
      <dgm:t>
        <a:bodyPr/>
        <a:lstStyle/>
        <a:p>
          <a:r>
            <a:rPr lang="en-BE"/>
            <a:t>Develop policy and good practice recommendations</a:t>
          </a:r>
        </a:p>
      </dgm:t>
    </dgm:pt>
    <dgm:pt modelId="{0BAE48BA-D7FE-4A0E-A45D-D71B72A18099}" type="parTrans" cxnId="{F7C39746-E4D5-4315-B6F9-03E46F08F7B9}">
      <dgm:prSet/>
      <dgm:spPr/>
      <dgm:t>
        <a:bodyPr/>
        <a:lstStyle/>
        <a:p>
          <a:endParaRPr lang="en-BE"/>
        </a:p>
      </dgm:t>
    </dgm:pt>
    <dgm:pt modelId="{A4D3E2BC-9016-4476-8333-3170C186D5D1}" type="sibTrans" cxnId="{F7C39746-E4D5-4315-B6F9-03E46F08F7B9}">
      <dgm:prSet/>
      <dgm:spPr/>
      <dgm:t>
        <a:bodyPr/>
        <a:lstStyle/>
        <a:p>
          <a:endParaRPr lang="en-BE"/>
        </a:p>
      </dgm:t>
    </dgm:pt>
    <dgm:pt modelId="{6F4A543E-C6D7-4BED-BDCC-C60046C54148}">
      <dgm:prSet phldrT="[Text]" custT="1"/>
      <dgm:spPr/>
      <dgm:t>
        <a:bodyPr/>
        <a:lstStyle/>
        <a:p>
          <a:r>
            <a:rPr lang="en-BE" sz="1800">
              <a:solidFill>
                <a:srgbClr val="005286"/>
              </a:solidFill>
              <a:latin typeface="Arial" panose="020B0604020202020204" pitchFamily="34" charset="0"/>
              <a:cs typeface="Arial" panose="020B0604020202020204" pitchFamily="34" charset="0"/>
            </a:rPr>
            <a:t>Briefing on key concepts, issues and actors (April 2019)</a:t>
          </a:r>
        </a:p>
      </dgm:t>
    </dgm:pt>
    <dgm:pt modelId="{CA68FC6B-1E55-4AA1-BED8-ECF87DA8BF56}" type="parTrans" cxnId="{CF67D275-17BC-4C0C-A134-9595C397B402}">
      <dgm:prSet/>
      <dgm:spPr/>
      <dgm:t>
        <a:bodyPr/>
        <a:lstStyle/>
        <a:p>
          <a:endParaRPr lang="en-BE"/>
        </a:p>
      </dgm:t>
    </dgm:pt>
    <dgm:pt modelId="{3AF3C55A-F8EB-496E-9263-952C0FE83DF9}" type="sibTrans" cxnId="{CF67D275-17BC-4C0C-A134-9595C397B402}">
      <dgm:prSet/>
      <dgm:spPr/>
      <dgm:t>
        <a:bodyPr/>
        <a:lstStyle/>
        <a:p>
          <a:endParaRPr lang="en-BE"/>
        </a:p>
      </dgm:t>
    </dgm:pt>
    <dgm:pt modelId="{7A79A9C5-15F8-4937-B887-F42B0464AA76}">
      <dgm:prSet phldrT="[Text]" custT="1"/>
      <dgm:spPr/>
      <dgm:t>
        <a:bodyPr/>
        <a:lstStyle/>
        <a:p>
          <a:endParaRPr lang="en-BE" sz="1100">
            <a:solidFill>
              <a:srgbClr val="005286"/>
            </a:solidFill>
          </a:endParaRPr>
        </a:p>
      </dgm:t>
    </dgm:pt>
    <dgm:pt modelId="{2A2A4BB3-12F0-487C-A908-FD2A3116FE16}" type="parTrans" cxnId="{665F1F1B-7E04-4BAD-A921-89E0891F50C9}">
      <dgm:prSet/>
      <dgm:spPr/>
      <dgm:t>
        <a:bodyPr/>
        <a:lstStyle/>
        <a:p>
          <a:endParaRPr lang="en-BE"/>
        </a:p>
      </dgm:t>
    </dgm:pt>
    <dgm:pt modelId="{BB3ECD79-C491-48C2-B41A-AEBB664223B7}" type="sibTrans" cxnId="{665F1F1B-7E04-4BAD-A921-89E0891F50C9}">
      <dgm:prSet/>
      <dgm:spPr/>
      <dgm:t>
        <a:bodyPr/>
        <a:lstStyle/>
        <a:p>
          <a:endParaRPr lang="en-BE"/>
        </a:p>
      </dgm:t>
    </dgm:pt>
    <dgm:pt modelId="{793C7F3D-D129-4E0B-A760-DE781CB9331D}">
      <dgm:prSet phldrT="[Text]" custT="1"/>
      <dgm:spPr/>
      <dgm:t>
        <a:bodyPr/>
        <a:lstStyle/>
        <a:p>
          <a:r>
            <a:rPr lang="en-BE" sz="1800">
              <a:solidFill>
                <a:srgbClr val="005286"/>
              </a:solidFill>
              <a:latin typeface="Arial" panose="020B0604020202020204" pitchFamily="34" charset="0"/>
              <a:cs typeface="Arial" panose="020B0604020202020204" pitchFamily="34" charset="0"/>
            </a:rPr>
            <a:t>Joint statement with Science Europe</a:t>
          </a:r>
          <a:br>
            <a:rPr lang="en-BE" sz="1800">
              <a:solidFill>
                <a:srgbClr val="005286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BE" sz="1800">
              <a:solidFill>
                <a:srgbClr val="005286"/>
              </a:solidFill>
              <a:latin typeface="Arial" panose="020B0604020202020204" pitchFamily="34" charset="0"/>
              <a:cs typeface="Arial" panose="020B0604020202020204" pitchFamily="34" charset="0"/>
            </a:rPr>
            <a:t>(May 2019)</a:t>
          </a:r>
        </a:p>
      </dgm:t>
    </dgm:pt>
    <dgm:pt modelId="{5595933A-EF71-4597-A121-DC62F09E5F8C}" type="parTrans" cxnId="{B9704E3B-7FD9-480E-BB97-DC2CCA190923}">
      <dgm:prSet/>
      <dgm:spPr/>
      <dgm:t>
        <a:bodyPr/>
        <a:lstStyle/>
        <a:p>
          <a:endParaRPr lang="en-BE"/>
        </a:p>
      </dgm:t>
    </dgm:pt>
    <dgm:pt modelId="{FD065C86-30EA-48E8-996A-B39A83C93BF6}" type="sibTrans" cxnId="{B9704E3B-7FD9-480E-BB97-DC2CCA190923}">
      <dgm:prSet/>
      <dgm:spPr/>
      <dgm:t>
        <a:bodyPr/>
        <a:lstStyle/>
        <a:p>
          <a:endParaRPr lang="en-BE"/>
        </a:p>
      </dgm:t>
    </dgm:pt>
    <dgm:pt modelId="{2B5CEC6F-9F9E-4A61-A2DA-C5C32334C916}">
      <dgm:prSet phldrT="[Text]" custT="1"/>
      <dgm:spPr/>
      <dgm:t>
        <a:bodyPr/>
        <a:lstStyle/>
        <a:p>
          <a:r>
            <a:rPr lang="en-BE" sz="1800">
              <a:solidFill>
                <a:srgbClr val="005286"/>
              </a:solidFill>
              <a:latin typeface="Arial" panose="020B0604020202020204" pitchFamily="34" charset="0"/>
              <a:cs typeface="Arial" panose="020B0604020202020204" pitchFamily="34" charset="0"/>
            </a:rPr>
            <a:t>Roadmap (June 2018)</a:t>
          </a:r>
        </a:p>
      </dgm:t>
    </dgm:pt>
    <dgm:pt modelId="{22ABD015-ECA3-475D-9BFC-3A1AEBD4D03A}" type="parTrans" cxnId="{62336ED4-E3C4-4C0A-A7CA-7E2CD798826B}">
      <dgm:prSet/>
      <dgm:spPr/>
      <dgm:t>
        <a:bodyPr/>
        <a:lstStyle/>
        <a:p>
          <a:endParaRPr lang="en-BE"/>
        </a:p>
      </dgm:t>
    </dgm:pt>
    <dgm:pt modelId="{AA9CE932-176C-43E0-9503-4B8C1DA7E407}" type="sibTrans" cxnId="{62336ED4-E3C4-4C0A-A7CA-7E2CD798826B}">
      <dgm:prSet/>
      <dgm:spPr/>
      <dgm:t>
        <a:bodyPr/>
        <a:lstStyle/>
        <a:p>
          <a:endParaRPr lang="en-BE"/>
        </a:p>
      </dgm:t>
    </dgm:pt>
    <dgm:pt modelId="{E4DD9675-9AEF-4957-BDAF-A568AA335443}">
      <dgm:prSet phldrT="[Text]" custT="1"/>
      <dgm:spPr/>
      <dgm:t>
        <a:bodyPr/>
        <a:lstStyle/>
        <a:p>
          <a:r>
            <a:rPr lang="en-BE" sz="1800">
              <a:solidFill>
                <a:srgbClr val="005286"/>
              </a:solidFill>
              <a:latin typeface="Arial" panose="020B0604020202020204" pitchFamily="34" charset="0"/>
              <a:cs typeface="Arial" panose="020B0604020202020204" pitchFamily="34" charset="0"/>
            </a:rPr>
            <a:t>Conference with VSNU (November 2019</a:t>
          </a:r>
          <a:r>
            <a:rPr lang="en-BE" sz="1300">
              <a:solidFill>
                <a:srgbClr val="005286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BCA813DB-E333-45E6-AEF9-46D8E2A85A84}" type="parTrans" cxnId="{BEC85437-C20D-48A0-B2B2-D6467BF19D03}">
      <dgm:prSet/>
      <dgm:spPr/>
      <dgm:t>
        <a:bodyPr/>
        <a:lstStyle/>
        <a:p>
          <a:endParaRPr lang="en-BE"/>
        </a:p>
      </dgm:t>
    </dgm:pt>
    <dgm:pt modelId="{F4E26AAE-5EC1-4645-BF7B-EA322A8C17A9}" type="sibTrans" cxnId="{BEC85437-C20D-48A0-B2B2-D6467BF19D03}">
      <dgm:prSet/>
      <dgm:spPr/>
      <dgm:t>
        <a:bodyPr/>
        <a:lstStyle/>
        <a:p>
          <a:endParaRPr lang="en-BE"/>
        </a:p>
      </dgm:t>
    </dgm:pt>
    <dgm:pt modelId="{CA2C4B4D-D313-4DD6-A935-B2E0DDC17632}" type="pres">
      <dgm:prSet presAssocID="{48BA53BB-0984-4290-8B1E-D5FB513B14B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7340B487-607B-4E39-9D8E-5ACB1E91F40C}" type="pres">
      <dgm:prSet presAssocID="{A6EF36C5-5434-4F6C-9C36-A5C66B9F1F92}" presName="composite" presStyleCnt="0"/>
      <dgm:spPr/>
    </dgm:pt>
    <dgm:pt modelId="{5A0193A0-184F-45DC-B37E-26A4B718EFE1}" type="pres">
      <dgm:prSet presAssocID="{A6EF36C5-5434-4F6C-9C36-A5C66B9F1F92}" presName="bentUpArrow1" presStyleLbl="alignImgPlace1" presStyleIdx="0" presStyleCnt="2"/>
      <dgm:spPr/>
    </dgm:pt>
    <dgm:pt modelId="{AD6C4096-DC55-4D1A-8F4B-FEEFF4497D49}" type="pres">
      <dgm:prSet presAssocID="{A6EF36C5-5434-4F6C-9C36-A5C66B9F1F92}" presName="ParentText" presStyleLbl="node1" presStyleIdx="0" presStyleCnt="3" custLinFactNeighborX="-31" custLinFactNeighborY="4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A56C270-4DC8-466A-BFE0-FF2E24BE7452}" type="pres">
      <dgm:prSet presAssocID="{A6EF36C5-5434-4F6C-9C36-A5C66B9F1F92}" presName="ChildText" presStyleLbl="revTx" presStyleIdx="0" presStyleCnt="3" custScaleX="291948" custLinFactNeighborX="91805" custLinFactNeighborY="7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AC2C343-E9CB-434F-8D45-B8685A16950F}" type="pres">
      <dgm:prSet presAssocID="{F414C53F-19D6-4DBA-87C0-ED7E1CD44B57}" presName="sibTrans" presStyleCnt="0"/>
      <dgm:spPr/>
    </dgm:pt>
    <dgm:pt modelId="{305D03B6-5B5F-4E36-A1DA-BE9C55CD51DA}" type="pres">
      <dgm:prSet presAssocID="{0CCA965D-18EC-4223-A7F5-C675353CDCEC}" presName="composite" presStyleCnt="0"/>
      <dgm:spPr/>
    </dgm:pt>
    <dgm:pt modelId="{A4287A17-4F13-4E65-AFA6-A703598FAB1C}" type="pres">
      <dgm:prSet presAssocID="{0CCA965D-18EC-4223-A7F5-C675353CDCEC}" presName="bentUpArrow1" presStyleLbl="alignImgPlace1" presStyleIdx="1" presStyleCnt="2"/>
      <dgm:spPr/>
    </dgm:pt>
    <dgm:pt modelId="{C6D05A72-4ECC-442C-B7BA-86C218E4FF26}" type="pres">
      <dgm:prSet presAssocID="{0CCA965D-18EC-4223-A7F5-C675353CDCEC}" presName="ParentText" presStyleLbl="node1" presStyleIdx="1" presStyleCnt="3" custLinFactNeighborX="-20202" custLinFactNeighborY="-422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67468DB-797C-4032-89C7-E019A1F2F66D}" type="pres">
      <dgm:prSet presAssocID="{0CCA965D-18EC-4223-A7F5-C675353CDCEC}" presName="ChildText" presStyleLbl="revTx" presStyleIdx="1" presStyleCnt="3" custScaleX="279142" custScaleY="149695" custLinFactNeighborX="84407" custLinFactNeighborY="-51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31E43D0-FAD0-4A2F-8F8D-73FDBB3D849E}" type="pres">
      <dgm:prSet presAssocID="{25E052C1-42EC-432D-B086-157E3729D4FF}" presName="sibTrans" presStyleCnt="0"/>
      <dgm:spPr/>
    </dgm:pt>
    <dgm:pt modelId="{07815FF8-EDD5-431F-935A-EDF9AE07A4E8}" type="pres">
      <dgm:prSet presAssocID="{3BB43C07-6D82-406F-B255-E9EF41373500}" presName="composite" presStyleCnt="0"/>
      <dgm:spPr/>
    </dgm:pt>
    <dgm:pt modelId="{F2E9D2D7-7AC9-4D4F-ABC4-7E30ABBB44EE}" type="pres">
      <dgm:prSet presAssocID="{3BB43C07-6D82-406F-B255-E9EF41373500}" presName="ParentText" presStyleLbl="node1" presStyleIdx="2" presStyleCnt="3" custLinFactNeighborX="-5050" custLinFactNeighborY="980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8E1F244-6928-400E-8F82-F266ECF4622B}" type="pres">
      <dgm:prSet presAssocID="{3BB43C07-6D82-406F-B255-E9EF41373500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F67D275-17BC-4C0C-A134-9595C397B402}" srcId="{A6EF36C5-5434-4F6C-9C36-A5C66B9F1F92}" destId="{6F4A543E-C6D7-4BED-BDCC-C60046C54148}" srcOrd="1" destOrd="0" parTransId="{CA68FC6B-1E55-4AA1-BED8-ECF87DA8BF56}" sibTransId="{3AF3C55A-F8EB-496E-9263-952C0FE83DF9}"/>
    <dgm:cxn modelId="{665F1F1B-7E04-4BAD-A921-89E0891F50C9}" srcId="{3BB43C07-6D82-406F-B255-E9EF41373500}" destId="{7A79A9C5-15F8-4937-B887-F42B0464AA76}" srcOrd="0" destOrd="0" parTransId="{2A2A4BB3-12F0-487C-A908-FD2A3116FE16}" sibTransId="{BB3ECD79-C491-48C2-B41A-AEBB664223B7}"/>
    <dgm:cxn modelId="{AFA2CC34-C881-43DC-8BBF-6A0B36D7A66A}" type="presOf" srcId="{6F4A543E-C6D7-4BED-BDCC-C60046C54148}" destId="{7A56C270-4DC8-466A-BFE0-FF2E24BE7452}" srcOrd="0" destOrd="1" presId="urn:microsoft.com/office/officeart/2005/8/layout/StepDownProcess"/>
    <dgm:cxn modelId="{C6799A2C-E0F1-4123-BD98-D02B6BA5C5A3}" type="presOf" srcId="{0CCA965D-18EC-4223-A7F5-C675353CDCEC}" destId="{C6D05A72-4ECC-442C-B7BA-86C218E4FF26}" srcOrd="0" destOrd="0" presId="urn:microsoft.com/office/officeart/2005/8/layout/StepDownProcess"/>
    <dgm:cxn modelId="{263A91CB-9513-4C6E-8C81-016A42562E17}" type="presOf" srcId="{793C7F3D-D129-4E0B-A760-DE781CB9331D}" destId="{767468DB-797C-4032-89C7-E019A1F2F66D}" srcOrd="0" destOrd="1" presId="urn:microsoft.com/office/officeart/2005/8/layout/StepDownProcess"/>
    <dgm:cxn modelId="{47FE66F2-E116-4B8D-BB8F-96DF01C77877}" type="presOf" srcId="{75DE09A6-B790-4E4C-B1D3-F99537A84395}" destId="{767468DB-797C-4032-89C7-E019A1F2F66D}" srcOrd="0" destOrd="0" presId="urn:microsoft.com/office/officeart/2005/8/layout/StepDownProcess"/>
    <dgm:cxn modelId="{E8E2A302-7F63-424E-82D5-88668985FABF}" type="presOf" srcId="{E4DD9675-9AEF-4957-BDAF-A568AA335443}" destId="{767468DB-797C-4032-89C7-E019A1F2F66D}" srcOrd="0" destOrd="2" presId="urn:microsoft.com/office/officeart/2005/8/layout/StepDownProcess"/>
    <dgm:cxn modelId="{62336ED4-E3C4-4C0A-A7CA-7E2CD798826B}" srcId="{A6EF36C5-5434-4F6C-9C36-A5C66B9F1F92}" destId="{2B5CEC6F-9F9E-4A61-A2DA-C5C32334C916}" srcOrd="0" destOrd="0" parTransId="{22ABD015-ECA3-475D-9BFC-3A1AEBD4D03A}" sibTransId="{AA9CE932-176C-43E0-9503-4B8C1DA7E407}"/>
    <dgm:cxn modelId="{1DECB185-E9D7-442B-AE8A-DF1A089B126F}" srcId="{48BA53BB-0984-4290-8B1E-D5FB513B14B6}" destId="{0CCA965D-18EC-4223-A7F5-C675353CDCEC}" srcOrd="1" destOrd="0" parTransId="{372B4569-91EB-4E9D-B92E-553EF9D98D07}" sibTransId="{25E052C1-42EC-432D-B086-157E3729D4FF}"/>
    <dgm:cxn modelId="{8473397E-5358-4DED-9B13-E49B6C9A886E}" type="presOf" srcId="{48BA53BB-0984-4290-8B1E-D5FB513B14B6}" destId="{CA2C4B4D-D313-4DD6-A935-B2E0DDC17632}" srcOrd="0" destOrd="0" presId="urn:microsoft.com/office/officeart/2005/8/layout/StepDownProcess"/>
    <dgm:cxn modelId="{F5EEAF58-1941-46B7-9D47-9724C68D1224}" type="presOf" srcId="{A6EF36C5-5434-4F6C-9C36-A5C66B9F1F92}" destId="{AD6C4096-DC55-4D1A-8F4B-FEEFF4497D49}" srcOrd="0" destOrd="0" presId="urn:microsoft.com/office/officeart/2005/8/layout/StepDownProcess"/>
    <dgm:cxn modelId="{1025D82D-9F17-4349-A84A-2E3B2887867F}" srcId="{A6EF36C5-5434-4F6C-9C36-A5C66B9F1F92}" destId="{5F1EDB1A-C509-4685-9E45-4391BE85619C}" srcOrd="2" destOrd="0" parTransId="{0722DDC5-E481-4B8C-BAA3-35F50577900E}" sibTransId="{FEF9CAF2-FACC-4C02-A0CD-3A4A57540D0C}"/>
    <dgm:cxn modelId="{68F82E27-1FAD-4967-A7C9-0A4E23DC16BD}" type="presOf" srcId="{3BB43C07-6D82-406F-B255-E9EF41373500}" destId="{F2E9D2D7-7AC9-4D4F-ABC4-7E30ABBB44EE}" srcOrd="0" destOrd="0" presId="urn:microsoft.com/office/officeart/2005/8/layout/StepDownProcess"/>
    <dgm:cxn modelId="{534D26C3-F9BE-4370-B4C6-57B1995C679A}" srcId="{48BA53BB-0984-4290-8B1E-D5FB513B14B6}" destId="{A6EF36C5-5434-4F6C-9C36-A5C66B9F1F92}" srcOrd="0" destOrd="0" parTransId="{AF7D8C45-5A33-414D-B902-CE0250DB2E2E}" sibTransId="{F414C53F-19D6-4DBA-87C0-ED7E1CD44B57}"/>
    <dgm:cxn modelId="{BEC85437-C20D-48A0-B2B2-D6467BF19D03}" srcId="{0CCA965D-18EC-4223-A7F5-C675353CDCEC}" destId="{E4DD9675-9AEF-4957-BDAF-A568AA335443}" srcOrd="2" destOrd="0" parTransId="{BCA813DB-E333-45E6-AEF9-46D8E2A85A84}" sibTransId="{F4E26AAE-5EC1-4645-BF7B-EA322A8C17A9}"/>
    <dgm:cxn modelId="{BA8EC78E-7E96-46F7-90FD-AC50F1492D44}" srcId="{0CCA965D-18EC-4223-A7F5-C675353CDCEC}" destId="{75DE09A6-B790-4E4C-B1D3-F99537A84395}" srcOrd="0" destOrd="0" parTransId="{33FE21F8-14CD-4923-AA27-33EFDEAF72E8}" sibTransId="{80D52DFB-83CD-4D17-9F86-F6BAD1989B22}"/>
    <dgm:cxn modelId="{3222A746-016C-470C-8C88-BD997074260F}" type="presOf" srcId="{7A79A9C5-15F8-4937-B887-F42B0464AA76}" destId="{F8E1F244-6928-400E-8F82-F266ECF4622B}" srcOrd="0" destOrd="0" presId="urn:microsoft.com/office/officeart/2005/8/layout/StepDownProcess"/>
    <dgm:cxn modelId="{B9704E3B-7FD9-480E-BB97-DC2CCA190923}" srcId="{0CCA965D-18EC-4223-A7F5-C675353CDCEC}" destId="{793C7F3D-D129-4E0B-A760-DE781CB9331D}" srcOrd="1" destOrd="0" parTransId="{5595933A-EF71-4597-A121-DC62F09E5F8C}" sibTransId="{FD065C86-30EA-48E8-996A-B39A83C93BF6}"/>
    <dgm:cxn modelId="{F7C39746-E4D5-4315-B6F9-03E46F08F7B9}" srcId="{48BA53BB-0984-4290-8B1E-D5FB513B14B6}" destId="{3BB43C07-6D82-406F-B255-E9EF41373500}" srcOrd="2" destOrd="0" parTransId="{0BAE48BA-D7FE-4A0E-A45D-D71B72A18099}" sibTransId="{A4D3E2BC-9016-4476-8333-3170C186D5D1}"/>
    <dgm:cxn modelId="{22D1BCC1-82B4-403E-9A64-4C359189ADB0}" type="presOf" srcId="{2B5CEC6F-9F9E-4A61-A2DA-C5C32334C916}" destId="{7A56C270-4DC8-466A-BFE0-FF2E24BE7452}" srcOrd="0" destOrd="0" presId="urn:microsoft.com/office/officeart/2005/8/layout/StepDownProcess"/>
    <dgm:cxn modelId="{9791B527-82F1-44D9-87EE-2943A9F3B891}" type="presOf" srcId="{5F1EDB1A-C509-4685-9E45-4391BE85619C}" destId="{7A56C270-4DC8-466A-BFE0-FF2E24BE7452}" srcOrd="0" destOrd="2" presId="urn:microsoft.com/office/officeart/2005/8/layout/StepDownProcess"/>
    <dgm:cxn modelId="{B3E52E1F-2768-44FA-91F8-0706CE3A0903}" type="presParOf" srcId="{CA2C4B4D-D313-4DD6-A935-B2E0DDC17632}" destId="{7340B487-607B-4E39-9D8E-5ACB1E91F40C}" srcOrd="0" destOrd="0" presId="urn:microsoft.com/office/officeart/2005/8/layout/StepDownProcess"/>
    <dgm:cxn modelId="{D36E04AF-4195-44C8-9019-9E0B1D095372}" type="presParOf" srcId="{7340B487-607B-4E39-9D8E-5ACB1E91F40C}" destId="{5A0193A0-184F-45DC-B37E-26A4B718EFE1}" srcOrd="0" destOrd="0" presId="urn:microsoft.com/office/officeart/2005/8/layout/StepDownProcess"/>
    <dgm:cxn modelId="{6D34CE90-AFE7-4F08-A307-8AC906F18ECF}" type="presParOf" srcId="{7340B487-607B-4E39-9D8E-5ACB1E91F40C}" destId="{AD6C4096-DC55-4D1A-8F4B-FEEFF4497D49}" srcOrd="1" destOrd="0" presId="urn:microsoft.com/office/officeart/2005/8/layout/StepDownProcess"/>
    <dgm:cxn modelId="{BBCF54FC-4D82-4804-A04F-C3583A0AC636}" type="presParOf" srcId="{7340B487-607B-4E39-9D8E-5ACB1E91F40C}" destId="{7A56C270-4DC8-466A-BFE0-FF2E24BE7452}" srcOrd="2" destOrd="0" presId="urn:microsoft.com/office/officeart/2005/8/layout/StepDownProcess"/>
    <dgm:cxn modelId="{1B7FC789-6806-4148-AD80-46CC33FF3D67}" type="presParOf" srcId="{CA2C4B4D-D313-4DD6-A935-B2E0DDC17632}" destId="{3AC2C343-E9CB-434F-8D45-B8685A16950F}" srcOrd="1" destOrd="0" presId="urn:microsoft.com/office/officeart/2005/8/layout/StepDownProcess"/>
    <dgm:cxn modelId="{0B02BE2A-6816-4650-B3B1-1B90DBD90881}" type="presParOf" srcId="{CA2C4B4D-D313-4DD6-A935-B2E0DDC17632}" destId="{305D03B6-5B5F-4E36-A1DA-BE9C55CD51DA}" srcOrd="2" destOrd="0" presId="urn:microsoft.com/office/officeart/2005/8/layout/StepDownProcess"/>
    <dgm:cxn modelId="{F92A8892-2EAE-4A7C-99ED-DE2B23D8C31F}" type="presParOf" srcId="{305D03B6-5B5F-4E36-A1DA-BE9C55CD51DA}" destId="{A4287A17-4F13-4E65-AFA6-A703598FAB1C}" srcOrd="0" destOrd="0" presId="urn:microsoft.com/office/officeart/2005/8/layout/StepDownProcess"/>
    <dgm:cxn modelId="{91906590-C3FD-470D-8861-C32676CF5DB6}" type="presParOf" srcId="{305D03B6-5B5F-4E36-A1DA-BE9C55CD51DA}" destId="{C6D05A72-4ECC-442C-B7BA-86C218E4FF26}" srcOrd="1" destOrd="0" presId="urn:microsoft.com/office/officeart/2005/8/layout/StepDownProcess"/>
    <dgm:cxn modelId="{9AE23E89-AE19-488C-BD75-AF40E439B5AF}" type="presParOf" srcId="{305D03B6-5B5F-4E36-A1DA-BE9C55CD51DA}" destId="{767468DB-797C-4032-89C7-E019A1F2F66D}" srcOrd="2" destOrd="0" presId="urn:microsoft.com/office/officeart/2005/8/layout/StepDownProcess"/>
    <dgm:cxn modelId="{0AB8543F-C761-46E9-B35F-3BB35FECBB38}" type="presParOf" srcId="{CA2C4B4D-D313-4DD6-A935-B2E0DDC17632}" destId="{B31E43D0-FAD0-4A2F-8F8D-73FDBB3D849E}" srcOrd="3" destOrd="0" presId="urn:microsoft.com/office/officeart/2005/8/layout/StepDownProcess"/>
    <dgm:cxn modelId="{C1DE9986-1C59-4DAD-BD35-4A1CAAEA049D}" type="presParOf" srcId="{CA2C4B4D-D313-4DD6-A935-B2E0DDC17632}" destId="{07815FF8-EDD5-431F-935A-EDF9AE07A4E8}" srcOrd="4" destOrd="0" presId="urn:microsoft.com/office/officeart/2005/8/layout/StepDownProcess"/>
    <dgm:cxn modelId="{23CC4E18-07E4-4E9C-9C46-DBEC6AD93991}" type="presParOf" srcId="{07815FF8-EDD5-431F-935A-EDF9AE07A4E8}" destId="{F2E9D2D7-7AC9-4D4F-ABC4-7E30ABBB44EE}" srcOrd="0" destOrd="0" presId="urn:microsoft.com/office/officeart/2005/8/layout/StepDownProcess"/>
    <dgm:cxn modelId="{14FF80AB-E1BD-4E86-BA45-82D3640FABAD}" type="presParOf" srcId="{07815FF8-EDD5-431F-935A-EDF9AE07A4E8}" destId="{F8E1F244-6928-400E-8F82-F266ECF4622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193A0-184F-45DC-B37E-26A4B718EFE1}">
      <dsp:nvSpPr>
        <dsp:cNvPr id="0" name=""/>
        <dsp:cNvSpPr/>
      </dsp:nvSpPr>
      <dsp:spPr>
        <a:xfrm rot="5400000">
          <a:off x="282939" y="1374231"/>
          <a:ext cx="1064328" cy="121170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6C4096-DC55-4D1A-8F4B-FEEFF4497D49}">
      <dsp:nvSpPr>
        <dsp:cNvPr id="0" name=""/>
        <dsp:cNvSpPr/>
      </dsp:nvSpPr>
      <dsp:spPr>
        <a:xfrm>
          <a:off x="401" y="199580"/>
          <a:ext cx="1791703" cy="125413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E" sz="1600" kern="1200"/>
            <a:t>Gather and share information</a:t>
          </a:r>
        </a:p>
      </dsp:txBody>
      <dsp:txXfrm>
        <a:off x="61634" y="260813"/>
        <a:ext cx="1669237" cy="1131668"/>
      </dsp:txXfrm>
    </dsp:sp>
    <dsp:sp modelId="{7A56C270-4DC8-466A-BFE0-FF2E24BE7452}">
      <dsp:nvSpPr>
        <dsp:cNvPr id="0" name=""/>
        <dsp:cNvSpPr/>
      </dsp:nvSpPr>
      <dsp:spPr>
        <a:xfrm>
          <a:off x="1738333" y="321877"/>
          <a:ext cx="3804415" cy="1013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BE" sz="1800" kern="1200">
              <a:solidFill>
                <a:srgbClr val="005286"/>
              </a:solidFill>
              <a:latin typeface="Arial" panose="020B0604020202020204" pitchFamily="34" charset="0"/>
              <a:cs typeface="Arial" panose="020B0604020202020204" pitchFamily="34" charset="0"/>
            </a:rPr>
            <a:t>Roadmap (June 2018)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BE" sz="1800" kern="1200">
              <a:solidFill>
                <a:srgbClr val="005286"/>
              </a:solidFill>
              <a:latin typeface="Arial" panose="020B0604020202020204" pitchFamily="34" charset="0"/>
              <a:cs typeface="Arial" panose="020B0604020202020204" pitchFamily="34" charset="0"/>
            </a:rPr>
            <a:t>Briefing on key concepts, issues and actors (April 2019)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BE" sz="1800" kern="1200">
              <a:solidFill>
                <a:srgbClr val="005286"/>
              </a:solidFill>
              <a:latin typeface="Arial" panose="020B0604020202020204" pitchFamily="34" charset="0"/>
              <a:cs typeface="Arial" panose="020B0604020202020204" pitchFamily="34" charset="0"/>
            </a:rPr>
            <a:t>Survey report (October 2019</a:t>
          </a:r>
          <a:r>
            <a:rPr lang="en-BE" sz="1400" kern="1200">
              <a:solidFill>
                <a:srgbClr val="005286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>
        <a:off x="1738333" y="321877"/>
        <a:ext cx="3804415" cy="1013646"/>
      </dsp:txXfrm>
    </dsp:sp>
    <dsp:sp modelId="{A4287A17-4F13-4E65-AFA6-A703598FAB1C}">
      <dsp:nvSpPr>
        <dsp:cNvPr id="0" name=""/>
        <dsp:cNvSpPr/>
      </dsp:nvSpPr>
      <dsp:spPr>
        <a:xfrm rot="5400000">
          <a:off x="2368763" y="2915292"/>
          <a:ext cx="1064328" cy="121170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D05A72-4ECC-442C-B7BA-86C218E4FF26}">
      <dsp:nvSpPr>
        <dsp:cNvPr id="0" name=""/>
        <dsp:cNvSpPr/>
      </dsp:nvSpPr>
      <dsp:spPr>
        <a:xfrm>
          <a:off x="1724821" y="1682513"/>
          <a:ext cx="1791703" cy="125413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E" sz="1600" kern="1200"/>
            <a:t>Engage in dialogue</a:t>
          </a:r>
        </a:p>
      </dsp:txBody>
      <dsp:txXfrm>
        <a:off x="1786054" y="1743746"/>
        <a:ext cx="1669237" cy="1131668"/>
      </dsp:txXfrm>
    </dsp:sp>
    <dsp:sp modelId="{767468DB-797C-4032-89C7-E019A1F2F66D}">
      <dsp:nvSpPr>
        <dsp:cNvPr id="0" name=""/>
        <dsp:cNvSpPr/>
      </dsp:nvSpPr>
      <dsp:spPr>
        <a:xfrm>
          <a:off x="3630841" y="1550893"/>
          <a:ext cx="3637538" cy="1517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BE" sz="1800" kern="1200">
              <a:solidFill>
                <a:srgbClr val="005286"/>
              </a:solidFill>
              <a:latin typeface="Arial" panose="020B0604020202020204" pitchFamily="34" charset="0"/>
              <a:cs typeface="Arial" panose="020B0604020202020204" pitchFamily="34" charset="0"/>
            </a:rPr>
            <a:t>Workshop (May 2019, Brussels)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BE" sz="1800" kern="1200">
              <a:solidFill>
                <a:srgbClr val="005286"/>
              </a:solidFill>
              <a:latin typeface="Arial" panose="020B0604020202020204" pitchFamily="34" charset="0"/>
              <a:cs typeface="Arial" panose="020B0604020202020204" pitchFamily="34" charset="0"/>
            </a:rPr>
            <a:t>Joint statement with Science Europe</a:t>
          </a:r>
          <a:br>
            <a:rPr lang="en-BE" sz="1800" kern="1200">
              <a:solidFill>
                <a:srgbClr val="005286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BE" sz="1800" kern="1200">
              <a:solidFill>
                <a:srgbClr val="005286"/>
              </a:solidFill>
              <a:latin typeface="Arial" panose="020B0604020202020204" pitchFamily="34" charset="0"/>
              <a:cs typeface="Arial" panose="020B0604020202020204" pitchFamily="34" charset="0"/>
            </a:rPr>
            <a:t>(May 2019)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BE" sz="1800" kern="1200">
              <a:solidFill>
                <a:srgbClr val="005286"/>
              </a:solidFill>
              <a:latin typeface="Arial" panose="020B0604020202020204" pitchFamily="34" charset="0"/>
              <a:cs typeface="Arial" panose="020B0604020202020204" pitchFamily="34" charset="0"/>
            </a:rPr>
            <a:t>Conference with VSNU (November 2019</a:t>
          </a:r>
          <a:r>
            <a:rPr lang="en-BE" sz="1300" kern="1200">
              <a:solidFill>
                <a:srgbClr val="005286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>
        <a:off x="3630841" y="1550893"/>
        <a:ext cx="3637538" cy="1517378"/>
      </dsp:txXfrm>
    </dsp:sp>
    <dsp:sp modelId="{F2E9D2D7-7AC9-4D4F-ABC4-7E30ABBB44EE}">
      <dsp:nvSpPr>
        <dsp:cNvPr id="0" name=""/>
        <dsp:cNvSpPr/>
      </dsp:nvSpPr>
      <dsp:spPr>
        <a:xfrm>
          <a:off x="4082124" y="3267249"/>
          <a:ext cx="1791703" cy="125413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E" sz="1600" kern="1200"/>
            <a:t>Develop policy and good practice recommendations</a:t>
          </a:r>
        </a:p>
      </dsp:txBody>
      <dsp:txXfrm>
        <a:off x="4143357" y="3328482"/>
        <a:ext cx="1669237" cy="1131668"/>
      </dsp:txXfrm>
    </dsp:sp>
    <dsp:sp modelId="{F8E1F244-6928-400E-8F82-F266ECF4622B}">
      <dsp:nvSpPr>
        <dsp:cNvPr id="0" name=""/>
        <dsp:cNvSpPr/>
      </dsp:nvSpPr>
      <dsp:spPr>
        <a:xfrm>
          <a:off x="5964309" y="3263879"/>
          <a:ext cx="1303114" cy="1013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BE" sz="1100" kern="1200">
            <a:solidFill>
              <a:srgbClr val="005286"/>
            </a:solidFill>
          </a:endParaRPr>
        </a:p>
      </dsp:txBody>
      <dsp:txXfrm>
        <a:off x="5964309" y="3263879"/>
        <a:ext cx="1303114" cy="1013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1044A-7543-3C48-B980-4AB14977EBC3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74587-E501-6946-895B-36A095D35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9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C039F-C2BE-5E4E-A05E-85F96C7E551A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63207-9AB5-BA43-B543-28A227642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8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63207-9AB5-BA43-B543-28A2276420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94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3207-9AB5-BA43-B543-28A2276420E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7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EUA has </a:t>
            </a:r>
            <a:r>
              <a:rPr lang="fr-FR" err="1"/>
              <a:t>launched</a:t>
            </a:r>
            <a:r>
              <a:rPr lang="fr-FR"/>
              <a:t> 3 </a:t>
            </a:r>
            <a:r>
              <a:rPr lang="fr-FR" err="1"/>
              <a:t>surveys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63207-9AB5-BA43-B543-28A2276420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53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err="1"/>
              <a:t>Examples</a:t>
            </a:r>
            <a:r>
              <a:rPr lang="fr-FR"/>
              <a:t> of </a:t>
            </a:r>
            <a:r>
              <a:rPr lang="fr-FR" err="1"/>
              <a:t>incomes</a:t>
            </a:r>
            <a:r>
              <a:rPr lang="fr-FR"/>
              <a:t> of </a:t>
            </a:r>
            <a:r>
              <a:rPr lang="fr-FR" err="1"/>
              <a:t>this</a:t>
            </a:r>
            <a:r>
              <a:rPr lang="fr-FR"/>
              <a:t> </a:t>
            </a:r>
            <a:r>
              <a:rPr lang="fr-FR" err="1"/>
              <a:t>survey</a:t>
            </a:r>
            <a:endParaRPr lang="fr-FR"/>
          </a:p>
          <a:p>
            <a:endParaRPr lang="fr-FR"/>
          </a:p>
          <a:p>
            <a:r>
              <a:rPr lang="fr-FR" err="1"/>
              <a:t>Perhaps</a:t>
            </a:r>
            <a:r>
              <a:rPr lang="fr-FR"/>
              <a:t>  </a:t>
            </a:r>
            <a:r>
              <a:rPr lang="fr-FR" err="1"/>
              <a:t>it</a:t>
            </a:r>
            <a:r>
              <a:rPr lang="fr-FR"/>
              <a:t> </a:t>
            </a:r>
            <a:r>
              <a:rPr lang="fr-FR" err="1"/>
              <a:t>can</a:t>
            </a:r>
            <a:r>
              <a:rPr lang="fr-FR"/>
              <a:t> </a:t>
            </a:r>
            <a:r>
              <a:rPr lang="fr-FR" err="1"/>
              <a:t>be</a:t>
            </a:r>
            <a:r>
              <a:rPr lang="fr-FR"/>
              <a:t> </a:t>
            </a:r>
            <a:r>
              <a:rPr lang="fr-FR" err="1"/>
              <a:t>said</a:t>
            </a:r>
            <a:r>
              <a:rPr lang="fr-FR"/>
              <a:t> </a:t>
            </a:r>
            <a:r>
              <a:rPr lang="fr-FR" err="1"/>
              <a:t>that</a:t>
            </a:r>
            <a:r>
              <a:rPr lang="fr-FR"/>
              <a:t> the main </a:t>
            </a:r>
            <a:r>
              <a:rPr lang="fr-FR" err="1"/>
              <a:t>result</a:t>
            </a:r>
            <a:r>
              <a:rPr lang="fr-FR"/>
              <a:t> </a:t>
            </a:r>
            <a:r>
              <a:rPr lang="fr-FR" err="1"/>
              <a:t>is</a:t>
            </a:r>
            <a:r>
              <a:rPr lang="fr-FR"/>
              <a:t> the positive </a:t>
            </a:r>
            <a:r>
              <a:rPr lang="fr-FR" err="1"/>
              <a:t>evolution</a:t>
            </a:r>
            <a:r>
              <a:rPr lang="fr-FR"/>
              <a:t> of the </a:t>
            </a:r>
            <a:r>
              <a:rPr lang="fr-FR" err="1"/>
              <a:t>openness</a:t>
            </a:r>
            <a:r>
              <a:rPr lang="fr-FR"/>
              <a:t> of publications, </a:t>
            </a:r>
            <a:r>
              <a:rPr lang="fr-FR" err="1"/>
              <a:t>while</a:t>
            </a:r>
            <a:r>
              <a:rPr lang="fr-FR"/>
              <a:t> </a:t>
            </a:r>
            <a:r>
              <a:rPr lang="fr-FR" err="1"/>
              <a:t>that</a:t>
            </a:r>
            <a:r>
              <a:rPr lang="fr-FR"/>
              <a:t> of data </a:t>
            </a:r>
            <a:r>
              <a:rPr lang="fr-FR" err="1"/>
              <a:t>is</a:t>
            </a:r>
            <a:r>
              <a:rPr lang="fr-FR"/>
              <a:t> </a:t>
            </a:r>
            <a:r>
              <a:rPr lang="fr-FR" err="1"/>
              <a:t>much</a:t>
            </a:r>
            <a:r>
              <a:rPr lang="fr-FR"/>
              <a:t> </a:t>
            </a:r>
            <a:r>
              <a:rPr lang="fr-FR" err="1"/>
              <a:t>slower</a:t>
            </a:r>
            <a:r>
              <a:rPr lang="fr-FR"/>
              <a:t> and more </a:t>
            </a:r>
            <a:r>
              <a:rPr lang="fr-FR" err="1"/>
              <a:t>difficult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63207-9AB5-BA43-B543-28A2276420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05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63207-9AB5-BA43-B543-28A2276420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59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63207-9AB5-BA43-B543-28A2276420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15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63207-9AB5-BA43-B543-28A2276420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64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63207-9AB5-BA43-B543-28A2276420E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28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The annula </a:t>
            </a:r>
            <a:r>
              <a:rPr lang="fr-FR" err="1"/>
              <a:t>survey</a:t>
            </a:r>
            <a:r>
              <a:rPr lang="fr-FR"/>
              <a:t> </a:t>
            </a:r>
            <a:r>
              <a:rPr lang="fr-FR" err="1"/>
              <a:t>was</a:t>
            </a:r>
            <a:r>
              <a:rPr lang="fr-FR"/>
              <a:t> </a:t>
            </a:r>
            <a:r>
              <a:rPr lang="fr-FR" err="1"/>
              <a:t>focused</a:t>
            </a:r>
            <a:r>
              <a:rPr lang="fr-FR"/>
              <a:t> in 2019 on the institutions' </a:t>
            </a:r>
            <a:r>
              <a:rPr lang="fr-FR" err="1"/>
              <a:t>research</a:t>
            </a:r>
            <a:r>
              <a:rPr lang="fr-FR"/>
              <a:t> </a:t>
            </a:r>
            <a:r>
              <a:rPr lang="fr-FR" err="1"/>
              <a:t>assessment</a:t>
            </a:r>
            <a:r>
              <a:rPr lang="fr-FR"/>
              <a:t> </a:t>
            </a:r>
            <a:r>
              <a:rPr lang="fr-FR" err="1"/>
              <a:t>policies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63207-9AB5-BA43-B543-28A2276420E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87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63207-9AB5-BA43-B543-28A2276420E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2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3970" y="2794304"/>
            <a:ext cx="9299778" cy="17649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5500" b="0" i="0" baseline="0">
                <a:solidFill>
                  <a:schemeClr val="accent3"/>
                </a:solidFill>
                <a:latin typeface="Arial" charset="0"/>
                <a:cs typeface="Calibri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0096" y="2322642"/>
            <a:ext cx="9144000" cy="566934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 cap="all" baseline="0">
                <a:solidFill>
                  <a:schemeClr val="bg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897517" y="5169544"/>
            <a:ext cx="4989183" cy="8559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Arial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Name, Surname</a:t>
            </a:r>
          </a:p>
          <a:p>
            <a:pPr lvl="0"/>
            <a:r>
              <a:rPr lang="en-BE" dirty="0"/>
              <a:t>Title/Function</a:t>
            </a:r>
            <a:endParaRPr lang="en-US" dirty="0"/>
          </a:p>
        </p:txBody>
      </p:sp>
      <p:sp>
        <p:nvSpPr>
          <p:cNvPr id="9" name="Date Placeholder 4"/>
          <p:cNvSpPr txBox="1">
            <a:spLocks/>
          </p:cNvSpPr>
          <p:nvPr userDrawn="1"/>
        </p:nvSpPr>
        <p:spPr>
          <a:xfrm>
            <a:off x="2905117" y="5938779"/>
            <a:ext cx="3374660" cy="619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800" b="1" i="0" baseline="0">
                <a:solidFill>
                  <a:schemeClr val="accent3"/>
                </a:solidFill>
                <a:latin typeface="Arial" charset="0"/>
              </a:rPr>
              <a:t>K</a:t>
            </a:r>
            <a:r>
              <a:rPr lang="en-BE" sz="1800" b="1" i="0" baseline="0">
                <a:solidFill>
                  <a:schemeClr val="accent3"/>
                </a:solidFill>
                <a:latin typeface="Arial" charset="0"/>
              </a:rPr>
              <a:t>R</a:t>
            </a:r>
            <a:r>
              <a:rPr lang="nl-BE" sz="1800" b="1" i="0" baseline="0">
                <a:solidFill>
                  <a:schemeClr val="accent3"/>
                </a:solidFill>
                <a:latin typeface="Arial" charset="0"/>
              </a:rPr>
              <a:t>E</a:t>
            </a:r>
            <a:r>
              <a:rPr lang="en-BE" sz="1800" b="1" i="0" baseline="0">
                <a:solidFill>
                  <a:schemeClr val="accent3"/>
                </a:solidFill>
                <a:latin typeface="Arial" charset="0"/>
              </a:rPr>
              <a:t> </a:t>
            </a:r>
            <a:r>
              <a:rPr lang="nl-BE" sz="1800" b="1" i="0" baseline="0">
                <a:solidFill>
                  <a:schemeClr val="accent3"/>
                </a:solidFill>
                <a:latin typeface="Arial" charset="0"/>
              </a:rPr>
              <a:t>C</a:t>
            </a:r>
            <a:r>
              <a:rPr lang="en-BE" sz="1800" b="1" i="0" baseline="0">
                <a:solidFill>
                  <a:schemeClr val="accent3"/>
                </a:solidFill>
                <a:latin typeface="Arial" charset="0"/>
              </a:rPr>
              <a:t>o</a:t>
            </a:r>
            <a:r>
              <a:rPr lang="nl-BE" sz="1800" b="1" i="0" baseline="0">
                <a:solidFill>
                  <a:schemeClr val="accent3"/>
                </a:solidFill>
                <a:latin typeface="Arial" charset="0"/>
              </a:rPr>
              <a:t>n</a:t>
            </a:r>
            <a:r>
              <a:rPr lang="en-BE" sz="1800" b="1" i="0" baseline="0">
                <a:solidFill>
                  <a:schemeClr val="accent3"/>
                </a:solidFill>
                <a:latin typeface="Arial" charset="0"/>
              </a:rPr>
              <a:t>f</a:t>
            </a:r>
            <a:r>
              <a:rPr lang="nl-BE" sz="1800" b="1" i="0" baseline="0">
                <a:solidFill>
                  <a:schemeClr val="accent3"/>
                </a:solidFill>
                <a:latin typeface="Arial" charset="0"/>
              </a:rPr>
              <a:t>e</a:t>
            </a:r>
            <a:r>
              <a:rPr lang="en-BE" sz="1800" b="1" i="0" baseline="0">
                <a:solidFill>
                  <a:schemeClr val="accent3"/>
                </a:solidFill>
                <a:latin typeface="Arial" charset="0"/>
              </a:rPr>
              <a:t>r</a:t>
            </a:r>
            <a:r>
              <a:rPr lang="nl-BE" sz="1800" b="1" i="0" baseline="0">
                <a:solidFill>
                  <a:schemeClr val="accent3"/>
                </a:solidFill>
                <a:latin typeface="Arial" charset="0"/>
              </a:rPr>
              <a:t>e</a:t>
            </a:r>
            <a:r>
              <a:rPr lang="en-BE" sz="1800" b="1" i="0" baseline="0">
                <a:solidFill>
                  <a:schemeClr val="accent3"/>
                </a:solidFill>
                <a:latin typeface="Arial" charset="0"/>
              </a:rPr>
              <a:t>n</a:t>
            </a:r>
            <a:r>
              <a:rPr lang="nl-BE" sz="1800" b="1" i="0" baseline="0">
                <a:solidFill>
                  <a:schemeClr val="accent3"/>
                </a:solidFill>
                <a:latin typeface="Arial" charset="0"/>
              </a:rPr>
              <a:t>c</a:t>
            </a:r>
            <a:r>
              <a:rPr lang="en-BE" sz="1800" b="1" i="0" baseline="0">
                <a:solidFill>
                  <a:schemeClr val="accent3"/>
                </a:solidFill>
                <a:latin typeface="Arial" charset="0"/>
              </a:rPr>
              <a:t>e</a:t>
            </a:r>
          </a:p>
          <a:p>
            <a:r>
              <a:rPr lang="en-BE" sz="1800" b="1" i="0" baseline="0">
                <a:solidFill>
                  <a:schemeClr val="accent3"/>
                </a:solidFill>
                <a:latin typeface="Arial" charset="0"/>
              </a:rPr>
              <a:t>7 November 2019, </a:t>
            </a:r>
            <a:r>
              <a:rPr lang="nl-BE" sz="1800" b="1" i="0" baseline="0">
                <a:solidFill>
                  <a:schemeClr val="accent3"/>
                </a:solidFill>
                <a:latin typeface="Arial" charset="0"/>
              </a:rPr>
              <a:t>P</a:t>
            </a:r>
            <a:r>
              <a:rPr lang="en-BE" sz="1800" b="1" i="0" baseline="0">
                <a:solidFill>
                  <a:schemeClr val="accent3"/>
                </a:solidFill>
                <a:latin typeface="Arial" charset="0"/>
              </a:rPr>
              <a:t>r</a:t>
            </a:r>
            <a:r>
              <a:rPr lang="nl-BE" sz="1800" b="1" i="0" baseline="0">
                <a:solidFill>
                  <a:schemeClr val="accent3"/>
                </a:solidFill>
                <a:latin typeface="Arial" charset="0"/>
              </a:rPr>
              <a:t>a</a:t>
            </a:r>
            <a:r>
              <a:rPr lang="en-BE" sz="1800" b="1" i="0" baseline="0">
                <a:solidFill>
                  <a:schemeClr val="accent3"/>
                </a:solidFill>
                <a:latin typeface="Arial" charset="0"/>
              </a:rPr>
              <a:t>g</a:t>
            </a:r>
            <a:r>
              <a:rPr lang="nl-BE" sz="1800" b="1" i="0" baseline="0">
                <a:solidFill>
                  <a:schemeClr val="accent3"/>
                </a:solidFill>
                <a:latin typeface="Arial" charset="0"/>
              </a:rPr>
              <a:t>u</a:t>
            </a:r>
            <a:r>
              <a:rPr lang="en-BE" sz="1800" b="1" i="0" baseline="0">
                <a:solidFill>
                  <a:schemeClr val="accent3"/>
                </a:solidFill>
                <a:latin typeface="Arial" charset="0"/>
              </a:rPr>
              <a:t>e</a:t>
            </a:r>
            <a:endParaRPr lang="en-US" sz="1800" b="1" i="0" baseline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8425737" y="5169544"/>
            <a:ext cx="3131680" cy="8559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accent3"/>
                </a:solidFill>
                <a:latin typeface="Arial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Social media</a:t>
            </a:r>
            <a:br>
              <a:rPr lang="en-US" dirty="0"/>
            </a:br>
            <a:r>
              <a:rPr lang="en-BE" dirty="0"/>
              <a:t>Hashtag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B9B06-286F-4C05-8A61-05D9C55AC83D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610100" y="6130925"/>
            <a:ext cx="914400" cy="91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34635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E0261E-4097-7C4A-BEE1-FDC35D23402C}" type="datetime2">
              <a:rPr lang="en-US" smtClean="0"/>
              <a:t>Thursday, November 7,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1DB1-D9C2-1046-8BE7-EC5E2F9F1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7B6B6-CA58-8348-8E6A-6A9334386977}" type="datetime2">
              <a:rPr lang="en-US" smtClean="0"/>
              <a:t>Thursday, November 7,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1DB1-D9C2-1046-8BE7-EC5E2F9F1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43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BE6789-7C61-5440-99AC-5347F6DB2C4F}" type="datetime2">
              <a:rPr lang="en-US" smtClean="0"/>
              <a:t>Thursday, November 7,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1DB1-D9C2-1046-8BE7-EC5E2F9F1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69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9357B8-0EAA-9B4F-B35D-E8860D43E4B8}" type="datetime2">
              <a:rPr lang="en-US" smtClean="0"/>
              <a:t>Thursday, November 7,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1DB1-D9C2-1046-8BE7-EC5E2F9F1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70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C14EA-BEAA-DB4C-BC72-0E5C25878C06}" type="datetime2">
              <a:rPr lang="en-US" smtClean="0"/>
              <a:t>Thursday, November 7,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1DB1-D9C2-1046-8BE7-EC5E2F9F1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69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4C9A0-5BFC-6B49-A100-210E208DFCA9}" type="datetime2">
              <a:rPr lang="en-US" smtClean="0"/>
              <a:t>Thursday, November 7, 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C78-3185-C74E-B1EA-F8A5539D9C2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4755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DF9A-B83C-4E43-B317-8F51966CC160}" type="datetime2">
              <a:rPr lang="en-US" smtClean="0"/>
              <a:t>Thursday, November 7, 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C78-3185-C74E-B1EA-F8A5539D9C2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9135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FCCD-9568-E84D-AF0C-9E92069263B1}" type="datetime2">
              <a:rPr lang="en-US" smtClean="0"/>
              <a:t>Thursday, November 7, 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C78-3185-C74E-B1EA-F8A5539D9C2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236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F77A0-92FF-F842-953C-A49096B61ED9}" type="datetime2">
              <a:rPr lang="en-US" smtClean="0"/>
              <a:t>Thursday, November 7, 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C78-3185-C74E-B1EA-F8A5539D9C2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861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8601-0E02-5A49-BC41-1124C4042753}" type="datetime2">
              <a:rPr lang="en-US" smtClean="0"/>
              <a:t>Thursday, November 7, 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C78-3185-C74E-B1EA-F8A5539D9C2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1711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3970" y="2794304"/>
            <a:ext cx="9299778" cy="17649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5500" b="0" i="0" baseline="0">
                <a:solidFill>
                  <a:schemeClr val="accent1"/>
                </a:solidFill>
                <a:latin typeface="Arial" charset="0"/>
                <a:cs typeface="Calibri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0096" y="2322642"/>
            <a:ext cx="9144000" cy="566934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 cap="all" baseline="0">
                <a:solidFill>
                  <a:schemeClr val="bg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897517" y="5169544"/>
            <a:ext cx="4989183" cy="8559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Arial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Name, Surname</a:t>
            </a:r>
          </a:p>
          <a:p>
            <a:pPr lvl="0"/>
            <a:r>
              <a:rPr lang="en-BE" dirty="0"/>
              <a:t>Title/Function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8425737" y="5169544"/>
            <a:ext cx="3131680" cy="8559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accent1"/>
                </a:solidFill>
                <a:latin typeface="Arial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Social media</a:t>
            </a:r>
            <a:br>
              <a:rPr lang="en-US" dirty="0"/>
            </a:br>
            <a:r>
              <a:rPr lang="en-BE" dirty="0"/>
              <a:t>Hashtag</a:t>
            </a:r>
            <a:endParaRPr lang="en-US" dirty="0"/>
          </a:p>
        </p:txBody>
      </p:sp>
      <p:sp>
        <p:nvSpPr>
          <p:cNvPr id="11" name="Date Placeholder 4"/>
          <p:cNvSpPr txBox="1">
            <a:spLocks/>
          </p:cNvSpPr>
          <p:nvPr userDrawn="1"/>
        </p:nvSpPr>
        <p:spPr>
          <a:xfrm>
            <a:off x="2905117" y="5938779"/>
            <a:ext cx="3374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i="0" baseline="0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2" pos="64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0848-D882-8544-80D8-F1E2290AC2DD}" type="datetime2">
              <a:rPr lang="en-US" smtClean="0"/>
              <a:t>Thursday, November 7, 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C78-3185-C74E-B1EA-F8A5539D9C2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3574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03DA-2AA8-DC4B-9839-23173F0D13E7}" type="datetime2">
              <a:rPr lang="en-US" smtClean="0"/>
              <a:t>Thursday, November 7, 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C78-3185-C74E-B1EA-F8A5539D9C2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3386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4164-D65D-424E-980F-3B0C505DFE7D}" type="datetime2">
              <a:rPr lang="en-US" smtClean="0"/>
              <a:t>Thursday, November 7, 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C78-3185-C74E-B1EA-F8A5539D9C2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27618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3686-59FE-B04A-9505-C984FE4954FC}" type="datetime2">
              <a:rPr lang="en-US" smtClean="0"/>
              <a:t>Thursday, November 7, 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C78-3185-C74E-B1EA-F8A5539D9C2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82263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511A-5066-9847-B157-93AFF4FDF0BA}" type="datetime2">
              <a:rPr lang="en-US" smtClean="0"/>
              <a:t>Thursday, November 7, 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C78-3185-C74E-B1EA-F8A5539D9C2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82329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FEDC2-1AA4-1645-AD99-23477D99E62A}" type="datetime2">
              <a:rPr lang="en-US" smtClean="0"/>
              <a:t>Thursday, November 7, 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C78-3185-C74E-B1EA-F8A5539D9C2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39910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2172-71CF-A443-9205-D5874CD07DAE}" type="datetime2">
              <a:rPr lang="en-US" smtClean="0"/>
              <a:t>Thursday, November 7, 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C78-3185-C74E-B1EA-F8A5539D9C2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920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2"/>
          <p:cNvSpPr>
            <a:spLocks noGrp="1"/>
          </p:cNvSpPr>
          <p:nvPr>
            <p:ph type="title"/>
          </p:nvPr>
        </p:nvSpPr>
        <p:spPr>
          <a:xfrm>
            <a:off x="770720" y="533400"/>
            <a:ext cx="7281080" cy="365170"/>
          </a:xfrm>
        </p:spPr>
        <p:txBody>
          <a:bodyPr vert="horz" anchor="b" anchorCtr="0">
            <a:noAutofit/>
          </a:bodyPr>
          <a:lstStyle>
            <a:lvl1pPr algn="l">
              <a:defRPr sz="1800" b="0" i="0" baseline="0">
                <a:solidFill>
                  <a:schemeClr val="accent3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Content Placeholder 29"/>
          <p:cNvSpPr>
            <a:spLocks noGrp="1"/>
          </p:cNvSpPr>
          <p:nvPr>
            <p:ph sz="quarter" idx="18" hasCustomPrompt="1"/>
          </p:nvPr>
        </p:nvSpPr>
        <p:spPr>
          <a:xfrm>
            <a:off x="766424" y="1855789"/>
            <a:ext cx="2980075" cy="3031898"/>
          </a:xfrm>
        </p:spPr>
        <p:txBody>
          <a:bodyPr>
            <a:normAutofit/>
          </a:bodyPr>
          <a:lstStyle>
            <a:lvl1pPr marL="0" indent="0">
              <a:buNone/>
              <a:defRPr sz="3000" baseline="0">
                <a:solidFill>
                  <a:schemeClr val="accent1"/>
                </a:solidFill>
                <a:latin typeface="Arial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2" name="Content Placeholder 29"/>
          <p:cNvSpPr>
            <a:spLocks noGrp="1"/>
          </p:cNvSpPr>
          <p:nvPr>
            <p:ph sz="quarter" idx="19" hasCustomPrompt="1"/>
          </p:nvPr>
        </p:nvSpPr>
        <p:spPr>
          <a:xfrm>
            <a:off x="4072720" y="1855788"/>
            <a:ext cx="7281080" cy="4244975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chemeClr val="accent1"/>
                </a:solidFill>
                <a:latin typeface="Arial" charset="0"/>
              </a:defRPr>
            </a:lvl1pPr>
            <a:lvl2pPr marL="349200" indent="-349200">
              <a:buFont typeface="Arial" panose="020B0604020202020204" pitchFamily="34" charset="0"/>
              <a:buChar char="•"/>
              <a:defRPr sz="2000" b="1" baseline="0">
                <a:solidFill>
                  <a:schemeClr val="accent1"/>
                </a:solidFill>
                <a:latin typeface="Arial" charset="0"/>
              </a:defRPr>
            </a:lvl2pPr>
            <a:lvl3pPr marL="0" indent="0">
              <a:buNone/>
              <a:defRPr sz="2000" baseline="0">
                <a:latin typeface="Arial" charset="0"/>
              </a:defRPr>
            </a:lvl3pPr>
            <a:lvl4pPr marL="349200" indent="-349200">
              <a:buFont typeface="Arial" panose="020B0604020202020204" pitchFamily="34" charset="0"/>
              <a:buChar char="•"/>
              <a:defRPr sz="2000" baseline="0">
                <a:latin typeface="Arial" charset="0"/>
              </a:defRPr>
            </a:lvl4pPr>
            <a:lvl5pPr marL="720000" indent="-342900">
              <a:buFont typeface="Wingdings" pitchFamily="2" charset="2"/>
              <a:buChar char="ü"/>
              <a:defRPr sz="2000" baseline="0">
                <a:latin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>
          <a:xfrm>
            <a:off x="11341100" y="6229350"/>
            <a:ext cx="546100" cy="365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15F1DB1-D9C2-1046-8BE7-EC5E2F9F1F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779687" y="5268913"/>
            <a:ext cx="2867025" cy="831850"/>
          </a:xfrm>
          <a:ln>
            <a:solidFill>
              <a:schemeClr val="bg1">
                <a:alpha val="0"/>
              </a:schemeClr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2">
                    <a:lumMod val="50000"/>
                  </a:schemeClr>
                </a:solidFill>
                <a:latin typeface="Arial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1"/>
          </p:nvPr>
        </p:nvSpPr>
        <p:spPr>
          <a:xfrm>
            <a:off x="779125" y="355600"/>
            <a:ext cx="5157787" cy="279400"/>
          </a:xfrm>
          <a:ln>
            <a:solidFill>
              <a:schemeClr val="bg1">
                <a:alpha val="0"/>
              </a:schemeClr>
            </a:solidFill>
          </a:ln>
        </p:spPr>
        <p:txBody>
          <a:bodyPr anchor="b">
            <a:normAutofit/>
          </a:bodyPr>
          <a:lstStyle>
            <a:lvl1pPr marL="0" indent="0">
              <a:buNone/>
              <a:defRPr sz="1200" b="1" cap="all" baseline="0">
                <a:solidFill>
                  <a:schemeClr val="accent1"/>
                </a:solidFill>
                <a:latin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Date Placeholder 1"/>
          <p:cNvSpPr txBox="1">
            <a:spLocks/>
          </p:cNvSpPr>
          <p:nvPr userDrawn="1"/>
        </p:nvSpPr>
        <p:spPr>
          <a:xfrm>
            <a:off x="10165512" y="6229349"/>
            <a:ext cx="10371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b="1"/>
              <a:t>© EUA 201</a:t>
            </a:r>
            <a:r>
              <a:rPr lang="en-BE" altLang="en-US" b="1"/>
              <a:t>9</a:t>
            </a:r>
            <a:endParaRPr lang="en-GB" altLang="en-US" b="1"/>
          </a:p>
        </p:txBody>
      </p:sp>
    </p:spTree>
    <p:extLst>
      <p:ext uri="{BB962C8B-B14F-4D97-AF65-F5344CB8AC3E}">
        <p14:creationId xmlns:p14="http://schemas.microsoft.com/office/powerpoint/2010/main" val="1936357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897517" y="4321154"/>
            <a:ext cx="5357483" cy="174944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Arial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Name, Surname</a:t>
            </a:r>
          </a:p>
          <a:p>
            <a:pPr lvl="0"/>
            <a:r>
              <a:rPr lang="en-BE" dirty="0"/>
              <a:t>Contact details</a:t>
            </a:r>
            <a:endParaRPr lang="en-US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8688718" y="4321154"/>
            <a:ext cx="2765346" cy="420055"/>
          </a:xfrm>
          <a:ln>
            <a:solidFill>
              <a:schemeClr val="accent1">
                <a:alpha val="0"/>
              </a:schemeClr>
            </a:solidFill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 baseline="0">
                <a:solidFill>
                  <a:schemeClr val="accent3"/>
                </a:solidFill>
                <a:latin typeface="Arial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Follow us on:</a:t>
            </a:r>
          </a:p>
        </p:txBody>
      </p:sp>
      <p:sp>
        <p:nvSpPr>
          <p:cNvPr id="27" name="Title 1"/>
          <p:cNvSpPr txBox="1">
            <a:spLocks/>
          </p:cNvSpPr>
          <p:nvPr userDrawn="1"/>
        </p:nvSpPr>
        <p:spPr>
          <a:xfrm>
            <a:off x="743970" y="2510832"/>
            <a:ext cx="9299778" cy="17649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 baseline="0">
                <a:solidFill>
                  <a:schemeClr val="bg1"/>
                </a:solidFill>
                <a:latin typeface="Arial" charset="0"/>
                <a:ea typeface="+mj-ea"/>
                <a:cs typeface="Calibri Light"/>
              </a:defRPr>
            </a:lvl1pPr>
          </a:lstStyle>
          <a:p>
            <a:r>
              <a:rPr lang="nl-BE" sz="3600" baseline="0">
                <a:solidFill>
                  <a:schemeClr val="accent3"/>
                </a:solidFill>
              </a:rPr>
              <a:t>T</a:t>
            </a:r>
            <a:r>
              <a:rPr lang="en-BE" sz="3600" baseline="0">
                <a:solidFill>
                  <a:schemeClr val="accent3"/>
                </a:solidFill>
              </a:rPr>
              <a:t>h</a:t>
            </a:r>
            <a:r>
              <a:rPr lang="nl-BE" sz="3600" baseline="0">
                <a:solidFill>
                  <a:schemeClr val="accent3"/>
                </a:solidFill>
              </a:rPr>
              <a:t>a</a:t>
            </a:r>
            <a:r>
              <a:rPr lang="en-BE" sz="3600" baseline="0">
                <a:solidFill>
                  <a:schemeClr val="accent3"/>
                </a:solidFill>
              </a:rPr>
              <a:t>n</a:t>
            </a:r>
            <a:r>
              <a:rPr lang="nl-BE" sz="3600" baseline="0">
                <a:solidFill>
                  <a:schemeClr val="accent3"/>
                </a:solidFill>
              </a:rPr>
              <a:t>k</a:t>
            </a:r>
            <a:r>
              <a:rPr lang="en-BE" sz="3600" baseline="0">
                <a:solidFill>
                  <a:schemeClr val="accent3"/>
                </a:solidFill>
              </a:rPr>
              <a:t> </a:t>
            </a:r>
            <a:r>
              <a:rPr lang="nl-BE" sz="3600" baseline="0">
                <a:solidFill>
                  <a:schemeClr val="accent3"/>
                </a:solidFill>
              </a:rPr>
              <a:t>y</a:t>
            </a:r>
            <a:r>
              <a:rPr lang="en-BE" sz="3600" baseline="0">
                <a:solidFill>
                  <a:schemeClr val="accent3"/>
                </a:solidFill>
              </a:rPr>
              <a:t>o</a:t>
            </a:r>
            <a:r>
              <a:rPr lang="nl-BE" sz="3600" baseline="0">
                <a:solidFill>
                  <a:schemeClr val="accent3"/>
                </a:solidFill>
              </a:rPr>
              <a:t>u</a:t>
            </a:r>
            <a:r>
              <a:rPr lang="en-BE" sz="3600" baseline="0">
                <a:solidFill>
                  <a:schemeClr val="accent3"/>
                </a:solidFill>
              </a:rPr>
              <a:t> </a:t>
            </a:r>
            <a:r>
              <a:rPr lang="nl-BE" sz="3600" baseline="0">
                <a:solidFill>
                  <a:schemeClr val="accent3"/>
                </a:solidFill>
              </a:rPr>
              <a:t>f</a:t>
            </a:r>
            <a:r>
              <a:rPr lang="en-BE" sz="3600" baseline="0">
                <a:solidFill>
                  <a:schemeClr val="accent3"/>
                </a:solidFill>
              </a:rPr>
              <a:t>o</a:t>
            </a:r>
            <a:r>
              <a:rPr lang="nl-BE" sz="3600" baseline="0">
                <a:solidFill>
                  <a:schemeClr val="accent3"/>
                </a:solidFill>
              </a:rPr>
              <a:t>r</a:t>
            </a:r>
            <a:r>
              <a:rPr lang="en-BE" sz="3600" baseline="0">
                <a:solidFill>
                  <a:schemeClr val="accent3"/>
                </a:solidFill>
              </a:rPr>
              <a:t> </a:t>
            </a:r>
            <a:r>
              <a:rPr lang="nl-BE" sz="3600" baseline="0">
                <a:solidFill>
                  <a:schemeClr val="accent3"/>
                </a:solidFill>
              </a:rPr>
              <a:t>y</a:t>
            </a:r>
            <a:r>
              <a:rPr lang="en-BE" sz="3600" baseline="0">
                <a:solidFill>
                  <a:schemeClr val="accent3"/>
                </a:solidFill>
              </a:rPr>
              <a:t>o</a:t>
            </a:r>
            <a:r>
              <a:rPr lang="nl-BE" sz="3600" baseline="0">
                <a:solidFill>
                  <a:schemeClr val="accent3"/>
                </a:solidFill>
              </a:rPr>
              <a:t>u</a:t>
            </a:r>
            <a:r>
              <a:rPr lang="en-BE" sz="3600" baseline="0">
                <a:solidFill>
                  <a:schemeClr val="accent3"/>
                </a:solidFill>
              </a:rPr>
              <a:t>r </a:t>
            </a:r>
            <a:r>
              <a:rPr lang="nl-BE" sz="3600" baseline="0">
                <a:solidFill>
                  <a:schemeClr val="accent3"/>
                </a:solidFill>
              </a:rPr>
              <a:t>a</a:t>
            </a:r>
            <a:r>
              <a:rPr lang="en-BE" sz="3600" baseline="0">
                <a:solidFill>
                  <a:schemeClr val="accent3"/>
                </a:solidFill>
              </a:rPr>
              <a:t>t</a:t>
            </a:r>
            <a:r>
              <a:rPr lang="nl-BE" sz="3600" baseline="0">
                <a:solidFill>
                  <a:schemeClr val="accent3"/>
                </a:solidFill>
              </a:rPr>
              <a:t>t</a:t>
            </a:r>
            <a:r>
              <a:rPr lang="en-BE" sz="3600" baseline="0">
                <a:solidFill>
                  <a:schemeClr val="accent3"/>
                </a:solidFill>
              </a:rPr>
              <a:t>e</a:t>
            </a:r>
            <a:r>
              <a:rPr lang="nl-BE" sz="3600" baseline="0">
                <a:solidFill>
                  <a:schemeClr val="accent3"/>
                </a:solidFill>
              </a:rPr>
              <a:t>n</a:t>
            </a:r>
            <a:r>
              <a:rPr lang="en-BE" sz="3600" baseline="0">
                <a:solidFill>
                  <a:schemeClr val="accent3"/>
                </a:solidFill>
              </a:rPr>
              <a:t>t</a:t>
            </a:r>
            <a:r>
              <a:rPr lang="nl-BE" sz="3600" baseline="0">
                <a:solidFill>
                  <a:schemeClr val="accent3"/>
                </a:solidFill>
              </a:rPr>
              <a:t>i</a:t>
            </a:r>
            <a:r>
              <a:rPr lang="en-BE" sz="3600" baseline="0">
                <a:solidFill>
                  <a:schemeClr val="accent3"/>
                </a:solidFill>
              </a:rPr>
              <a:t>o</a:t>
            </a:r>
            <a:r>
              <a:rPr lang="nl-BE" sz="3600" baseline="0">
                <a:solidFill>
                  <a:schemeClr val="accent3"/>
                </a:solidFill>
              </a:rPr>
              <a:t>n</a:t>
            </a:r>
            <a:r>
              <a:rPr lang="en-BE" sz="3600" baseline="0">
                <a:solidFill>
                  <a:schemeClr val="accent3"/>
                </a:solidFill>
              </a:rPr>
              <a:t>!</a:t>
            </a:r>
            <a:endParaRPr lang="en-US" sz="3600" baseline="0">
              <a:solidFill>
                <a:schemeClr val="accent3"/>
              </a:solidFill>
            </a:endParaRPr>
          </a:p>
        </p:txBody>
      </p:sp>
      <p:sp>
        <p:nvSpPr>
          <p:cNvPr id="28" name="Subtitle 2"/>
          <p:cNvSpPr>
            <a:spLocks noGrp="1"/>
          </p:cNvSpPr>
          <p:nvPr>
            <p:ph type="subTitle" idx="1"/>
          </p:nvPr>
        </p:nvSpPr>
        <p:spPr>
          <a:xfrm>
            <a:off x="770096" y="2322642"/>
            <a:ext cx="9144000" cy="566934"/>
          </a:xfrm>
          <a:ln>
            <a:solidFill>
              <a:schemeClr val="accent1">
                <a:alpha val="0"/>
              </a:schemeClr>
            </a:solidFill>
          </a:ln>
        </p:spPr>
        <p:txBody>
          <a:bodyPr>
            <a:normAutofit/>
          </a:bodyPr>
          <a:lstStyle>
            <a:lvl1pPr marL="0" indent="0" algn="l">
              <a:buNone/>
              <a:defRPr sz="3000" b="1" i="0" cap="all" baseline="0">
                <a:solidFill>
                  <a:schemeClr val="bg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12" name="Date Placeholder 1"/>
          <p:cNvSpPr txBox="1">
            <a:spLocks/>
          </p:cNvSpPr>
          <p:nvPr userDrawn="1"/>
        </p:nvSpPr>
        <p:spPr>
          <a:xfrm>
            <a:off x="2897517" y="6229350"/>
            <a:ext cx="10371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b="1" baseline="0">
                <a:solidFill>
                  <a:schemeClr val="accent3"/>
                </a:solidFill>
              </a:rPr>
              <a:t>© EUA 201</a:t>
            </a:r>
            <a:r>
              <a:rPr lang="en-BE" altLang="en-US" b="1" baseline="0">
                <a:solidFill>
                  <a:schemeClr val="accent3"/>
                </a:solidFill>
              </a:rPr>
              <a:t>9</a:t>
            </a:r>
            <a:endParaRPr lang="en-GB" altLang="en-US" b="1" baseline="0">
              <a:solidFill>
                <a:schemeClr val="accent3"/>
              </a:solidFill>
            </a:endParaRPr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86446" y="4724799"/>
            <a:ext cx="2268416" cy="42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5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897517" y="4321154"/>
            <a:ext cx="5357483" cy="174944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Arial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Name, Surname</a:t>
            </a:r>
          </a:p>
          <a:p>
            <a:pPr lvl="0"/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8688718" y="4321154"/>
            <a:ext cx="2825950" cy="420055"/>
          </a:xfrm>
          <a:ln>
            <a:solidFill>
              <a:schemeClr val="accent1">
                <a:alpha val="0"/>
              </a:schemeClr>
            </a:solidFill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 baseline="0">
                <a:solidFill>
                  <a:schemeClr val="accent1"/>
                </a:solidFill>
                <a:latin typeface="Arial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Follow us on:</a:t>
            </a:r>
          </a:p>
        </p:txBody>
      </p:sp>
      <p:sp>
        <p:nvSpPr>
          <p:cNvPr id="27" name="Title 1"/>
          <p:cNvSpPr txBox="1">
            <a:spLocks/>
          </p:cNvSpPr>
          <p:nvPr userDrawn="1"/>
        </p:nvSpPr>
        <p:spPr>
          <a:xfrm>
            <a:off x="743970" y="2794304"/>
            <a:ext cx="9299778" cy="17649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 baseline="0">
                <a:solidFill>
                  <a:schemeClr val="bg1"/>
                </a:solidFill>
                <a:latin typeface="Arial" charset="0"/>
                <a:ea typeface="+mj-ea"/>
                <a:cs typeface="Calibri Light"/>
              </a:defRPr>
            </a:lvl1pPr>
          </a:lstStyle>
          <a:p>
            <a:r>
              <a:rPr lang="en-US" baseline="0">
                <a:solidFill>
                  <a:schemeClr val="accent1"/>
                </a:solidFill>
              </a:rPr>
              <a:t>Thank you for your attention</a:t>
            </a:r>
          </a:p>
        </p:txBody>
      </p:sp>
      <p:sp>
        <p:nvSpPr>
          <p:cNvPr id="2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70096" y="2322642"/>
            <a:ext cx="9144000" cy="566934"/>
          </a:xfrm>
          <a:ln>
            <a:solidFill>
              <a:schemeClr val="accent1">
                <a:alpha val="0"/>
              </a:schemeClr>
            </a:solidFill>
          </a:ln>
        </p:spPr>
        <p:txBody>
          <a:bodyPr>
            <a:normAutofit/>
          </a:bodyPr>
          <a:lstStyle>
            <a:lvl1pPr marL="0" indent="0" algn="l">
              <a:buNone/>
              <a:defRPr sz="3000" b="1" i="0" cap="all" baseline="0">
                <a:solidFill>
                  <a:schemeClr val="bg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FIN!</a:t>
            </a:r>
          </a:p>
        </p:txBody>
      </p:sp>
      <p:sp>
        <p:nvSpPr>
          <p:cNvPr id="10" name="Date Placeholder 1"/>
          <p:cNvSpPr txBox="1">
            <a:spLocks/>
          </p:cNvSpPr>
          <p:nvPr userDrawn="1"/>
        </p:nvSpPr>
        <p:spPr>
          <a:xfrm>
            <a:off x="2897517" y="6229350"/>
            <a:ext cx="10371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b="1" baseline="0">
                <a:solidFill>
                  <a:schemeClr val="accent1"/>
                </a:solidFill>
              </a:rPr>
              <a:t>© EUA 201</a:t>
            </a:r>
            <a:r>
              <a:rPr lang="en-BE" altLang="en-US" b="1" baseline="0">
                <a:solidFill>
                  <a:schemeClr val="accent1"/>
                </a:solidFill>
              </a:rPr>
              <a:t>9</a:t>
            </a:r>
            <a:endParaRPr lang="en-GB" altLang="en-US" b="1" baseline="0">
              <a:solidFill>
                <a:schemeClr val="accent1"/>
              </a:solidFill>
            </a:endParaRPr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86446" y="4724799"/>
            <a:ext cx="2268416" cy="4278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87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3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389037" y="6356350"/>
            <a:ext cx="2489200" cy="365125"/>
          </a:xfrm>
          <a:prstGeom prst="rect">
            <a:avLst/>
          </a:prstGeom>
        </p:spPr>
        <p:txBody>
          <a:bodyPr/>
          <a:lstStyle/>
          <a:p>
            <a:fld id="{B35DDBA3-B0EF-7E44-9B73-BE973329D606}" type="datetime2">
              <a:rPr lang="en-US" smtClean="0"/>
              <a:t>Thursday, November 7,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4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A0481B-E9AC-A04F-BE9F-F0302E1F105F}" type="datetime2">
              <a:rPr lang="en-US" smtClean="0"/>
              <a:t>Thursday, November 7,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1DB1-D9C2-1046-8BE7-EC5E2F9F1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1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F1DB1-D9C2-1046-8BE7-EC5E2F9F1FD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838200" y="411420"/>
            <a:ext cx="10515600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47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0" r:id="rId3"/>
    <p:sldLayoutId id="2147483652" r:id="rId4"/>
    <p:sldLayoutId id="2147483675" r:id="rId5"/>
    <p:sldLayoutId id="2147483651" r:id="rId6"/>
    <p:sldLayoutId id="2147483673" r:id="rId7"/>
    <p:sldLayoutId id="2147483654" r:id="rId8"/>
    <p:sldLayoutId id="2147483653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hdr="0" ft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551" userDrawn="1">
          <p15:clr>
            <a:srgbClr val="F26B43"/>
          </p15:clr>
        </p15:guide>
        <p15:guide id="3" pos="2615" userDrawn="1">
          <p15:clr>
            <a:srgbClr val="F26B43"/>
          </p15:clr>
        </p15:guide>
        <p15:guide id="4" orient="horz" pos="1162" userDrawn="1">
          <p15:clr>
            <a:srgbClr val="F26B43"/>
          </p15:clr>
        </p15:guide>
        <p15:guide id="5" orient="horz" pos="3884" userDrawn="1">
          <p15:clr>
            <a:srgbClr val="F26B43"/>
          </p15:clr>
        </p15:guide>
        <p15:guide id="6" pos="742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C0559-674F-0643-BE9D-00F1935E75E3}" type="datetime2">
              <a:rPr lang="en-US" smtClean="0"/>
              <a:t>Thursday, November 7, 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FFC78-3185-C74E-B1EA-F8A5539D9C2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17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  <p:sldLayoutId id="2147483670" r:id="rId11"/>
    <p:sldLayoutId id="2147483671" r:id="rId12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ua.eu/resources/publications/826:2017-2018-eua-open-access-survey-results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ua.eu/resources/publications/826:2017-2018-eua-open-access-survey-result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eua.eu/resources/publications/829:2019-big-deals-survey-report.html" TargetMode="Externa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irsfair.eu/" TargetMode="External"/><Relationship Id="rId2" Type="http://schemas.openxmlformats.org/officeDocument/2006/relationships/hyperlink" Target="https://ec.europa.eu/research/openscience/index.cfm?pg=open-science-cloud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hyperlink" Target="https://www.eua.eu/resources/publications/316:eua-roadmap-on-research-assessment-in-the-transition-to-open-science.html" TargetMode="External"/><Relationship Id="rId7" Type="http://schemas.openxmlformats.org/officeDocument/2006/relationships/hyperlink" Target="https://eua.eu/events/107-vsnu-eua-conference-on-recognition-rewards.html" TargetMode="External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ua.eu/resources/publications/830:the-european-university-association-and-science-europe-join-efforts-to-improve-scholarly-research-assessment-methodologies.html" TargetMode="External"/><Relationship Id="rId11" Type="http://schemas.openxmlformats.org/officeDocument/2006/relationships/diagramColors" Target="../diagrams/colors1.xml"/><Relationship Id="rId5" Type="http://schemas.openxmlformats.org/officeDocument/2006/relationships/hyperlink" Target="https://eua.eu/events/87-2019-eua-workshop-on-research-assessment-in-the-transition-to-open-science.html" TargetMode="External"/><Relationship Id="rId10" Type="http://schemas.openxmlformats.org/officeDocument/2006/relationships/diagramQuickStyle" Target="../diagrams/quickStyle1.xml"/><Relationship Id="rId4" Type="http://schemas.openxmlformats.org/officeDocument/2006/relationships/hyperlink" Target="https://eua.eu/resources/publications/825:reflections-on-university-research-assessment-key-concepts,-issues-and-actors.html" TargetMode="External"/><Relationship Id="rId9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ua.eu/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steropenscience.eu/content/what-open-science-introduction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el 24"/>
          <p:cNvSpPr>
            <a:spLocks noGrp="1"/>
          </p:cNvSpPr>
          <p:nvPr>
            <p:ph type="ctrTitle"/>
          </p:nvPr>
        </p:nvSpPr>
        <p:spPr>
          <a:xfrm>
            <a:off x="743970" y="2794304"/>
            <a:ext cx="9299778" cy="1764996"/>
          </a:xfrm>
        </p:spPr>
        <p:txBody>
          <a:bodyPr>
            <a:noAutofit/>
          </a:bodyPr>
          <a:lstStyle/>
          <a:p>
            <a:r>
              <a:rPr lang="en-GB" sz="4000" dirty="0"/>
              <a:t>Towards Open Science: Challenges and </a:t>
            </a:r>
            <a:r>
              <a:rPr lang="fr-FR" sz="4000" dirty="0"/>
              <a:t>W</a:t>
            </a:r>
            <a:r>
              <a:rPr lang="nl-BE" sz="4000"/>
              <a:t>a</a:t>
            </a:r>
            <a:r>
              <a:rPr lang="en-BE" sz="4000"/>
              <a:t>y</a:t>
            </a:r>
            <a:r>
              <a:rPr lang="en-GB" sz="4000" dirty="0"/>
              <a:t> </a:t>
            </a:r>
            <a:r>
              <a:rPr lang="fr-FR" sz="4000" dirty="0"/>
              <a:t>F</a:t>
            </a:r>
            <a:r>
              <a:rPr lang="nl-BE" sz="4000"/>
              <a:t>o</a:t>
            </a:r>
            <a:r>
              <a:rPr lang="en-BE" sz="4000"/>
              <a:t>r</a:t>
            </a:r>
            <a:r>
              <a:rPr lang="nl-BE" sz="4000"/>
              <a:t>w</a:t>
            </a:r>
            <a:r>
              <a:rPr lang="en-BE" sz="4000"/>
              <a:t>a</a:t>
            </a:r>
            <a:r>
              <a:rPr lang="nl-BE" sz="4000"/>
              <a:t>r</a:t>
            </a:r>
            <a:r>
              <a:rPr lang="en-BE" sz="4000"/>
              <a:t>d</a:t>
            </a:r>
            <a:r>
              <a:rPr lang="en-GB" sz="4000" dirty="0"/>
              <a:t> for European </a:t>
            </a:r>
            <a:r>
              <a:rPr lang="en-BE" sz="4000"/>
              <a:t>u</a:t>
            </a:r>
            <a:r>
              <a:rPr lang="nl-BE" sz="4000"/>
              <a:t>n</a:t>
            </a:r>
            <a:r>
              <a:rPr lang="en-BE" sz="4000"/>
              <a:t>i</a:t>
            </a:r>
            <a:r>
              <a:rPr lang="nl-BE" sz="4000"/>
              <a:t>v</a:t>
            </a:r>
            <a:r>
              <a:rPr lang="en-BE" sz="4000"/>
              <a:t>e</a:t>
            </a:r>
            <a:r>
              <a:rPr lang="nl-BE" sz="4000"/>
              <a:t>r</a:t>
            </a:r>
            <a:r>
              <a:rPr lang="en-BE" sz="4000"/>
              <a:t>s</a:t>
            </a:r>
            <a:r>
              <a:rPr lang="nl-BE" sz="4000"/>
              <a:t>i</a:t>
            </a:r>
            <a:r>
              <a:rPr lang="en-BE" sz="4000"/>
              <a:t>t</a:t>
            </a:r>
            <a:r>
              <a:rPr lang="nl-BE" sz="4000"/>
              <a:t>i</a:t>
            </a:r>
            <a:r>
              <a:rPr lang="en-BE" sz="4000"/>
              <a:t>e</a:t>
            </a:r>
            <a:r>
              <a:rPr lang="nl-BE" sz="4000"/>
              <a:t>s</a:t>
            </a:r>
            <a:endParaRPr lang="de-DE" sz="4000" dirty="0"/>
          </a:p>
        </p:txBody>
      </p:sp>
      <p:sp>
        <p:nvSpPr>
          <p:cNvPr id="26" name="Untertitel 25"/>
          <p:cNvSpPr>
            <a:spLocks noGrp="1"/>
          </p:cNvSpPr>
          <p:nvPr>
            <p:ph type="subTitle" idx="1"/>
          </p:nvPr>
        </p:nvSpPr>
        <p:spPr>
          <a:xfrm>
            <a:off x="770096" y="2322642"/>
            <a:ext cx="9144000" cy="566934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BE"/>
              <a:t>#</a:t>
            </a:r>
            <a:r>
              <a:rPr lang="nl-BE"/>
              <a:t>O</a:t>
            </a:r>
            <a:r>
              <a:rPr lang="en-BE"/>
              <a:t>p</a:t>
            </a:r>
            <a:r>
              <a:rPr lang="nl-BE"/>
              <a:t>e</a:t>
            </a:r>
            <a:r>
              <a:rPr lang="en-BE"/>
              <a:t>n</a:t>
            </a:r>
            <a:r>
              <a:rPr lang="nl-BE"/>
              <a:t>S</a:t>
            </a:r>
            <a:r>
              <a:rPr lang="en-BE"/>
              <a:t>c</a:t>
            </a:r>
            <a:r>
              <a:rPr lang="nl-BE"/>
              <a:t>i</a:t>
            </a:r>
            <a:r>
              <a:rPr lang="en-BE"/>
              <a:t>e</a:t>
            </a:r>
            <a:r>
              <a:rPr lang="nl-BE"/>
              <a:t>n</a:t>
            </a:r>
            <a:r>
              <a:rPr lang="en-BE"/>
              <a:t>c</a:t>
            </a:r>
            <a:r>
              <a:rPr lang="nl-BE"/>
              <a:t>e</a:t>
            </a:r>
            <a:endParaRPr lang="en-BE"/>
          </a:p>
          <a:p>
            <a:r>
              <a:rPr lang="en-BE"/>
              <a:t>#</a:t>
            </a:r>
            <a:r>
              <a:rPr lang="en-BE" err="1"/>
              <a:t>OpenAccess</a:t>
            </a:r>
            <a:endParaRPr lang="en-BE"/>
          </a:p>
          <a:p>
            <a:r>
              <a:rPr lang="en-BE"/>
              <a:t>#</a:t>
            </a:r>
            <a:r>
              <a:rPr lang="en-BE" err="1"/>
              <a:t>ResearchAssessment</a:t>
            </a:r>
            <a:endParaRPr lang="de-DE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B6AF459-8C9D-46C8-B3CD-01E8FE01099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97517" y="4998728"/>
            <a:ext cx="4989183" cy="855962"/>
          </a:xfrm>
        </p:spPr>
        <p:txBody>
          <a:bodyPr>
            <a:normAutofit/>
          </a:bodyPr>
          <a:lstStyle/>
          <a:p>
            <a:r>
              <a:rPr lang="nl-BE" sz="1600" b="1"/>
              <a:t>P</a:t>
            </a:r>
            <a:r>
              <a:rPr lang="en-BE" sz="1600" b="1"/>
              <a:t>r</a:t>
            </a:r>
            <a:r>
              <a:rPr lang="nl-BE" sz="1600" b="1"/>
              <a:t>o</a:t>
            </a:r>
            <a:r>
              <a:rPr lang="en-BE" sz="1600" b="1"/>
              <a:t>f</a:t>
            </a:r>
            <a:r>
              <a:rPr lang="nl-BE" sz="1600" b="1"/>
              <a:t>e</a:t>
            </a:r>
            <a:r>
              <a:rPr lang="en-BE" sz="1600" b="1"/>
              <a:t>s</a:t>
            </a:r>
            <a:r>
              <a:rPr lang="nl-BE" sz="1600" b="1"/>
              <a:t>s</a:t>
            </a:r>
            <a:r>
              <a:rPr lang="en-BE" sz="1600" b="1"/>
              <a:t>o</a:t>
            </a:r>
            <a:r>
              <a:rPr lang="nl-BE" sz="1600" b="1"/>
              <a:t>r</a:t>
            </a:r>
            <a:r>
              <a:rPr lang="en-BE" sz="1600" b="1"/>
              <a:t> </a:t>
            </a:r>
            <a:r>
              <a:rPr lang="nl-BE" sz="1600" b="1"/>
              <a:t>J</a:t>
            </a:r>
            <a:r>
              <a:rPr lang="en-BE" sz="1600" b="1"/>
              <a:t>e</a:t>
            </a:r>
            <a:r>
              <a:rPr lang="nl-BE" sz="1600" b="1"/>
              <a:t>a</a:t>
            </a:r>
            <a:r>
              <a:rPr lang="en-BE" sz="1600" b="1"/>
              <a:t>n-</a:t>
            </a:r>
            <a:r>
              <a:rPr lang="nl-BE" sz="1600" b="1"/>
              <a:t>P</a:t>
            </a:r>
            <a:r>
              <a:rPr lang="en-BE" sz="1600" b="1"/>
              <a:t>i</a:t>
            </a:r>
            <a:r>
              <a:rPr lang="nl-BE" sz="1600" b="1"/>
              <a:t>e</a:t>
            </a:r>
            <a:r>
              <a:rPr lang="en-BE" sz="1600" b="1"/>
              <a:t>r</a:t>
            </a:r>
            <a:r>
              <a:rPr lang="nl-BE" sz="1600" b="1"/>
              <a:t>r</a:t>
            </a:r>
            <a:r>
              <a:rPr lang="en-BE" sz="1600" b="1"/>
              <a:t>e </a:t>
            </a:r>
            <a:r>
              <a:rPr lang="nl-BE" sz="1600" b="1"/>
              <a:t>F</a:t>
            </a:r>
            <a:r>
              <a:rPr lang="en-BE" sz="1600" b="1"/>
              <a:t>i</a:t>
            </a:r>
            <a:r>
              <a:rPr lang="nl-BE" sz="1600" b="1"/>
              <a:t>n</a:t>
            </a:r>
            <a:r>
              <a:rPr lang="en-BE" sz="1600" b="1"/>
              <a:t>a</a:t>
            </a:r>
            <a:r>
              <a:rPr lang="nl-BE" sz="1600" b="1"/>
              <a:t>n</a:t>
            </a:r>
            <a:r>
              <a:rPr lang="en-BE" sz="1600" b="1"/>
              <a:t>c</a:t>
            </a:r>
            <a:r>
              <a:rPr lang="nl-BE" sz="1600" b="1"/>
              <a:t>e</a:t>
            </a:r>
            <a:endParaRPr lang="en-BE" sz="1600" b="1"/>
          </a:p>
          <a:p>
            <a:r>
              <a:rPr lang="nl-BE" sz="1200"/>
              <a:t>C</a:t>
            </a:r>
            <a:r>
              <a:rPr lang="en-BE" sz="1200"/>
              <a:t>h</a:t>
            </a:r>
            <a:r>
              <a:rPr lang="nl-BE" sz="1200"/>
              <a:t>a</a:t>
            </a:r>
            <a:r>
              <a:rPr lang="en-BE" sz="1200"/>
              <a:t>i</a:t>
            </a:r>
            <a:r>
              <a:rPr lang="nl-BE" sz="1200"/>
              <a:t>r</a:t>
            </a:r>
            <a:r>
              <a:rPr lang="en-BE" sz="1200"/>
              <a:t> </a:t>
            </a:r>
            <a:r>
              <a:rPr lang="nl-BE" sz="1200"/>
              <a:t>o</a:t>
            </a:r>
            <a:r>
              <a:rPr lang="en-BE" sz="1200"/>
              <a:t>f </a:t>
            </a:r>
            <a:r>
              <a:rPr lang="nl-BE" sz="1200"/>
              <a:t>t</a:t>
            </a:r>
            <a:r>
              <a:rPr lang="en-BE" sz="1200"/>
              <a:t>h</a:t>
            </a:r>
            <a:r>
              <a:rPr lang="nl-BE" sz="1200"/>
              <a:t>e</a:t>
            </a:r>
            <a:r>
              <a:rPr lang="en-BE" sz="1200"/>
              <a:t> </a:t>
            </a:r>
            <a:r>
              <a:rPr lang="nl-BE" sz="1200"/>
              <a:t>E</a:t>
            </a:r>
            <a:r>
              <a:rPr lang="en-BE" sz="1200"/>
              <a:t>U</a:t>
            </a:r>
            <a:r>
              <a:rPr lang="nl-BE" sz="1200"/>
              <a:t>A</a:t>
            </a:r>
            <a:r>
              <a:rPr lang="en-BE" sz="1200"/>
              <a:t> </a:t>
            </a:r>
            <a:r>
              <a:rPr lang="nl-BE" sz="1200"/>
              <a:t>E</a:t>
            </a:r>
            <a:r>
              <a:rPr lang="en-BE" sz="1200"/>
              <a:t>x</a:t>
            </a:r>
            <a:r>
              <a:rPr lang="nl-BE" sz="1200"/>
              <a:t>p</a:t>
            </a:r>
            <a:r>
              <a:rPr lang="en-BE" sz="1200"/>
              <a:t>e</a:t>
            </a:r>
            <a:r>
              <a:rPr lang="nl-BE" sz="1200"/>
              <a:t>r</a:t>
            </a:r>
            <a:r>
              <a:rPr lang="en-BE" sz="1200"/>
              <a:t>t </a:t>
            </a:r>
            <a:r>
              <a:rPr lang="nl-BE" sz="1200"/>
              <a:t>G</a:t>
            </a:r>
            <a:r>
              <a:rPr lang="en-BE" sz="1200"/>
              <a:t>r</a:t>
            </a:r>
            <a:r>
              <a:rPr lang="nl-BE" sz="1200"/>
              <a:t>o</a:t>
            </a:r>
            <a:r>
              <a:rPr lang="en-BE" sz="1200"/>
              <a:t>u</a:t>
            </a:r>
            <a:r>
              <a:rPr lang="nl-BE" sz="1200"/>
              <a:t>p</a:t>
            </a:r>
            <a:r>
              <a:rPr lang="en-BE" sz="1200"/>
              <a:t> </a:t>
            </a:r>
            <a:r>
              <a:rPr lang="nl-BE" sz="1200"/>
              <a:t>S</a:t>
            </a:r>
            <a:r>
              <a:rPr lang="en-BE" sz="1200"/>
              <a:t>c</a:t>
            </a:r>
            <a:r>
              <a:rPr lang="nl-BE" sz="1200"/>
              <a:t>i</a:t>
            </a:r>
            <a:r>
              <a:rPr lang="en-BE" sz="1200"/>
              <a:t>e</a:t>
            </a:r>
            <a:r>
              <a:rPr lang="nl-BE" sz="1200"/>
              <a:t>n</a:t>
            </a:r>
            <a:r>
              <a:rPr lang="en-BE" sz="1200"/>
              <a:t>c</a:t>
            </a:r>
            <a:r>
              <a:rPr lang="nl-BE" sz="1200"/>
              <a:t>e</a:t>
            </a:r>
            <a:r>
              <a:rPr lang="en-BE" sz="1200"/>
              <a:t> 2.0/</a:t>
            </a:r>
            <a:r>
              <a:rPr lang="nl-BE" sz="1200"/>
              <a:t>O</a:t>
            </a:r>
            <a:r>
              <a:rPr lang="en-BE" sz="1200"/>
              <a:t>p</a:t>
            </a:r>
            <a:r>
              <a:rPr lang="nl-BE" sz="1200"/>
              <a:t>e</a:t>
            </a:r>
            <a:r>
              <a:rPr lang="en-BE" sz="1200"/>
              <a:t>n </a:t>
            </a:r>
            <a:r>
              <a:rPr lang="nl-BE" sz="1200"/>
              <a:t>S</a:t>
            </a:r>
            <a:r>
              <a:rPr lang="en-BE" sz="1200"/>
              <a:t>c</a:t>
            </a:r>
            <a:r>
              <a:rPr lang="nl-BE" sz="1200"/>
              <a:t>i</a:t>
            </a:r>
            <a:r>
              <a:rPr lang="en-BE" sz="1200"/>
              <a:t>e</a:t>
            </a:r>
            <a:r>
              <a:rPr lang="nl-BE" sz="1200"/>
              <a:t>n</a:t>
            </a:r>
            <a:r>
              <a:rPr lang="en-BE" sz="1200"/>
              <a:t>c</a:t>
            </a:r>
            <a:r>
              <a:rPr lang="nl-BE" sz="1200"/>
              <a:t>e</a:t>
            </a:r>
            <a:r>
              <a:rPr lang="en-BE" sz="1200"/>
              <a:t> </a:t>
            </a:r>
            <a:r>
              <a:rPr lang="nl-BE" sz="1200"/>
              <a:t>a</a:t>
            </a:r>
            <a:r>
              <a:rPr lang="en-BE" sz="1200"/>
              <a:t>n</a:t>
            </a:r>
            <a:r>
              <a:rPr lang="nl-BE" sz="1200"/>
              <a:t>d</a:t>
            </a:r>
            <a:r>
              <a:rPr lang="en-BE" sz="1200"/>
              <a:t> </a:t>
            </a:r>
            <a:br>
              <a:rPr lang="en-BE" sz="1200"/>
            </a:br>
            <a:r>
              <a:rPr lang="nl-BE" sz="1200"/>
              <a:t>E</a:t>
            </a:r>
            <a:r>
              <a:rPr lang="en-BE" sz="1200"/>
              <a:t>U</a:t>
            </a:r>
            <a:r>
              <a:rPr lang="nl-BE" sz="1200"/>
              <a:t>A</a:t>
            </a:r>
            <a:r>
              <a:rPr lang="en-BE" sz="1200"/>
              <a:t> High-Level Group on Big Deals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473087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E32CF-C203-469F-90B7-DAA5DA2B559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15636" y="1855789"/>
            <a:ext cx="3330863" cy="3031898"/>
          </a:xfrm>
        </p:spPr>
        <p:txBody>
          <a:bodyPr/>
          <a:lstStyle/>
          <a:p>
            <a:r>
              <a:rPr lang="nl-BE"/>
              <a:t>E</a:t>
            </a:r>
            <a:r>
              <a:rPr lang="en-BE"/>
              <a:t>U</a:t>
            </a:r>
            <a:r>
              <a:rPr lang="nl-BE"/>
              <a:t>A</a:t>
            </a:r>
            <a:r>
              <a:rPr lang="en-BE"/>
              <a:t> </a:t>
            </a:r>
            <a:r>
              <a:rPr lang="nl-BE"/>
              <a:t>p</a:t>
            </a:r>
            <a:r>
              <a:rPr lang="en-BE"/>
              <a:t>r</a:t>
            </a:r>
            <a:r>
              <a:rPr lang="nl-BE"/>
              <a:t>i</a:t>
            </a:r>
            <a:r>
              <a:rPr lang="en-BE"/>
              <a:t>o</a:t>
            </a:r>
            <a:r>
              <a:rPr lang="nl-BE"/>
              <a:t>r</a:t>
            </a:r>
            <a:r>
              <a:rPr lang="en-BE"/>
              <a:t>i</a:t>
            </a:r>
            <a:r>
              <a:rPr lang="nl-BE"/>
              <a:t>t</a:t>
            </a:r>
            <a:r>
              <a:rPr lang="en-BE"/>
              <a:t>i</a:t>
            </a:r>
            <a:r>
              <a:rPr lang="nl-BE"/>
              <a:t>e</a:t>
            </a:r>
            <a:r>
              <a:rPr lang="en-BE"/>
              <a:t>s</a:t>
            </a:r>
            <a:endParaRPr lang="fr-FR"/>
          </a:p>
          <a:p>
            <a:endParaRPr lang="fr-FR"/>
          </a:p>
          <a:p>
            <a:r>
              <a:rPr lang="fr-FR">
                <a:solidFill>
                  <a:srgbClr val="FF0000"/>
                </a:solidFill>
              </a:rPr>
              <a:t>Promotion of OA</a:t>
            </a:r>
            <a:endParaRPr lang="en-BE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A1BB6-1E25-447E-BF8C-039136CFEDEC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342900" indent="-342900" algn="just">
              <a:buFont typeface="Arial" panose="020B0604020202020204" pitchFamily="34" charset="0"/>
              <a:buChar char="-"/>
            </a:pPr>
            <a:r>
              <a:rPr lang="fr-FR" b="0">
                <a:solidFill>
                  <a:srgbClr val="005286"/>
                </a:solidFill>
              </a:rPr>
              <a:t>Monitor </a:t>
            </a:r>
            <a:r>
              <a:rPr lang="fr-FR" b="0" err="1">
                <a:solidFill>
                  <a:srgbClr val="005286"/>
                </a:solidFill>
              </a:rPr>
              <a:t>OA’s</a:t>
            </a:r>
            <a:r>
              <a:rPr lang="fr-FR" b="0">
                <a:solidFill>
                  <a:srgbClr val="005286"/>
                </a:solidFill>
              </a:rPr>
              <a:t> state of </a:t>
            </a:r>
            <a:r>
              <a:rPr lang="fr-FR" b="0" err="1">
                <a:solidFill>
                  <a:srgbClr val="005286"/>
                </a:solidFill>
              </a:rPr>
              <a:t>development</a:t>
            </a:r>
            <a:r>
              <a:rPr lang="fr-FR" b="0">
                <a:solidFill>
                  <a:srgbClr val="005286"/>
                </a:solidFill>
              </a:rPr>
              <a:t> in </a:t>
            </a:r>
            <a:r>
              <a:rPr lang="fr-FR" b="0" err="1">
                <a:solidFill>
                  <a:srgbClr val="005286"/>
                </a:solidFill>
              </a:rPr>
              <a:t>European</a:t>
            </a:r>
            <a:r>
              <a:rPr lang="fr-FR" b="0">
                <a:solidFill>
                  <a:srgbClr val="005286"/>
                </a:solidFill>
              </a:rPr>
              <a:t> </a:t>
            </a:r>
            <a:r>
              <a:rPr lang="fr-FR" b="0" err="1">
                <a:solidFill>
                  <a:srgbClr val="005286"/>
                </a:solidFill>
              </a:rPr>
              <a:t>universities</a:t>
            </a:r>
            <a:r>
              <a:rPr lang="fr-FR" b="0">
                <a:solidFill>
                  <a:srgbClr val="005286"/>
                </a:solidFill>
              </a:rPr>
              <a:t> </a:t>
            </a:r>
          </a:p>
          <a:p>
            <a:pPr algn="just"/>
            <a:r>
              <a:rPr lang="fr-FR" b="0">
                <a:solidFill>
                  <a:srgbClr val="005286"/>
                </a:solidFill>
                <a:sym typeface="Wingdings" pitchFamily="2" charset="2"/>
              </a:rPr>
              <a:t> 3 EUA </a:t>
            </a:r>
            <a:r>
              <a:rPr lang="fr-FR" b="0" err="1">
                <a:solidFill>
                  <a:srgbClr val="005286"/>
                </a:solidFill>
                <a:sym typeface="Wingdings" pitchFamily="2" charset="2"/>
              </a:rPr>
              <a:t>Surveys</a:t>
            </a:r>
            <a:r>
              <a:rPr lang="fr-FR" b="0">
                <a:solidFill>
                  <a:srgbClr val="005286"/>
                </a:solidFill>
                <a:sym typeface="Wingdings" pitchFamily="2" charset="2"/>
              </a:rPr>
              <a:t> on Open Access (2015-2016, 2016-2017, 2017-2018) </a:t>
            </a:r>
            <a:r>
              <a:rPr lang="fr-FR" b="0" err="1">
                <a:solidFill>
                  <a:srgbClr val="005286"/>
                </a:solidFill>
                <a:sym typeface="Wingdings" pitchFamily="2" charset="2"/>
              </a:rPr>
              <a:t>including</a:t>
            </a:r>
            <a:r>
              <a:rPr lang="fr-FR" b="0">
                <a:solidFill>
                  <a:srgbClr val="005286"/>
                </a:solidFill>
                <a:sym typeface="Wingdings" pitchFamily="2" charset="2"/>
              </a:rPr>
              <a:t>:</a:t>
            </a:r>
          </a:p>
          <a:p>
            <a:pPr marL="692100" lvl="1" indent="-342900" algn="just">
              <a:buFont typeface="Arial" panose="020B0604020202020204" pitchFamily="34" charset="0"/>
              <a:buChar char="-"/>
            </a:pPr>
            <a:r>
              <a:rPr lang="fr-FR" b="0">
                <a:solidFill>
                  <a:srgbClr val="005286"/>
                </a:solidFill>
                <a:sym typeface="Wingdings" pitchFamily="2" charset="2"/>
              </a:rPr>
              <a:t>Open Access for </a:t>
            </a:r>
            <a:r>
              <a:rPr lang="fr-FR" b="0" err="1">
                <a:solidFill>
                  <a:srgbClr val="005286"/>
                </a:solidFill>
                <a:sym typeface="Wingdings" pitchFamily="2" charset="2"/>
              </a:rPr>
              <a:t>research</a:t>
            </a:r>
            <a:r>
              <a:rPr lang="fr-FR" b="0">
                <a:solidFill>
                  <a:srgbClr val="005286"/>
                </a:solidFill>
                <a:sym typeface="Wingdings" pitchFamily="2" charset="2"/>
              </a:rPr>
              <a:t> publications (</a:t>
            </a:r>
            <a:r>
              <a:rPr lang="fr-FR" b="0" err="1">
                <a:solidFill>
                  <a:srgbClr val="005286"/>
                </a:solidFill>
                <a:sym typeface="Wingdings" pitchFamily="2" charset="2"/>
              </a:rPr>
              <a:t>policies</a:t>
            </a:r>
            <a:r>
              <a:rPr lang="fr-FR" b="0">
                <a:solidFill>
                  <a:srgbClr val="005286"/>
                </a:solidFill>
                <a:sym typeface="Wingdings" pitchFamily="2" charset="2"/>
              </a:rPr>
              <a:t>, </a:t>
            </a:r>
            <a:r>
              <a:rPr lang="fr-FR" b="0" err="1">
                <a:solidFill>
                  <a:srgbClr val="005286"/>
                </a:solidFill>
                <a:sym typeface="Wingdings" pitchFamily="2" charset="2"/>
              </a:rPr>
              <a:t>instutional</a:t>
            </a:r>
            <a:r>
              <a:rPr lang="fr-FR" b="0">
                <a:solidFill>
                  <a:srgbClr val="005286"/>
                </a:solidFill>
                <a:sym typeface="Wingdings" pitchFamily="2" charset="2"/>
              </a:rPr>
              <a:t> </a:t>
            </a:r>
            <a:r>
              <a:rPr lang="fr-FR" b="0" err="1">
                <a:solidFill>
                  <a:srgbClr val="005286"/>
                </a:solidFill>
                <a:sym typeface="Wingdings" pitchFamily="2" charset="2"/>
              </a:rPr>
              <a:t>repositories</a:t>
            </a:r>
            <a:r>
              <a:rPr lang="fr-FR" b="0">
                <a:solidFill>
                  <a:srgbClr val="005286"/>
                </a:solidFill>
                <a:sym typeface="Wingdings" pitchFamily="2" charset="2"/>
              </a:rPr>
              <a:t>, …); </a:t>
            </a:r>
          </a:p>
          <a:p>
            <a:pPr marL="692100" lvl="1" indent="-342900" algn="just">
              <a:buFont typeface="Arial" panose="020B0604020202020204" pitchFamily="34" charset="0"/>
              <a:buChar char="-"/>
            </a:pPr>
            <a:endParaRPr lang="fr-FR" b="0">
              <a:solidFill>
                <a:srgbClr val="005286"/>
              </a:solidFill>
              <a:sym typeface="Wingdings" pitchFamily="2" charset="2"/>
            </a:endParaRPr>
          </a:p>
          <a:p>
            <a:pPr marL="692100" lvl="1" indent="-342900" algn="just">
              <a:buFont typeface="Arial" panose="020B0604020202020204" pitchFamily="34" charset="0"/>
              <a:buChar char="-"/>
            </a:pPr>
            <a:r>
              <a:rPr lang="fr-FR" b="0">
                <a:solidFill>
                  <a:srgbClr val="005286"/>
                </a:solidFill>
                <a:sym typeface="Wingdings" pitchFamily="2" charset="2"/>
              </a:rPr>
              <a:t>Open Access for </a:t>
            </a:r>
            <a:r>
              <a:rPr lang="fr-FR" b="0" err="1">
                <a:solidFill>
                  <a:srgbClr val="005286"/>
                </a:solidFill>
                <a:sym typeface="Wingdings" pitchFamily="2" charset="2"/>
              </a:rPr>
              <a:t>research</a:t>
            </a:r>
            <a:r>
              <a:rPr lang="fr-FR" b="0">
                <a:solidFill>
                  <a:srgbClr val="005286"/>
                </a:solidFill>
                <a:sym typeface="Wingdings" pitchFamily="2" charset="2"/>
              </a:rPr>
              <a:t> data (</a:t>
            </a:r>
            <a:r>
              <a:rPr lang="fr-FR" b="0" err="1">
                <a:solidFill>
                  <a:srgbClr val="005286"/>
                </a:solidFill>
                <a:sym typeface="Wingdings" pitchFamily="2" charset="2"/>
              </a:rPr>
              <a:t>policies</a:t>
            </a:r>
            <a:r>
              <a:rPr lang="fr-FR" b="0">
                <a:solidFill>
                  <a:srgbClr val="005286"/>
                </a:solidFill>
                <a:sym typeface="Wingdings" pitchFamily="2" charset="2"/>
              </a:rPr>
              <a:t> and practices, </a:t>
            </a:r>
            <a:r>
              <a:rPr lang="fr-FR" b="0" err="1">
                <a:solidFill>
                  <a:srgbClr val="005286"/>
                </a:solidFill>
                <a:sym typeface="Wingdings" pitchFamily="2" charset="2"/>
              </a:rPr>
              <a:t>Research</a:t>
            </a:r>
            <a:r>
              <a:rPr lang="fr-FR" b="0">
                <a:solidFill>
                  <a:srgbClr val="005286"/>
                </a:solidFill>
                <a:sym typeface="Wingdings" pitchFamily="2" charset="2"/>
              </a:rPr>
              <a:t> Data Management ); </a:t>
            </a:r>
          </a:p>
          <a:p>
            <a:pPr lvl="1" indent="0" algn="just">
              <a:buNone/>
            </a:pPr>
            <a:endParaRPr lang="fr-FR" b="0">
              <a:solidFill>
                <a:srgbClr val="005286"/>
              </a:solidFill>
              <a:sym typeface="Wingdings" pitchFamily="2" charset="2"/>
            </a:endParaRPr>
          </a:p>
          <a:p>
            <a:pPr marL="692100" lvl="1" indent="-342900" algn="just">
              <a:buFont typeface="Wingdings" pitchFamily="2" charset="2"/>
              <a:buChar char="Ø"/>
            </a:pPr>
            <a:r>
              <a:rPr lang="fr-FR" b="0">
                <a:solidFill>
                  <a:srgbClr val="005286"/>
                </a:solidFill>
                <a:sym typeface="Wingdings" pitchFamily="2" charset="2"/>
              </a:rPr>
              <a:t>527 </a:t>
            </a:r>
            <a:r>
              <a:rPr lang="fr-FR" b="0" err="1">
                <a:solidFill>
                  <a:srgbClr val="005286"/>
                </a:solidFill>
                <a:sym typeface="Wingdings" pitchFamily="2" charset="2"/>
              </a:rPr>
              <a:t>respondants</a:t>
            </a:r>
            <a:r>
              <a:rPr lang="fr-FR" b="0">
                <a:solidFill>
                  <a:srgbClr val="005286"/>
                </a:solidFill>
                <a:sym typeface="Wingdings" pitchFamily="2" charset="2"/>
              </a:rPr>
              <a:t> </a:t>
            </a:r>
            <a:r>
              <a:rPr lang="fr-FR" b="0" err="1">
                <a:solidFill>
                  <a:srgbClr val="005286"/>
                </a:solidFill>
                <a:sym typeface="Wingdings" pitchFamily="2" charset="2"/>
              </a:rPr>
              <a:t>having</a:t>
            </a:r>
            <a:r>
              <a:rPr lang="fr-FR" b="0">
                <a:solidFill>
                  <a:srgbClr val="005286"/>
                </a:solidFill>
                <a:sym typeface="Wingdings" pitchFamily="2" charset="2"/>
              </a:rPr>
              <a:t> sent a </a:t>
            </a:r>
            <a:r>
              <a:rPr lang="fr-FR" b="0" err="1">
                <a:solidFill>
                  <a:srgbClr val="005286"/>
                </a:solidFill>
                <a:sym typeface="Wingdings" pitchFamily="2" charset="2"/>
              </a:rPr>
              <a:t>response</a:t>
            </a:r>
            <a:r>
              <a:rPr lang="fr-FR" b="0">
                <a:solidFill>
                  <a:srgbClr val="005286"/>
                </a:solidFill>
                <a:sym typeface="Wingdings" pitchFamily="2" charset="2"/>
              </a:rPr>
              <a:t>  at least once.</a:t>
            </a:r>
          </a:p>
          <a:p>
            <a:pPr marL="692100" lvl="1" indent="-342900" algn="just">
              <a:buFont typeface="Arial" panose="020B0604020202020204" pitchFamily="34" charset="0"/>
              <a:buChar char="-"/>
            </a:pPr>
            <a:endParaRPr lang="en-BE" b="0">
              <a:solidFill>
                <a:srgbClr val="005286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DD28F0-51C9-4F78-9E6E-7504DADEEDB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15F1DB1-D9C2-1046-8BE7-EC5E2F9F1F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99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4F723-0F35-4EEC-87E1-9B521F523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Institutional </a:t>
            </a:r>
            <a:r>
              <a:rPr lang="nl-BE"/>
              <a:t>O</a:t>
            </a:r>
            <a:r>
              <a:rPr lang="en-BE"/>
              <a:t>p</a:t>
            </a:r>
            <a:r>
              <a:rPr lang="nl-BE"/>
              <a:t>e</a:t>
            </a:r>
            <a:r>
              <a:rPr lang="en-BE"/>
              <a:t>n </a:t>
            </a:r>
            <a:r>
              <a:rPr lang="nl-BE"/>
              <a:t>A</a:t>
            </a:r>
            <a:r>
              <a:rPr lang="en-BE"/>
              <a:t>c</a:t>
            </a:r>
            <a:r>
              <a:rPr lang="nl-BE"/>
              <a:t>c</a:t>
            </a:r>
            <a:r>
              <a:rPr lang="en-BE"/>
              <a:t>e</a:t>
            </a:r>
            <a:r>
              <a:rPr lang="nl-BE"/>
              <a:t>s</a:t>
            </a:r>
            <a:r>
              <a:rPr lang="en-BE"/>
              <a:t>s </a:t>
            </a:r>
            <a:r>
              <a:rPr lang="nl-BE"/>
              <a:t>p</a:t>
            </a:r>
            <a:r>
              <a:rPr lang="en-BE"/>
              <a:t>o</a:t>
            </a:r>
            <a:r>
              <a:rPr lang="nl-BE"/>
              <a:t>l</a:t>
            </a:r>
            <a:r>
              <a:rPr lang="en-BE"/>
              <a:t>i</a:t>
            </a:r>
            <a:r>
              <a:rPr lang="nl-BE"/>
              <a:t>c</a:t>
            </a:r>
            <a:r>
              <a:rPr lang="en-BE"/>
              <a:t>i</a:t>
            </a:r>
            <a:r>
              <a:rPr lang="nl-BE"/>
              <a:t>e</a:t>
            </a:r>
            <a:r>
              <a:rPr lang="en-BE"/>
              <a:t>s (2018)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3D7E7C-5876-4A49-80BC-95B4E5E589E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15F1DB1-D9C2-1046-8BE7-EC5E2F9F1FD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E32A6B-C0EB-4239-8C76-FFC792E9E9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70720" y="898570"/>
            <a:ext cx="4496392" cy="298450"/>
          </a:xfrm>
        </p:spPr>
        <p:txBody>
          <a:bodyPr>
            <a:normAutofit/>
          </a:bodyPr>
          <a:lstStyle/>
          <a:p>
            <a:r>
              <a:rPr lang="nl-BE" sz="1200"/>
              <a:t>S</a:t>
            </a:r>
            <a:r>
              <a:rPr lang="en-BE" sz="1200"/>
              <a:t>o</a:t>
            </a:r>
            <a:r>
              <a:rPr lang="nl-BE" sz="1200"/>
              <a:t>u</a:t>
            </a:r>
            <a:r>
              <a:rPr lang="en-BE" sz="1200"/>
              <a:t>r</a:t>
            </a:r>
            <a:r>
              <a:rPr lang="nl-BE" sz="1200"/>
              <a:t>c</a:t>
            </a:r>
            <a:r>
              <a:rPr lang="en-BE" sz="1200"/>
              <a:t>e: </a:t>
            </a:r>
            <a:r>
              <a:rPr lang="en-BE" sz="1200">
                <a:hlinkClick r:id="rId3"/>
              </a:rPr>
              <a:t>2017-2018 EUA Open Access Survey </a:t>
            </a:r>
            <a:r>
              <a:rPr lang="nl-BE" sz="1200">
                <a:hlinkClick r:id="rId3"/>
              </a:rPr>
              <a:t>R</a:t>
            </a:r>
            <a:r>
              <a:rPr lang="en-BE" sz="1200">
                <a:hlinkClick r:id="rId3"/>
              </a:rPr>
              <a:t>e</a:t>
            </a:r>
            <a:r>
              <a:rPr lang="nl-BE" sz="1200">
                <a:hlinkClick r:id="rId3"/>
              </a:rPr>
              <a:t>s</a:t>
            </a:r>
            <a:r>
              <a:rPr lang="en-BE" sz="1200">
                <a:hlinkClick r:id="rId3"/>
              </a:rPr>
              <a:t>u</a:t>
            </a:r>
            <a:r>
              <a:rPr lang="nl-BE" sz="1200">
                <a:hlinkClick r:id="rId3"/>
              </a:rPr>
              <a:t>l</a:t>
            </a:r>
            <a:r>
              <a:rPr lang="en-BE" sz="1200">
                <a:hlinkClick r:id="rId3"/>
              </a:rPr>
              <a:t>t</a:t>
            </a:r>
            <a:r>
              <a:rPr lang="nl-BE" sz="1200">
                <a:hlinkClick r:id="rId3"/>
              </a:rPr>
              <a:t>s</a:t>
            </a:r>
            <a:endParaRPr lang="en-BE" sz="120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DB649AC-3E3E-2A45-B353-205EB4C9E3FF}"/>
              </a:ext>
            </a:extLst>
          </p:cNvPr>
          <p:cNvSpPr txBox="1">
            <a:spLocks/>
          </p:cNvSpPr>
          <p:nvPr/>
        </p:nvSpPr>
        <p:spPr>
          <a:xfrm>
            <a:off x="1394482" y="1338783"/>
            <a:ext cx="7745259" cy="85788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3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fr-FR" sz="2400" b="1" err="1"/>
              <a:t>Priorities</a:t>
            </a:r>
            <a:r>
              <a:rPr lang="fr-FR" sz="2400" b="1"/>
              <a:t> in OA to publications</a:t>
            </a:r>
            <a:endParaRPr lang="de-DE" sz="2400"/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EC043573-8919-B043-A9CF-2414C111FFFC}"/>
              </a:ext>
            </a:extLst>
          </p:cNvPr>
          <p:cNvSpPr txBox="1">
            <a:spLocks/>
          </p:cNvSpPr>
          <p:nvPr/>
        </p:nvSpPr>
        <p:spPr>
          <a:xfrm>
            <a:off x="10590724" y="7250431"/>
            <a:ext cx="467974" cy="2789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5F1DB1-D9C2-1046-8BE7-EC5E2F9F1FD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937ADA24-C839-014F-A854-D70B9EDD3FB9}"/>
              </a:ext>
            </a:extLst>
          </p:cNvPr>
          <p:cNvSpPr txBox="1">
            <a:spLocks/>
          </p:cNvSpPr>
          <p:nvPr/>
        </p:nvSpPr>
        <p:spPr>
          <a:xfrm>
            <a:off x="1489497" y="7324247"/>
            <a:ext cx="2613229" cy="2225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>
                <a:solidFill>
                  <a:schemeClr val="accent3"/>
                </a:solidFill>
                <a:ea typeface="ＭＳ Ｐゴシック" charset="0"/>
                <a:cs typeface="Calibri"/>
              </a:rPr>
              <a:t>Number of respondents: 317-320/321</a:t>
            </a:r>
            <a:endParaRPr lang="nl-NL" sz="1200">
              <a:solidFill>
                <a:schemeClr val="accent3"/>
              </a:solidFill>
            </a:endParaRPr>
          </a:p>
        </p:txBody>
      </p:sp>
      <p:graphicFrame>
        <p:nvGraphicFramePr>
          <p:cNvPr id="10" name="Chart 8">
            <a:extLst>
              <a:ext uri="{FF2B5EF4-FFF2-40B4-BE49-F238E27FC236}">
                <a16:creationId xmlns:a16="http://schemas.microsoft.com/office/drawing/2014/main" id="{7C5BF95E-86AB-CB4A-AB4A-84E30E2A36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1543637"/>
              </p:ext>
            </p:extLst>
          </p:nvPr>
        </p:nvGraphicFramePr>
        <p:xfrm>
          <a:off x="1133302" y="2143867"/>
          <a:ext cx="9925396" cy="4180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10407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4F723-0F35-4EEC-87E1-9B521F523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Institutional </a:t>
            </a:r>
            <a:r>
              <a:rPr lang="nl-BE"/>
              <a:t>O</a:t>
            </a:r>
            <a:r>
              <a:rPr lang="en-BE"/>
              <a:t>p</a:t>
            </a:r>
            <a:r>
              <a:rPr lang="nl-BE"/>
              <a:t>e</a:t>
            </a:r>
            <a:r>
              <a:rPr lang="en-BE"/>
              <a:t>n </a:t>
            </a:r>
            <a:r>
              <a:rPr lang="nl-BE"/>
              <a:t>A</a:t>
            </a:r>
            <a:r>
              <a:rPr lang="en-BE"/>
              <a:t>c</a:t>
            </a:r>
            <a:r>
              <a:rPr lang="nl-BE"/>
              <a:t>c</a:t>
            </a:r>
            <a:r>
              <a:rPr lang="en-BE"/>
              <a:t>e</a:t>
            </a:r>
            <a:r>
              <a:rPr lang="nl-BE"/>
              <a:t>s</a:t>
            </a:r>
            <a:r>
              <a:rPr lang="en-BE"/>
              <a:t>s </a:t>
            </a:r>
            <a:r>
              <a:rPr lang="nl-BE"/>
              <a:t>p</a:t>
            </a:r>
            <a:r>
              <a:rPr lang="en-BE"/>
              <a:t>o</a:t>
            </a:r>
            <a:r>
              <a:rPr lang="nl-BE"/>
              <a:t>l</a:t>
            </a:r>
            <a:r>
              <a:rPr lang="en-BE"/>
              <a:t>i</a:t>
            </a:r>
            <a:r>
              <a:rPr lang="nl-BE"/>
              <a:t>c</a:t>
            </a:r>
            <a:r>
              <a:rPr lang="en-BE"/>
              <a:t>i</a:t>
            </a:r>
            <a:r>
              <a:rPr lang="nl-BE"/>
              <a:t>e</a:t>
            </a:r>
            <a:r>
              <a:rPr lang="en-BE"/>
              <a:t>s (2018)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3D7E7C-5876-4A49-80BC-95B4E5E589E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15F1DB1-D9C2-1046-8BE7-EC5E2F9F1FD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E32A6B-C0EB-4239-8C76-FFC792E9E9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70720" y="898570"/>
            <a:ext cx="4496392" cy="298450"/>
          </a:xfrm>
        </p:spPr>
        <p:txBody>
          <a:bodyPr>
            <a:normAutofit/>
          </a:bodyPr>
          <a:lstStyle/>
          <a:p>
            <a:r>
              <a:rPr lang="nl-BE" sz="1200"/>
              <a:t>S</a:t>
            </a:r>
            <a:r>
              <a:rPr lang="en-BE" sz="1200"/>
              <a:t>o</a:t>
            </a:r>
            <a:r>
              <a:rPr lang="nl-BE" sz="1200"/>
              <a:t>u</a:t>
            </a:r>
            <a:r>
              <a:rPr lang="en-BE" sz="1200"/>
              <a:t>r</a:t>
            </a:r>
            <a:r>
              <a:rPr lang="nl-BE" sz="1200"/>
              <a:t>c</a:t>
            </a:r>
            <a:r>
              <a:rPr lang="en-BE" sz="1200"/>
              <a:t>e: </a:t>
            </a:r>
            <a:r>
              <a:rPr lang="en-BE" sz="1200">
                <a:hlinkClick r:id="rId3"/>
              </a:rPr>
              <a:t>2017-2018 EUA Open Access Survey </a:t>
            </a:r>
            <a:r>
              <a:rPr lang="nl-BE" sz="1200">
                <a:hlinkClick r:id="rId3"/>
              </a:rPr>
              <a:t>R</a:t>
            </a:r>
            <a:r>
              <a:rPr lang="en-BE" sz="1200">
                <a:hlinkClick r:id="rId3"/>
              </a:rPr>
              <a:t>e</a:t>
            </a:r>
            <a:r>
              <a:rPr lang="nl-BE" sz="1200">
                <a:hlinkClick r:id="rId3"/>
              </a:rPr>
              <a:t>s</a:t>
            </a:r>
            <a:r>
              <a:rPr lang="en-BE" sz="1200">
                <a:hlinkClick r:id="rId3"/>
              </a:rPr>
              <a:t>u</a:t>
            </a:r>
            <a:r>
              <a:rPr lang="nl-BE" sz="1200">
                <a:hlinkClick r:id="rId3"/>
              </a:rPr>
              <a:t>l</a:t>
            </a:r>
            <a:r>
              <a:rPr lang="en-BE" sz="1200">
                <a:hlinkClick r:id="rId3"/>
              </a:rPr>
              <a:t>t</a:t>
            </a:r>
            <a:r>
              <a:rPr lang="nl-BE" sz="1200">
                <a:hlinkClick r:id="rId3"/>
              </a:rPr>
              <a:t>s</a:t>
            </a:r>
            <a:endParaRPr lang="en-BE" sz="1200"/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DF578122-9E2B-1848-BF71-9B256CE8CA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1761418"/>
              </p:ext>
            </p:extLst>
          </p:nvPr>
        </p:nvGraphicFramePr>
        <p:xfrm>
          <a:off x="6096001" y="1309732"/>
          <a:ext cx="5935225" cy="4919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CA451A29-BF39-964D-96B6-99697B6C89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4531317"/>
              </p:ext>
            </p:extLst>
          </p:nvPr>
        </p:nvGraphicFramePr>
        <p:xfrm>
          <a:off x="160774" y="1309733"/>
          <a:ext cx="5776137" cy="4919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02690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E32CF-C203-469F-90B7-DAA5DA2B559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15636" y="1855789"/>
            <a:ext cx="3330863" cy="3031898"/>
          </a:xfrm>
        </p:spPr>
        <p:txBody>
          <a:bodyPr/>
          <a:lstStyle/>
          <a:p>
            <a:r>
              <a:rPr lang="nl-BE"/>
              <a:t>E</a:t>
            </a:r>
            <a:r>
              <a:rPr lang="en-BE"/>
              <a:t>U</a:t>
            </a:r>
            <a:r>
              <a:rPr lang="nl-BE"/>
              <a:t>A</a:t>
            </a:r>
            <a:r>
              <a:rPr lang="en-BE"/>
              <a:t> </a:t>
            </a:r>
            <a:r>
              <a:rPr lang="nl-BE"/>
              <a:t>p</a:t>
            </a:r>
            <a:r>
              <a:rPr lang="en-BE"/>
              <a:t>r</a:t>
            </a:r>
            <a:r>
              <a:rPr lang="nl-BE"/>
              <a:t>i</a:t>
            </a:r>
            <a:r>
              <a:rPr lang="en-BE"/>
              <a:t>o</a:t>
            </a:r>
            <a:r>
              <a:rPr lang="nl-BE"/>
              <a:t>r</a:t>
            </a:r>
            <a:r>
              <a:rPr lang="en-BE"/>
              <a:t>i</a:t>
            </a:r>
            <a:r>
              <a:rPr lang="nl-BE"/>
              <a:t>t</a:t>
            </a:r>
            <a:r>
              <a:rPr lang="en-BE"/>
              <a:t>i</a:t>
            </a:r>
            <a:r>
              <a:rPr lang="nl-BE"/>
              <a:t>e</a:t>
            </a:r>
            <a:r>
              <a:rPr lang="en-BE"/>
              <a:t>s</a:t>
            </a:r>
            <a:endParaRPr lang="fr-FR"/>
          </a:p>
          <a:p>
            <a:r>
              <a:rPr lang="en-GB">
                <a:solidFill>
                  <a:srgbClr val="FF0000"/>
                </a:solidFill>
              </a:rPr>
              <a:t>Transparency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A1BB6-1E25-447E-BF8C-039136CFEDEC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342900" indent="-342900" algn="just">
              <a:buFont typeface="Arial" panose="020B0604020202020204" pitchFamily="34" charset="0"/>
              <a:buChar char="-"/>
            </a:pPr>
            <a:r>
              <a:rPr lang="en-BE" b="0">
                <a:solidFill>
                  <a:srgbClr val="005286"/>
                </a:solidFill>
              </a:rPr>
              <a:t>Achieve more transparency and greater sustainability in the </a:t>
            </a:r>
            <a:r>
              <a:rPr lang="nl-BE"/>
              <a:t>s</a:t>
            </a:r>
            <a:r>
              <a:rPr lang="en-BE"/>
              <a:t>c</a:t>
            </a:r>
            <a:r>
              <a:rPr lang="nl-BE"/>
              <a:t>h</a:t>
            </a:r>
            <a:r>
              <a:rPr lang="en-BE"/>
              <a:t>o</a:t>
            </a:r>
            <a:r>
              <a:rPr lang="nl-BE"/>
              <a:t>l</a:t>
            </a:r>
            <a:r>
              <a:rPr lang="en-BE"/>
              <a:t>a</a:t>
            </a:r>
            <a:r>
              <a:rPr lang="nl-BE"/>
              <a:t>r</a:t>
            </a:r>
            <a:r>
              <a:rPr lang="en-BE"/>
              <a:t>l</a:t>
            </a:r>
            <a:r>
              <a:rPr lang="nl-BE"/>
              <a:t>y</a:t>
            </a:r>
            <a:r>
              <a:rPr lang="en-BE"/>
              <a:t> </a:t>
            </a:r>
            <a:r>
              <a:rPr lang="nl-BE"/>
              <a:t>p</a:t>
            </a:r>
            <a:r>
              <a:rPr lang="en-BE"/>
              <a:t>u</a:t>
            </a:r>
            <a:r>
              <a:rPr lang="nl-BE"/>
              <a:t>b</a:t>
            </a:r>
            <a:r>
              <a:rPr lang="en-BE"/>
              <a:t>l</a:t>
            </a:r>
            <a:r>
              <a:rPr lang="nl-BE"/>
              <a:t>i</a:t>
            </a:r>
            <a:r>
              <a:rPr lang="en-BE"/>
              <a:t>s</a:t>
            </a:r>
            <a:r>
              <a:rPr lang="nl-BE"/>
              <a:t>h</a:t>
            </a:r>
            <a:r>
              <a:rPr lang="en-BE"/>
              <a:t>i</a:t>
            </a:r>
            <a:r>
              <a:rPr lang="nl-BE"/>
              <a:t>n</a:t>
            </a:r>
            <a:r>
              <a:rPr lang="en-BE"/>
              <a:t>g </a:t>
            </a:r>
            <a:r>
              <a:rPr lang="nl-BE"/>
              <a:t>s</a:t>
            </a:r>
            <a:r>
              <a:rPr lang="en-BE"/>
              <a:t>y</a:t>
            </a:r>
            <a:r>
              <a:rPr lang="nl-BE"/>
              <a:t>s</a:t>
            </a:r>
            <a:r>
              <a:rPr lang="en-BE"/>
              <a:t>t</a:t>
            </a:r>
            <a:r>
              <a:rPr lang="nl-BE"/>
              <a:t>e</a:t>
            </a:r>
            <a:r>
              <a:rPr lang="en-BE"/>
              <a:t>m</a:t>
            </a:r>
            <a:r>
              <a:rPr lang="fr-FR" b="0">
                <a:solidFill>
                  <a:srgbClr val="005286"/>
                </a:solidFill>
              </a:rPr>
              <a:t> :</a:t>
            </a:r>
            <a:endParaRPr lang="fr-FR" b="0">
              <a:solidFill>
                <a:srgbClr val="005286"/>
              </a:solidFill>
              <a:sym typeface="Wingdings" pitchFamily="2" charset="2"/>
            </a:endParaRPr>
          </a:p>
          <a:p>
            <a:pPr marL="692100" lvl="1" indent="-342900" algn="just">
              <a:buFont typeface="Arial" panose="020B0604020202020204" pitchFamily="34" charset="0"/>
              <a:buChar char="-"/>
            </a:pPr>
            <a:r>
              <a:rPr lang="fr-FR" b="0">
                <a:solidFill>
                  <a:srgbClr val="005286"/>
                </a:solidFill>
                <a:sym typeface="Wingdings" pitchFamily="2" charset="2"/>
              </a:rPr>
              <a:t>2 </a:t>
            </a:r>
            <a:r>
              <a:rPr lang="fr-FR" b="0" err="1">
                <a:solidFill>
                  <a:srgbClr val="005286"/>
                </a:solidFill>
                <a:sym typeface="Wingdings" pitchFamily="2" charset="2"/>
              </a:rPr>
              <a:t>EUA’s</a:t>
            </a:r>
            <a:r>
              <a:rPr lang="fr-FR" b="0">
                <a:solidFill>
                  <a:srgbClr val="005286"/>
                </a:solidFill>
                <a:sym typeface="Wingdings" pitchFamily="2" charset="2"/>
              </a:rPr>
              <a:t> </a:t>
            </a:r>
            <a:r>
              <a:rPr lang="fr-FR" b="0" err="1">
                <a:solidFill>
                  <a:srgbClr val="005286"/>
                </a:solidFill>
                <a:sym typeface="Wingdings" pitchFamily="2" charset="2"/>
              </a:rPr>
              <a:t>Surveys</a:t>
            </a:r>
            <a:r>
              <a:rPr lang="fr-FR" b="0">
                <a:solidFill>
                  <a:srgbClr val="005286"/>
                </a:solidFill>
                <a:sym typeface="Wingdings" pitchFamily="2" charset="2"/>
              </a:rPr>
              <a:t> on </a:t>
            </a:r>
            <a:r>
              <a:rPr lang="fr-FR" b="0" err="1">
                <a:solidFill>
                  <a:srgbClr val="005286"/>
                </a:solidFill>
                <a:sym typeface="Wingdings" pitchFamily="2" charset="2"/>
              </a:rPr>
              <a:t>Big</a:t>
            </a:r>
            <a:r>
              <a:rPr lang="fr-FR" b="0">
                <a:solidFill>
                  <a:srgbClr val="005286"/>
                </a:solidFill>
                <a:sym typeface="Wingdings" pitchFamily="2" charset="2"/>
              </a:rPr>
              <a:t> Deals (2018, 2019)</a:t>
            </a:r>
            <a:endParaRPr lang="en-BE" b="0">
              <a:solidFill>
                <a:srgbClr val="005286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DD28F0-51C9-4F78-9E6E-7504DADEEDB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15F1DB1-D9C2-1046-8BE7-EC5E2F9F1FD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11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4C7F82-7CFB-4A72-AFA7-97051720524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15F1DB1-D9C2-1046-8BE7-EC5E2F9F1FD0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E0783A1-C5D9-4985-BF1F-0165AE64FBE8}"/>
              </a:ext>
            </a:extLst>
          </p:cNvPr>
          <p:cNvGrpSpPr/>
          <p:nvPr/>
        </p:nvGrpSpPr>
        <p:grpSpPr>
          <a:xfrm>
            <a:off x="408978" y="1085032"/>
            <a:ext cx="11689230" cy="5476748"/>
            <a:chOff x="0" y="0"/>
            <a:chExt cx="8222274" cy="4448908"/>
          </a:xfrm>
        </p:grpSpPr>
        <mc:AlternateContent xmlns:mc="http://schemas.openxmlformats.org/markup-compatibility/2006">
          <mc:Choice xmlns:cx1="http://schemas.microsoft.com/office/drawing/2015/9/8/chartex" xmlns="" Requires="cx1">
            <p:graphicFrame>
              <p:nvGraphicFramePr>
                <p:cNvPr id="21" name="Chart 20">
                  <a:extLst>
                    <a:ext uri="{FF2B5EF4-FFF2-40B4-BE49-F238E27FC236}">
                      <a16:creationId xmlns:a16="http://schemas.microsoft.com/office/drawing/2014/main" id="{DE127C73-907E-4FB5-984E-CBC1C6298B58}"/>
                    </a:ext>
                  </a:extLst>
                </p:cNvPr>
                <p:cNvGraphicFramePr/>
                <p:nvPr/>
              </p:nvGraphicFramePr>
              <p:xfrm>
                <a:off x="0" y="0"/>
                <a:ext cx="8222274" cy="4448908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3"/>
                </a:graphicData>
              </a:graphic>
            </p:graphicFrame>
          </mc:Choice>
          <mc:Fallback>
            <p:pic>
              <p:nvPicPr>
                <p:cNvPr id="21" name="Chart 20">
                  <a:extLst>
                    <a:ext uri="{FF2B5EF4-FFF2-40B4-BE49-F238E27FC236}">
                      <a16:creationId xmlns:a16="http://schemas.microsoft.com/office/drawing/2014/main" id="{DE127C73-907E-4FB5-984E-CBC1C6298B5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790966" y="1085032"/>
                  <a:ext cx="10280342" cy="5476748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2" name="TextBox 4">
              <a:extLst>
                <a:ext uri="{FF2B5EF4-FFF2-40B4-BE49-F238E27FC236}">
                  <a16:creationId xmlns:a16="http://schemas.microsoft.com/office/drawing/2014/main" id="{A95FFFD9-2A5C-4EEE-86E7-40298794A128}"/>
                </a:ext>
              </a:extLst>
            </p:cNvPr>
            <p:cNvSpPr txBox="1"/>
            <p:nvPr/>
          </p:nvSpPr>
          <p:spPr>
            <a:xfrm>
              <a:off x="3594055" y="1873911"/>
              <a:ext cx="1029431" cy="740021"/>
            </a:xfrm>
            <a:prstGeom prst="rect">
              <a:avLst/>
            </a:prstGeom>
            <a:solidFill>
              <a:sysClr val="window" lastClr="FFFFFF"/>
            </a:solidFill>
            <a:ln w="9525" cmpd="sng">
              <a:noFill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2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Klavika Basic" panose="020B0506040000020004"/>
                </a:rPr>
                <a:t>€1025.25 </a:t>
              </a:r>
              <a:r>
                <a:rPr lang="fr-FR" sz="2000" b="1" kern="0">
                  <a:solidFill>
                    <a:sysClr val="windowText" lastClr="000000"/>
                  </a:solidFill>
                  <a:latin typeface="Klavika Basic" panose="020B0506040000020004"/>
                </a:rPr>
                <a:t>m</a:t>
              </a:r>
              <a:r>
                <a:rPr kumimoji="0" lang="en-BE" sz="2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Klavika Basic" panose="020B0506040000020004"/>
                </a:rPr>
                <a:t>illion</a:t>
              </a:r>
            </a:p>
          </p:txBody>
        </p:sp>
        <p:sp>
          <p:nvSpPr>
            <p:cNvPr id="23" name="TextBox 5">
              <a:extLst>
                <a:ext uri="{FF2B5EF4-FFF2-40B4-BE49-F238E27FC236}">
                  <a16:creationId xmlns:a16="http://schemas.microsoft.com/office/drawing/2014/main" id="{A235700A-3D8D-46F5-A83D-E0DA176170AF}"/>
                </a:ext>
              </a:extLst>
            </p:cNvPr>
            <p:cNvSpPr txBox="1"/>
            <p:nvPr/>
          </p:nvSpPr>
          <p:spPr>
            <a:xfrm>
              <a:off x="3292624" y="3047957"/>
              <a:ext cx="1632293" cy="432287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1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Klavika Basic" panose="020B0506040000020004"/>
                </a:rPr>
                <a:t>Periodicals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1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Klavika Basic" panose="020B0506040000020004"/>
                </a:rPr>
                <a:t>€726.35 million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BE" sz="1200" b="1" kern="0">
                  <a:solidFill>
                    <a:sysClr val="window" lastClr="FFFFFF"/>
                  </a:solidFill>
                  <a:latin typeface="Klavika Basic" panose="020B0506040000020004"/>
                </a:rPr>
                <a:t>72% covered by universities</a:t>
              </a:r>
              <a:endParaRPr kumimoji="0" lang="en-BE" sz="12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Klavika Basic" panose="020B05060400000200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2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Klavika Basic" panose="020B0506040000020004"/>
              </a:endParaRPr>
            </a:p>
          </p:txBody>
        </p:sp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82ADCDAA-5F9F-43C5-89AE-18BEF9C40A9D}"/>
                </a:ext>
              </a:extLst>
            </p:cNvPr>
            <p:cNvSpPr txBox="1"/>
            <p:nvPr/>
          </p:nvSpPr>
          <p:spPr>
            <a:xfrm>
              <a:off x="2229703" y="904379"/>
              <a:ext cx="970084" cy="417634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1200" b="1" i="0" u="none" strike="noStrike" kern="0" cap="none" spc="0" normalizeH="0" baseline="0" noProof="0">
                  <a:ln>
                    <a:noFill/>
                  </a:ln>
                  <a:solidFill>
                    <a:srgbClr val="005286"/>
                  </a:solidFill>
                  <a:effectLst/>
                  <a:uLnTx/>
                  <a:uFillTx/>
                  <a:latin typeface="Klavika Basic" panose="020B0506040000020004"/>
                </a:rPr>
                <a:t>Other resources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1200" b="1" i="0" u="none" strike="noStrike" kern="0" cap="none" spc="0" normalizeH="0" baseline="0" noProof="0">
                  <a:ln>
                    <a:noFill/>
                  </a:ln>
                  <a:solidFill>
                    <a:srgbClr val="005286"/>
                  </a:solidFill>
                  <a:effectLst/>
                  <a:uLnTx/>
                  <a:uFillTx/>
                  <a:latin typeface="Klavika Basic" panose="020B0506040000020004"/>
                </a:rPr>
                <a:t>€289.90 million</a:t>
              </a:r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3E709CF5-3F44-4E07-B097-D3EA3657626F}"/>
                </a:ext>
              </a:extLst>
            </p:cNvPr>
            <p:cNvSpPr txBox="1"/>
            <p:nvPr/>
          </p:nvSpPr>
          <p:spPr>
            <a:xfrm>
              <a:off x="5889733" y="647198"/>
              <a:ext cx="1791433" cy="1378612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0" cap="none" spc="0" normalizeH="0" baseline="0" noProof="0">
                  <a:ln>
                    <a:noFill/>
                  </a:ln>
                  <a:solidFill>
                    <a:srgbClr val="005286"/>
                  </a:solidFill>
                  <a:effectLst/>
                  <a:uLnTx/>
                  <a:uFillTx/>
                  <a:latin typeface="Klavika Basic" panose="020B0506040000020004"/>
                </a:rPr>
                <a:t>Elsevier, Wiley, Taylor &amp; Francis, Springer Nature, Wiley</a:t>
              </a:r>
              <a:endParaRPr kumimoji="0" lang="en-BE" sz="1200" b="1" i="0" u="none" strike="noStrike" kern="0" cap="none" spc="0" normalizeH="0" baseline="0" noProof="0">
                <a:ln>
                  <a:noFill/>
                </a:ln>
                <a:solidFill>
                  <a:srgbClr val="005286"/>
                </a:solidFill>
                <a:effectLst/>
                <a:uLnTx/>
                <a:uFillTx/>
                <a:latin typeface="Klavika Basic" panose="020B05060400000200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1200" b="1" i="0" u="none" strike="noStrike" kern="0" cap="none" spc="0" normalizeH="0" baseline="0" noProof="0">
                  <a:ln>
                    <a:noFill/>
                  </a:ln>
                  <a:solidFill>
                    <a:srgbClr val="005286"/>
                  </a:solidFill>
                  <a:effectLst/>
                  <a:uLnTx/>
                  <a:uFillTx/>
                  <a:latin typeface="Klavika Basic" panose="020B0506040000020004"/>
                </a:rPr>
                <a:t>€475.27 million</a:t>
              </a:r>
            </a:p>
          </p:txBody>
        </p:sp>
        <p:sp>
          <p:nvSpPr>
            <p:cNvPr id="26" name="TextBox 8">
              <a:extLst>
                <a:ext uri="{FF2B5EF4-FFF2-40B4-BE49-F238E27FC236}">
                  <a16:creationId xmlns:a16="http://schemas.microsoft.com/office/drawing/2014/main" id="{71568304-9539-4B14-AFE7-2B51D458B24B}"/>
                </a:ext>
              </a:extLst>
            </p:cNvPr>
            <p:cNvSpPr txBox="1"/>
            <p:nvPr/>
          </p:nvSpPr>
          <p:spPr>
            <a:xfrm>
              <a:off x="1532090" y="3825461"/>
              <a:ext cx="1789236" cy="559776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BE" sz="1200" b="1" kern="0">
                  <a:solidFill>
                    <a:srgbClr val="005286"/>
                  </a:solidFill>
                  <a:latin typeface="Klavika Basic" panose="020B0506040000020004"/>
                </a:rPr>
                <a:t>Other </a:t>
              </a:r>
              <a:r>
                <a:rPr kumimoji="0" lang="en-BE" sz="1200" b="1" i="0" u="none" strike="noStrike" kern="0" cap="none" spc="0" normalizeH="0" baseline="0" noProof="0">
                  <a:ln>
                    <a:noFill/>
                  </a:ln>
                  <a:solidFill>
                    <a:srgbClr val="005286"/>
                  </a:solidFill>
                  <a:effectLst/>
                  <a:uLnTx/>
                  <a:uFillTx/>
                  <a:latin typeface="Klavika Basic" panose="020B0506040000020004"/>
                </a:rPr>
                <a:t>publishers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1200" b="1" i="0" u="none" strike="noStrike" kern="0" cap="none" spc="0" normalizeH="0" baseline="0" noProof="0">
                  <a:ln>
                    <a:noFill/>
                  </a:ln>
                  <a:solidFill>
                    <a:srgbClr val="005286"/>
                  </a:solidFill>
                  <a:effectLst/>
                  <a:uLnTx/>
                  <a:uFillTx/>
                  <a:latin typeface="Klavika Basic" panose="020B0506040000020004"/>
                </a:rPr>
                <a:t>€251.08 million</a:t>
              </a:r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3C4757CF-0C5B-4F5D-AE69-40E69192E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720" y="533400"/>
            <a:ext cx="7281080" cy="365170"/>
          </a:xfrm>
        </p:spPr>
        <p:txBody>
          <a:bodyPr/>
          <a:lstStyle/>
          <a:p>
            <a:r>
              <a:rPr lang="nl-BE"/>
              <a:t>T</a:t>
            </a:r>
            <a:r>
              <a:rPr lang="en-BE"/>
              <a:t>r</a:t>
            </a:r>
            <a:r>
              <a:rPr lang="nl-BE"/>
              <a:t>a</a:t>
            </a:r>
            <a:r>
              <a:rPr lang="en-BE"/>
              <a:t>n</a:t>
            </a:r>
            <a:r>
              <a:rPr lang="nl-BE"/>
              <a:t>s</a:t>
            </a:r>
            <a:r>
              <a:rPr lang="en-BE"/>
              <a:t>p</a:t>
            </a:r>
            <a:r>
              <a:rPr lang="nl-BE"/>
              <a:t>a</a:t>
            </a:r>
            <a:r>
              <a:rPr lang="en-BE"/>
              <a:t>r</a:t>
            </a:r>
            <a:r>
              <a:rPr lang="nl-BE"/>
              <a:t>e</a:t>
            </a:r>
            <a:r>
              <a:rPr lang="en-BE"/>
              <a:t>n</a:t>
            </a:r>
            <a:r>
              <a:rPr lang="nl-BE"/>
              <a:t>t</a:t>
            </a:r>
            <a:r>
              <a:rPr lang="en-BE"/>
              <a:t> </a:t>
            </a:r>
            <a:r>
              <a:rPr lang="nl-BE"/>
              <a:t>a</a:t>
            </a:r>
            <a:r>
              <a:rPr lang="en-BE"/>
              <a:t>n</a:t>
            </a:r>
            <a:r>
              <a:rPr lang="nl-BE"/>
              <a:t>d</a:t>
            </a:r>
            <a:r>
              <a:rPr lang="en-BE"/>
              <a:t> </a:t>
            </a:r>
            <a:r>
              <a:rPr lang="nl-BE"/>
              <a:t>s</a:t>
            </a:r>
            <a:r>
              <a:rPr lang="en-BE"/>
              <a:t>u</a:t>
            </a:r>
            <a:r>
              <a:rPr lang="nl-BE"/>
              <a:t>s</a:t>
            </a:r>
            <a:r>
              <a:rPr lang="en-BE"/>
              <a:t>t</a:t>
            </a:r>
            <a:r>
              <a:rPr lang="nl-BE"/>
              <a:t>a</a:t>
            </a:r>
            <a:r>
              <a:rPr lang="en-BE"/>
              <a:t>i</a:t>
            </a:r>
            <a:r>
              <a:rPr lang="nl-BE"/>
              <a:t>n</a:t>
            </a:r>
            <a:r>
              <a:rPr lang="en-BE"/>
              <a:t>a</a:t>
            </a:r>
            <a:r>
              <a:rPr lang="nl-BE"/>
              <a:t>b</a:t>
            </a:r>
            <a:r>
              <a:rPr lang="en-BE"/>
              <a:t>l</a:t>
            </a:r>
            <a:r>
              <a:rPr lang="nl-BE"/>
              <a:t>e</a:t>
            </a:r>
            <a:r>
              <a:rPr lang="en-BE"/>
              <a:t> </a:t>
            </a:r>
            <a:r>
              <a:rPr lang="nl-BE"/>
              <a:t>s</a:t>
            </a:r>
            <a:r>
              <a:rPr lang="en-BE"/>
              <a:t>c</a:t>
            </a:r>
            <a:r>
              <a:rPr lang="nl-BE"/>
              <a:t>h</a:t>
            </a:r>
            <a:r>
              <a:rPr lang="en-BE"/>
              <a:t>o</a:t>
            </a:r>
            <a:r>
              <a:rPr lang="nl-BE"/>
              <a:t>l</a:t>
            </a:r>
            <a:r>
              <a:rPr lang="en-BE"/>
              <a:t>a</a:t>
            </a:r>
            <a:r>
              <a:rPr lang="nl-BE"/>
              <a:t>r</a:t>
            </a:r>
            <a:r>
              <a:rPr lang="en-BE"/>
              <a:t>l</a:t>
            </a:r>
            <a:r>
              <a:rPr lang="nl-BE"/>
              <a:t>y</a:t>
            </a:r>
            <a:r>
              <a:rPr lang="en-BE"/>
              <a:t> </a:t>
            </a:r>
            <a:r>
              <a:rPr lang="nl-BE"/>
              <a:t>p</a:t>
            </a:r>
            <a:r>
              <a:rPr lang="en-BE"/>
              <a:t>u</a:t>
            </a:r>
            <a:r>
              <a:rPr lang="nl-BE"/>
              <a:t>b</a:t>
            </a:r>
            <a:r>
              <a:rPr lang="en-BE"/>
              <a:t>l</a:t>
            </a:r>
            <a:r>
              <a:rPr lang="nl-BE"/>
              <a:t>i</a:t>
            </a:r>
            <a:r>
              <a:rPr lang="en-BE"/>
              <a:t>s</a:t>
            </a:r>
            <a:r>
              <a:rPr lang="nl-BE"/>
              <a:t>h</a:t>
            </a:r>
            <a:r>
              <a:rPr lang="en-BE"/>
              <a:t>i</a:t>
            </a:r>
            <a:r>
              <a:rPr lang="nl-BE"/>
              <a:t>n</a:t>
            </a:r>
            <a:r>
              <a:rPr lang="en-BE"/>
              <a:t>g </a:t>
            </a:r>
            <a:r>
              <a:rPr lang="nl-BE"/>
              <a:t>s</a:t>
            </a:r>
            <a:r>
              <a:rPr lang="en-BE"/>
              <a:t>y</a:t>
            </a:r>
            <a:r>
              <a:rPr lang="nl-BE"/>
              <a:t>s</a:t>
            </a:r>
            <a:r>
              <a:rPr lang="en-BE"/>
              <a:t>t</a:t>
            </a:r>
            <a:r>
              <a:rPr lang="nl-BE"/>
              <a:t>e</a:t>
            </a:r>
            <a:r>
              <a:rPr lang="en-BE"/>
              <a:t>m? (2019)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B8E7528-D68B-4929-8C47-A83D4D15F9E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361" y="2898934"/>
            <a:ext cx="4085941" cy="1697115"/>
          </a:xfrm>
        </p:spPr>
        <p:txBody>
          <a:bodyPr>
            <a:normAutofit/>
          </a:bodyPr>
          <a:lstStyle/>
          <a:p>
            <a:r>
              <a:rPr lang="nl-BE" sz="1200"/>
              <a:t>S</a:t>
            </a:r>
            <a:r>
              <a:rPr lang="en-BE" sz="1200"/>
              <a:t>o</a:t>
            </a:r>
            <a:r>
              <a:rPr lang="nl-BE" sz="1200"/>
              <a:t>u</a:t>
            </a:r>
            <a:r>
              <a:rPr lang="en-BE" sz="1200"/>
              <a:t>r</a:t>
            </a:r>
            <a:r>
              <a:rPr lang="nl-BE" sz="1200"/>
              <a:t>c</a:t>
            </a:r>
            <a:r>
              <a:rPr lang="en-BE" sz="1200"/>
              <a:t>e: </a:t>
            </a:r>
            <a:r>
              <a:rPr lang="en-BE" sz="1200">
                <a:hlinkClick r:id="rId5"/>
              </a:rPr>
              <a:t>2019 EUA Big Deals Survey Report</a:t>
            </a:r>
            <a:endParaRPr lang="en-BE" sz="1200"/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en-GB"/>
              <a:t>Data for 31 consortia in 30 countries</a:t>
            </a:r>
            <a:endParaRPr lang="en-BE"/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en-GB"/>
              <a:t>Numbers not including:</a:t>
            </a:r>
            <a:r>
              <a:rPr lang="en-BE"/>
              <a:t/>
            </a:r>
            <a:br>
              <a:rPr lang="en-BE"/>
            </a:br>
            <a:r>
              <a:rPr lang="en-GB"/>
              <a:t>Article Processing Charges (APCs)</a:t>
            </a:r>
            <a:r>
              <a:rPr lang="en-BE"/>
              <a:t>, </a:t>
            </a:r>
            <a:br>
              <a:rPr lang="en-BE"/>
            </a:br>
            <a:r>
              <a:rPr lang="nl-BE"/>
              <a:t>c</a:t>
            </a:r>
            <a:r>
              <a:rPr lang="en-GB" err="1"/>
              <a:t>onsortia</a:t>
            </a:r>
            <a:r>
              <a:rPr lang="en-GB"/>
              <a:t> other than those participating </a:t>
            </a:r>
            <a:r>
              <a:rPr lang="en-BE"/>
              <a:t/>
            </a:r>
            <a:br>
              <a:rPr lang="en-BE"/>
            </a:br>
            <a:r>
              <a:rPr lang="en-GB"/>
              <a:t>in the </a:t>
            </a:r>
            <a:r>
              <a:rPr lang="en-BE"/>
              <a:t>s</a:t>
            </a:r>
            <a:r>
              <a:rPr lang="en-GB" err="1"/>
              <a:t>urvey</a:t>
            </a:r>
            <a:r>
              <a:rPr lang="en-BE"/>
              <a:t> and i</a:t>
            </a:r>
            <a:r>
              <a:rPr lang="en-GB" err="1"/>
              <a:t>ndividual</a:t>
            </a:r>
            <a:r>
              <a:rPr lang="en-GB"/>
              <a:t> institutional </a:t>
            </a:r>
            <a:r>
              <a:rPr lang="en-BE"/>
              <a:t/>
            </a:r>
            <a:br>
              <a:rPr lang="en-BE"/>
            </a:br>
            <a:r>
              <a:rPr lang="en-GB"/>
              <a:t>contracts with publishers</a:t>
            </a:r>
          </a:p>
        </p:txBody>
      </p:sp>
    </p:spTree>
    <p:extLst>
      <p:ext uri="{BB962C8B-B14F-4D97-AF65-F5344CB8AC3E}">
        <p14:creationId xmlns:p14="http://schemas.microsoft.com/office/powerpoint/2010/main" val="739711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E32CF-C203-469F-90B7-DAA5DA2B559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15636" y="1855789"/>
            <a:ext cx="3330863" cy="3031898"/>
          </a:xfrm>
        </p:spPr>
        <p:txBody>
          <a:bodyPr/>
          <a:lstStyle/>
          <a:p>
            <a:r>
              <a:rPr lang="nl-BE"/>
              <a:t>E</a:t>
            </a:r>
            <a:r>
              <a:rPr lang="en-BE"/>
              <a:t>U</a:t>
            </a:r>
            <a:r>
              <a:rPr lang="nl-BE"/>
              <a:t>A</a:t>
            </a:r>
            <a:r>
              <a:rPr lang="en-BE"/>
              <a:t> </a:t>
            </a:r>
            <a:r>
              <a:rPr lang="nl-BE"/>
              <a:t>p</a:t>
            </a:r>
            <a:r>
              <a:rPr lang="en-BE"/>
              <a:t>r</a:t>
            </a:r>
            <a:r>
              <a:rPr lang="nl-BE"/>
              <a:t>i</a:t>
            </a:r>
            <a:r>
              <a:rPr lang="en-BE"/>
              <a:t>o</a:t>
            </a:r>
            <a:r>
              <a:rPr lang="nl-BE"/>
              <a:t>r</a:t>
            </a:r>
            <a:r>
              <a:rPr lang="en-BE"/>
              <a:t>i</a:t>
            </a:r>
            <a:r>
              <a:rPr lang="nl-BE"/>
              <a:t>t</a:t>
            </a:r>
            <a:r>
              <a:rPr lang="en-BE"/>
              <a:t>i</a:t>
            </a:r>
            <a:r>
              <a:rPr lang="nl-BE"/>
              <a:t>e</a:t>
            </a:r>
            <a:r>
              <a:rPr lang="en-BE"/>
              <a:t>s</a:t>
            </a:r>
            <a:endParaRPr lang="fr-FR"/>
          </a:p>
          <a:p>
            <a:r>
              <a:rPr lang="en-GB">
                <a:solidFill>
                  <a:srgbClr val="FF0000"/>
                </a:solidFill>
              </a:rPr>
              <a:t>Transparency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A1BB6-1E25-447E-BF8C-039136CFEDEC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342900" indent="-342900" algn="just">
              <a:buFont typeface="Arial" panose="020B0604020202020204" pitchFamily="34" charset="0"/>
              <a:buChar char="-"/>
            </a:pPr>
            <a:r>
              <a:rPr lang="en-GB" b="0">
                <a:solidFill>
                  <a:srgbClr val="005286"/>
                </a:solidFill>
              </a:rPr>
              <a:t>Achieve more transparency and greater sustainability in the </a:t>
            </a:r>
            <a:r>
              <a:rPr lang="en-GB"/>
              <a:t>scholarly publishing system : </a:t>
            </a:r>
          </a:p>
          <a:p>
            <a:pPr marL="342900" indent="325438" algn="just">
              <a:buFont typeface="Arial" panose="020B0604020202020204" pitchFamily="34" charset="0"/>
              <a:buChar char="-"/>
              <a:tabLst>
                <a:tab pos="617538" algn="l"/>
              </a:tabLst>
            </a:pPr>
            <a:r>
              <a:rPr lang="en-GB"/>
              <a:t> Need to understand new negotiation models</a:t>
            </a:r>
          </a:p>
          <a:p>
            <a:pPr lvl="1" indent="0" algn="just">
              <a:buNone/>
            </a:pPr>
            <a:r>
              <a:rPr lang="en-GB" b="0">
                <a:solidFill>
                  <a:srgbClr val="005286"/>
                </a:solidFill>
              </a:rPr>
              <a:t>Read &amp; Publish Agreements : A survey has been launched on the future of the negotiation models with the support of 24 organisations representing national rectors 'conferences, national negotiating consortia and libraries.</a:t>
            </a:r>
          </a:p>
          <a:p>
            <a:pPr marL="660400" lvl="1" indent="-342900" algn="just">
              <a:buFontTx/>
              <a:buChar char="-"/>
            </a:pPr>
            <a:r>
              <a:rPr lang="en-GB">
                <a:sym typeface="Wingdings" pitchFamily="2" charset="2"/>
              </a:rPr>
              <a:t>Need to be able to compare the cost of subscriptions (mainly Big Deals) and the cost of APC </a:t>
            </a:r>
          </a:p>
          <a:p>
            <a:pPr marL="317500" lvl="1" indent="0" algn="just">
              <a:buNone/>
            </a:pPr>
            <a:r>
              <a:rPr lang="en-GB" b="0">
                <a:solidFill>
                  <a:srgbClr val="005286"/>
                </a:solidFill>
                <a:sym typeface="Wingdings" pitchFamily="2" charset="2"/>
              </a:rPr>
              <a:t>New EUA ’release 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DD28F0-51C9-4F78-9E6E-7504DADEEDB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15F1DB1-D9C2-1046-8BE7-EC5E2F9F1FD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59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0BA69-E707-4758-A0F5-1E909B96E294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nl-BE"/>
              <a:t>O</a:t>
            </a:r>
            <a:r>
              <a:rPr lang="en-BE"/>
              <a:t>p</a:t>
            </a:r>
            <a:r>
              <a:rPr lang="nl-BE"/>
              <a:t>e</a:t>
            </a:r>
            <a:r>
              <a:rPr lang="en-BE"/>
              <a:t>n </a:t>
            </a:r>
            <a:r>
              <a:rPr lang="nl-BE"/>
              <a:t>S</a:t>
            </a:r>
            <a:r>
              <a:rPr lang="en-BE"/>
              <a:t>c</a:t>
            </a:r>
            <a:r>
              <a:rPr lang="nl-BE"/>
              <a:t>i</a:t>
            </a:r>
            <a:r>
              <a:rPr lang="en-BE"/>
              <a:t>e</a:t>
            </a:r>
            <a:r>
              <a:rPr lang="nl-BE"/>
              <a:t>n</a:t>
            </a:r>
            <a:r>
              <a:rPr lang="en-BE"/>
              <a:t>c</a:t>
            </a:r>
            <a:r>
              <a:rPr lang="nl-BE"/>
              <a:t>e</a:t>
            </a:r>
            <a:r>
              <a:rPr lang="en-BE"/>
              <a:t> </a:t>
            </a:r>
            <a:r>
              <a:rPr lang="nl-BE">
                <a:solidFill>
                  <a:srgbClr val="FF0000"/>
                </a:solidFill>
              </a:rPr>
              <a:t>i</a:t>
            </a:r>
            <a:r>
              <a:rPr lang="en-BE">
                <a:solidFill>
                  <a:srgbClr val="FF0000"/>
                </a:solidFill>
              </a:rPr>
              <a:t>n</a:t>
            </a:r>
            <a:r>
              <a:rPr lang="nl-BE">
                <a:solidFill>
                  <a:srgbClr val="FF0000"/>
                </a:solidFill>
              </a:rPr>
              <a:t>f</a:t>
            </a:r>
            <a:r>
              <a:rPr lang="en-BE">
                <a:solidFill>
                  <a:srgbClr val="FF0000"/>
                </a:solidFill>
              </a:rPr>
              <a:t>r</a:t>
            </a:r>
            <a:r>
              <a:rPr lang="nl-BE">
                <a:solidFill>
                  <a:srgbClr val="FF0000"/>
                </a:solidFill>
              </a:rPr>
              <a:t>a</a:t>
            </a:r>
            <a:r>
              <a:rPr lang="en-BE">
                <a:solidFill>
                  <a:srgbClr val="FF0000"/>
                </a:solidFill>
              </a:rPr>
              <a:t>s</a:t>
            </a:r>
            <a:r>
              <a:rPr lang="nl-BE">
                <a:solidFill>
                  <a:srgbClr val="FF0000"/>
                </a:solidFill>
              </a:rPr>
              <a:t>t</a:t>
            </a:r>
            <a:r>
              <a:rPr lang="en-BE">
                <a:solidFill>
                  <a:srgbClr val="FF0000"/>
                </a:solidFill>
              </a:rPr>
              <a:t>r</a:t>
            </a:r>
            <a:r>
              <a:rPr lang="nl-BE">
                <a:solidFill>
                  <a:srgbClr val="FF0000"/>
                </a:solidFill>
              </a:rPr>
              <a:t>u</a:t>
            </a:r>
            <a:r>
              <a:rPr lang="en-BE">
                <a:solidFill>
                  <a:srgbClr val="FF0000"/>
                </a:solidFill>
              </a:rPr>
              <a:t>c</a:t>
            </a:r>
            <a:r>
              <a:rPr lang="nl-BE">
                <a:solidFill>
                  <a:srgbClr val="FF0000"/>
                </a:solidFill>
              </a:rPr>
              <a:t>t</a:t>
            </a:r>
            <a:r>
              <a:rPr lang="en-BE">
                <a:solidFill>
                  <a:srgbClr val="FF0000"/>
                </a:solidFill>
              </a:rPr>
              <a:t>u</a:t>
            </a:r>
            <a:r>
              <a:rPr lang="nl-BE">
                <a:solidFill>
                  <a:srgbClr val="FF0000"/>
                </a:solidFill>
              </a:rPr>
              <a:t>r</a:t>
            </a:r>
            <a:r>
              <a:rPr lang="en-BE">
                <a:solidFill>
                  <a:srgbClr val="FF0000"/>
                </a:solidFill>
              </a:rPr>
              <a:t>e</a:t>
            </a:r>
            <a:r>
              <a:rPr lang="nl-BE">
                <a:solidFill>
                  <a:srgbClr val="FF0000"/>
                </a:solidFill>
              </a:rPr>
              <a:t>s</a:t>
            </a:r>
            <a:endParaRPr lang="en-BE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5E809F-87C5-4B31-B957-3A531D77745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39716" y="1439863"/>
            <a:ext cx="7401383" cy="4660900"/>
          </a:xfrm>
        </p:spPr>
        <p:txBody>
          <a:bodyPr>
            <a:noAutofit/>
          </a:bodyPr>
          <a:lstStyle/>
          <a:p>
            <a:r>
              <a:rPr lang="fr-FR">
                <a:solidFill>
                  <a:srgbClr val="5CB8F8"/>
                </a:solidFill>
              </a:rPr>
              <a:t>EUA </a:t>
            </a:r>
            <a:r>
              <a:rPr lang="en-BE">
                <a:solidFill>
                  <a:srgbClr val="5CB8F8"/>
                </a:solidFill>
              </a:rPr>
              <a:t>Signatory to the EOSC Declaration</a:t>
            </a:r>
            <a:endParaRPr lang="fr-FR">
              <a:solidFill>
                <a:srgbClr val="5CB8F8"/>
              </a:solidFill>
            </a:endParaRPr>
          </a:p>
          <a:p>
            <a:r>
              <a:rPr lang="en-GB">
                <a:solidFill>
                  <a:srgbClr val="5CB8F8"/>
                </a:solidFill>
              </a:rPr>
              <a:t>EUA Involved in OSPP </a:t>
            </a:r>
          </a:p>
          <a:p>
            <a:pPr marL="342900" indent="-342900">
              <a:buFont typeface="Arial" panose="020B0604020202020204" pitchFamily="34" charset="0"/>
              <a:buChar char="-"/>
            </a:pPr>
            <a:r>
              <a:rPr lang="en-GB" b="0">
                <a:solidFill>
                  <a:srgbClr val="005286"/>
                </a:solidFill>
              </a:rPr>
              <a:t>Open Science skills</a:t>
            </a:r>
          </a:p>
          <a:p>
            <a:pPr marL="342900" indent="-342900">
              <a:buFont typeface="Arial" panose="020B0604020202020204" pitchFamily="34" charset="0"/>
              <a:buChar char="-"/>
            </a:pPr>
            <a:r>
              <a:rPr lang="en-GB" b="0">
                <a:solidFill>
                  <a:srgbClr val="005286"/>
                </a:solidFill>
              </a:rPr>
              <a:t>Data culture</a:t>
            </a:r>
          </a:p>
          <a:p>
            <a:pPr marL="342900" indent="-342900">
              <a:buFont typeface="Arial" panose="020B0604020202020204" pitchFamily="34" charset="0"/>
              <a:buChar char="-"/>
            </a:pPr>
            <a:r>
              <a:rPr lang="en-GB" b="0">
                <a:solidFill>
                  <a:srgbClr val="005286"/>
                </a:solidFill>
              </a:rPr>
              <a:t> Promotion of the FAIR principles (Findable, Accessible, Interoperable, Reusable)</a:t>
            </a:r>
          </a:p>
          <a:p>
            <a:pPr marL="342900" indent="-342900">
              <a:buFont typeface="Arial" panose="020B0604020202020204" pitchFamily="34" charset="0"/>
              <a:buChar char="-"/>
            </a:pPr>
            <a:r>
              <a:rPr lang="en-BE" b="0">
                <a:solidFill>
                  <a:srgbClr val="005286"/>
                </a:solidFill>
              </a:rPr>
              <a:t>Open Access and open standards</a:t>
            </a:r>
          </a:p>
          <a:p>
            <a:pPr marL="342900" indent="-342900">
              <a:buFont typeface="Arial" panose="020B0604020202020204" pitchFamily="34" charset="0"/>
              <a:buChar char="-"/>
            </a:pPr>
            <a:r>
              <a:rPr lang="en-BE" b="0">
                <a:solidFill>
                  <a:srgbClr val="005286"/>
                </a:solidFill>
              </a:rPr>
              <a:t>Governance</a:t>
            </a:r>
          </a:p>
          <a:p>
            <a:pPr marL="342900" indent="-342900">
              <a:buFont typeface="Arial" panose="020B0604020202020204" pitchFamily="34" charset="0"/>
              <a:buChar char="-"/>
            </a:pPr>
            <a:endParaRPr lang="en-BE" b="0">
              <a:solidFill>
                <a:srgbClr val="005286"/>
              </a:solidFill>
            </a:endParaRPr>
          </a:p>
          <a:p>
            <a:r>
              <a:rPr lang="nl-BE"/>
              <a:t>EUA p</a:t>
            </a:r>
            <a:r>
              <a:rPr lang="en-BE"/>
              <a:t>a</a:t>
            </a:r>
            <a:r>
              <a:rPr lang="nl-BE"/>
              <a:t>r</a:t>
            </a:r>
            <a:r>
              <a:rPr lang="en-BE"/>
              <a:t>t</a:t>
            </a:r>
            <a:r>
              <a:rPr lang="nl-BE"/>
              <a:t>n</a:t>
            </a:r>
            <a:r>
              <a:rPr lang="en-BE"/>
              <a:t>e</a:t>
            </a:r>
            <a:r>
              <a:rPr lang="nl-BE"/>
              <a:t>rs with</a:t>
            </a:r>
            <a:r>
              <a:rPr lang="en-BE"/>
              <a:t> </a:t>
            </a:r>
            <a:r>
              <a:rPr lang="nl-BE"/>
              <a:t>t</a:t>
            </a:r>
            <a:r>
              <a:rPr lang="en-BE"/>
              <a:t>h</a:t>
            </a:r>
            <a:r>
              <a:rPr lang="nl-BE"/>
              <a:t>e</a:t>
            </a:r>
            <a:r>
              <a:rPr lang="en-BE"/>
              <a:t> </a:t>
            </a:r>
            <a:r>
              <a:rPr lang="nl-BE"/>
              <a:t>F</a:t>
            </a:r>
            <a:r>
              <a:rPr lang="en-BE"/>
              <a:t>A</a:t>
            </a:r>
            <a:r>
              <a:rPr lang="nl-BE"/>
              <a:t>I</a:t>
            </a:r>
            <a:r>
              <a:rPr lang="en-BE"/>
              <a:t>R</a:t>
            </a:r>
            <a:r>
              <a:rPr lang="nl-BE"/>
              <a:t>s</a:t>
            </a:r>
            <a:r>
              <a:rPr lang="en-BE"/>
              <a:t>F</a:t>
            </a:r>
            <a:r>
              <a:rPr lang="nl-BE"/>
              <a:t>A</a:t>
            </a:r>
            <a:r>
              <a:rPr lang="en-BE"/>
              <a:t>I</a:t>
            </a:r>
            <a:r>
              <a:rPr lang="nl-BE"/>
              <a:t>R</a:t>
            </a:r>
            <a:r>
              <a:rPr lang="en-BE"/>
              <a:t> </a:t>
            </a:r>
            <a:r>
              <a:rPr lang="nl-BE"/>
              <a:t>p</a:t>
            </a:r>
            <a:r>
              <a:rPr lang="en-BE"/>
              <a:t>r</a:t>
            </a:r>
            <a:r>
              <a:rPr lang="nl-BE"/>
              <a:t>o</a:t>
            </a:r>
            <a:r>
              <a:rPr lang="en-BE"/>
              <a:t>j</a:t>
            </a:r>
            <a:r>
              <a:rPr lang="nl-BE"/>
              <a:t>e</a:t>
            </a:r>
            <a:r>
              <a:rPr lang="en-BE"/>
              <a:t>c</a:t>
            </a:r>
            <a:r>
              <a:rPr lang="nl-BE"/>
              <a:t>t</a:t>
            </a:r>
            <a:r>
              <a:rPr lang="en-BE"/>
              <a:t> (2019-22)</a:t>
            </a:r>
          </a:p>
          <a:p>
            <a:pPr marL="342900" indent="-342900">
              <a:buFont typeface="Arial" panose="020B0604020202020204" pitchFamily="34" charset="0"/>
              <a:buChar char="-"/>
            </a:pPr>
            <a:r>
              <a:rPr lang="en-BE" b="0">
                <a:solidFill>
                  <a:srgbClr val="005286"/>
                </a:solidFill>
              </a:rPr>
              <a:t>Foster FAIR data practices in Europe</a:t>
            </a:r>
          </a:p>
          <a:p>
            <a:pPr marL="342900" indent="-342900">
              <a:buFont typeface="Arial" panose="020B0604020202020204" pitchFamily="34" charset="0"/>
              <a:buChar char="-"/>
            </a:pPr>
            <a:r>
              <a:rPr lang="en-BE" b="0">
                <a:solidFill>
                  <a:srgbClr val="005286"/>
                </a:solidFill>
              </a:rPr>
              <a:t>Focus on FAIR competences and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C13B3C-ED64-462C-93E0-712F42484FB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15F1DB1-D9C2-1046-8BE7-EC5E2F9F1FD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1656AB-9F23-4EAE-BE07-2969B2DB9C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Autofit/>
          </a:bodyPr>
          <a:lstStyle/>
          <a:p>
            <a:r>
              <a:rPr lang="nl-BE" sz="1200"/>
              <a:t>S</a:t>
            </a:r>
            <a:r>
              <a:rPr lang="en-BE" sz="1200"/>
              <a:t>o</a:t>
            </a:r>
            <a:r>
              <a:rPr lang="nl-BE" sz="1200"/>
              <a:t>u</a:t>
            </a:r>
            <a:r>
              <a:rPr lang="en-BE" sz="1200"/>
              <a:t>r</a:t>
            </a:r>
            <a:r>
              <a:rPr lang="nl-BE" sz="1200"/>
              <a:t>c</a:t>
            </a:r>
            <a:r>
              <a:rPr lang="en-BE" sz="1200"/>
              <a:t>e:</a:t>
            </a:r>
          </a:p>
          <a:p>
            <a:pPr marL="285750" indent="-285750">
              <a:buFont typeface="Arial" panose="020B0604020202020204" pitchFamily="34" charset="0"/>
              <a:buChar char="-"/>
            </a:pPr>
            <a:r>
              <a:rPr lang="en-BE" sz="1200">
                <a:hlinkClick r:id="rId2"/>
              </a:rPr>
              <a:t>EOSC Declaration</a:t>
            </a:r>
            <a:endParaRPr lang="en-BE" sz="1200"/>
          </a:p>
          <a:p>
            <a:pPr marL="285750" indent="-285750">
              <a:buFont typeface="Arial" panose="020B0604020202020204" pitchFamily="34" charset="0"/>
              <a:buChar char="-"/>
            </a:pPr>
            <a:r>
              <a:rPr lang="en-BE" sz="1200">
                <a:hlinkClick r:id="rId3"/>
              </a:rPr>
              <a:t>F</a:t>
            </a:r>
            <a:r>
              <a:rPr lang="nl-BE" sz="1200">
                <a:hlinkClick r:id="rId3"/>
              </a:rPr>
              <a:t>A</a:t>
            </a:r>
            <a:r>
              <a:rPr lang="en-BE" sz="1200">
                <a:hlinkClick r:id="rId3"/>
              </a:rPr>
              <a:t>I</a:t>
            </a:r>
            <a:r>
              <a:rPr lang="nl-BE" sz="1200">
                <a:hlinkClick r:id="rId3"/>
              </a:rPr>
              <a:t>R</a:t>
            </a:r>
            <a:r>
              <a:rPr lang="en-BE" sz="1200">
                <a:hlinkClick r:id="rId3"/>
              </a:rPr>
              <a:t>s</a:t>
            </a:r>
            <a:r>
              <a:rPr lang="nl-BE" sz="1200">
                <a:hlinkClick r:id="rId3"/>
              </a:rPr>
              <a:t>F</a:t>
            </a:r>
            <a:r>
              <a:rPr lang="en-BE" sz="1200">
                <a:hlinkClick r:id="rId3"/>
              </a:rPr>
              <a:t>A</a:t>
            </a:r>
            <a:r>
              <a:rPr lang="nl-BE" sz="1200">
                <a:hlinkClick r:id="rId3"/>
              </a:rPr>
              <a:t>I</a:t>
            </a:r>
            <a:r>
              <a:rPr lang="en-BE" sz="1200">
                <a:hlinkClick r:id="rId3"/>
              </a:rPr>
              <a:t>R </a:t>
            </a:r>
            <a:r>
              <a:rPr lang="nl-BE" sz="1200">
                <a:hlinkClick r:id="rId3"/>
              </a:rPr>
              <a:t>p</a:t>
            </a:r>
            <a:r>
              <a:rPr lang="en-BE" sz="1200">
                <a:hlinkClick r:id="rId3"/>
              </a:rPr>
              <a:t>r</a:t>
            </a:r>
            <a:r>
              <a:rPr lang="nl-BE" sz="1200">
                <a:hlinkClick r:id="rId3"/>
              </a:rPr>
              <a:t>o</a:t>
            </a:r>
            <a:r>
              <a:rPr lang="en-BE" sz="1200">
                <a:hlinkClick r:id="rId3"/>
              </a:rPr>
              <a:t>j</a:t>
            </a:r>
            <a:r>
              <a:rPr lang="nl-BE" sz="1200">
                <a:hlinkClick r:id="rId3"/>
              </a:rPr>
              <a:t>e</a:t>
            </a:r>
            <a:r>
              <a:rPr lang="en-BE" sz="1200">
                <a:hlinkClick r:id="rId3"/>
              </a:rPr>
              <a:t>c</a:t>
            </a:r>
            <a:r>
              <a:rPr lang="nl-BE" sz="1200">
                <a:hlinkClick r:id="rId3"/>
              </a:rPr>
              <a:t>t</a:t>
            </a:r>
            <a:endParaRPr lang="en-BE" sz="1200"/>
          </a:p>
        </p:txBody>
      </p:sp>
    </p:spTree>
    <p:extLst>
      <p:ext uri="{BB962C8B-B14F-4D97-AF65-F5344CB8AC3E}">
        <p14:creationId xmlns:p14="http://schemas.microsoft.com/office/powerpoint/2010/main" val="753256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A6F3A-2006-483F-B102-9E388B173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3970" y="2794304"/>
            <a:ext cx="10449894" cy="1764996"/>
          </a:xfrm>
        </p:spPr>
        <p:txBody>
          <a:bodyPr>
            <a:normAutofit/>
          </a:bodyPr>
          <a:lstStyle/>
          <a:p>
            <a:r>
              <a:rPr lang="nl-BE"/>
              <a:t>R</a:t>
            </a:r>
            <a:r>
              <a:rPr lang="en-BE"/>
              <a:t>e</a:t>
            </a:r>
            <a:r>
              <a:rPr lang="nl-BE"/>
              <a:t>v</a:t>
            </a:r>
            <a:r>
              <a:rPr lang="en-BE"/>
              <a:t>i</a:t>
            </a:r>
            <a:r>
              <a:rPr lang="nl-BE"/>
              <a:t>e</a:t>
            </a:r>
            <a:r>
              <a:rPr lang="en-BE"/>
              <a:t>w</a:t>
            </a:r>
            <a:r>
              <a:rPr lang="nl-BE"/>
              <a:t>i</a:t>
            </a:r>
            <a:r>
              <a:rPr lang="en-BE"/>
              <a:t>n</a:t>
            </a:r>
            <a:r>
              <a:rPr lang="nl-BE"/>
              <a:t>g</a:t>
            </a:r>
            <a:r>
              <a:rPr lang="en-BE"/>
              <a:t> </a:t>
            </a:r>
            <a:r>
              <a:rPr lang="nl-BE"/>
              <a:t>r</a:t>
            </a:r>
            <a:r>
              <a:rPr lang="en-BE"/>
              <a:t>e</a:t>
            </a:r>
            <a:r>
              <a:rPr lang="nl-BE"/>
              <a:t>s</a:t>
            </a:r>
            <a:r>
              <a:rPr lang="en-BE"/>
              <a:t>e</a:t>
            </a:r>
            <a:r>
              <a:rPr lang="nl-BE"/>
              <a:t>a</a:t>
            </a:r>
            <a:r>
              <a:rPr lang="en-BE"/>
              <a:t>r</a:t>
            </a:r>
            <a:r>
              <a:rPr lang="nl-BE"/>
              <a:t>c</a:t>
            </a:r>
            <a:r>
              <a:rPr lang="en-BE"/>
              <a:t>h </a:t>
            </a:r>
            <a:r>
              <a:rPr lang="nl-BE"/>
              <a:t>a</a:t>
            </a:r>
            <a:r>
              <a:rPr lang="en-BE"/>
              <a:t>s</a:t>
            </a:r>
            <a:r>
              <a:rPr lang="nl-BE"/>
              <a:t>s</a:t>
            </a:r>
            <a:r>
              <a:rPr lang="en-BE"/>
              <a:t>e</a:t>
            </a:r>
            <a:r>
              <a:rPr lang="nl-BE"/>
              <a:t>s</a:t>
            </a:r>
            <a:r>
              <a:rPr lang="en-BE"/>
              <a:t>s</a:t>
            </a:r>
            <a:r>
              <a:rPr lang="nl-BE"/>
              <a:t>m</a:t>
            </a:r>
            <a:r>
              <a:rPr lang="en-BE"/>
              <a:t>e</a:t>
            </a:r>
            <a:r>
              <a:rPr lang="nl-BE"/>
              <a:t>n</a:t>
            </a:r>
            <a:r>
              <a:rPr lang="en-BE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06039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B62F7-5DA3-4A09-A0ED-6916FAEDE3D7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nl-BE">
                <a:solidFill>
                  <a:srgbClr val="FF0000"/>
                </a:solidFill>
              </a:rPr>
              <a:t>R</a:t>
            </a:r>
            <a:r>
              <a:rPr lang="en-BE">
                <a:solidFill>
                  <a:srgbClr val="FF0000"/>
                </a:solidFill>
              </a:rPr>
              <a:t>e</a:t>
            </a:r>
            <a:r>
              <a:rPr lang="nl-BE">
                <a:solidFill>
                  <a:srgbClr val="FF0000"/>
                </a:solidFill>
              </a:rPr>
              <a:t>s</a:t>
            </a:r>
            <a:r>
              <a:rPr lang="en-BE">
                <a:solidFill>
                  <a:srgbClr val="FF0000"/>
                </a:solidFill>
              </a:rPr>
              <a:t>e</a:t>
            </a:r>
            <a:r>
              <a:rPr lang="nl-BE">
                <a:solidFill>
                  <a:srgbClr val="FF0000"/>
                </a:solidFill>
              </a:rPr>
              <a:t>a</a:t>
            </a:r>
            <a:r>
              <a:rPr lang="en-BE">
                <a:solidFill>
                  <a:srgbClr val="FF0000"/>
                </a:solidFill>
              </a:rPr>
              <a:t>r</a:t>
            </a:r>
            <a:r>
              <a:rPr lang="nl-BE">
                <a:solidFill>
                  <a:srgbClr val="FF0000"/>
                </a:solidFill>
              </a:rPr>
              <a:t>c</a:t>
            </a:r>
            <a:r>
              <a:rPr lang="en-BE">
                <a:solidFill>
                  <a:srgbClr val="FF0000"/>
                </a:solidFill>
              </a:rPr>
              <a:t>h </a:t>
            </a:r>
            <a:r>
              <a:rPr lang="nl-BE">
                <a:solidFill>
                  <a:srgbClr val="FF0000"/>
                </a:solidFill>
              </a:rPr>
              <a:t>a</a:t>
            </a:r>
            <a:r>
              <a:rPr lang="en-BE">
                <a:solidFill>
                  <a:srgbClr val="FF0000"/>
                </a:solidFill>
              </a:rPr>
              <a:t>s</a:t>
            </a:r>
            <a:r>
              <a:rPr lang="nl-BE">
                <a:solidFill>
                  <a:srgbClr val="FF0000"/>
                </a:solidFill>
              </a:rPr>
              <a:t>s</a:t>
            </a:r>
            <a:r>
              <a:rPr lang="en-BE">
                <a:solidFill>
                  <a:srgbClr val="FF0000"/>
                </a:solidFill>
              </a:rPr>
              <a:t>e</a:t>
            </a:r>
            <a:r>
              <a:rPr lang="nl-BE">
                <a:solidFill>
                  <a:srgbClr val="FF0000"/>
                </a:solidFill>
              </a:rPr>
              <a:t>s</a:t>
            </a:r>
            <a:r>
              <a:rPr lang="en-BE">
                <a:solidFill>
                  <a:srgbClr val="FF0000"/>
                </a:solidFill>
              </a:rPr>
              <a:t>s</a:t>
            </a:r>
            <a:r>
              <a:rPr lang="nl-BE">
                <a:solidFill>
                  <a:srgbClr val="FF0000"/>
                </a:solidFill>
              </a:rPr>
              <a:t>m</a:t>
            </a:r>
            <a:r>
              <a:rPr lang="en-BE">
                <a:solidFill>
                  <a:srgbClr val="FF0000"/>
                </a:solidFill>
              </a:rPr>
              <a:t>e</a:t>
            </a:r>
            <a:r>
              <a:rPr lang="nl-BE">
                <a:solidFill>
                  <a:srgbClr val="FF0000"/>
                </a:solidFill>
              </a:rPr>
              <a:t>n</a:t>
            </a:r>
            <a:r>
              <a:rPr lang="en-BE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C1B0E-2A23-4E30-A637-8AF5A5E66FD4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algn="just"/>
            <a:r>
              <a:rPr lang="en-GB" b="0">
                <a:solidFill>
                  <a:srgbClr val="005286"/>
                </a:solidFill>
              </a:rPr>
              <a:t>The European research and innovation landscape is increasingly making research publications and data openly available, creating a need to </a:t>
            </a:r>
            <a:r>
              <a:rPr lang="en-GB"/>
              <a:t>review </a:t>
            </a:r>
            <a:r>
              <a:rPr lang="en-GB" b="0">
                <a:solidFill>
                  <a:srgbClr val="005286"/>
                </a:solidFill>
              </a:rPr>
              <a:t>university approaches to research assessment: </a:t>
            </a:r>
          </a:p>
          <a:p>
            <a:pPr algn="just"/>
            <a:endParaRPr lang="en-GB" b="0">
              <a:solidFill>
                <a:srgbClr val="005286"/>
              </a:solidFill>
            </a:endParaRPr>
          </a:p>
          <a:p>
            <a:pPr algn="just"/>
            <a:r>
              <a:rPr lang="en-GB" b="0">
                <a:solidFill>
                  <a:srgbClr val="005286"/>
                </a:solidFill>
              </a:rPr>
              <a:t>On the one hand, digitisation reinforces the use of quantitative criteria, and unfortunately </a:t>
            </a:r>
            <a:r>
              <a:rPr lang="en-GB"/>
              <a:t>of criteria that are too often biased</a:t>
            </a:r>
            <a:r>
              <a:rPr lang="en-GB" b="0">
                <a:solidFill>
                  <a:srgbClr val="005286"/>
                </a:solidFill>
              </a:rPr>
              <a:t>, such as the journal impact factor.</a:t>
            </a:r>
          </a:p>
          <a:p>
            <a:pPr algn="just"/>
            <a:r>
              <a:rPr lang="en-GB" b="0">
                <a:solidFill>
                  <a:srgbClr val="005286"/>
                </a:solidFill>
              </a:rPr>
              <a:t>On the other hand, appropriate </a:t>
            </a:r>
            <a:r>
              <a:rPr lang="en-GB"/>
              <a:t>incentives and rewards </a:t>
            </a:r>
            <a:r>
              <a:rPr lang="en-GB" b="0">
                <a:solidFill>
                  <a:srgbClr val="005286"/>
                </a:solidFill>
              </a:rPr>
              <a:t>will ensure that researchers participate in the process of free access to research.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4BDF8A-CE2C-4077-870C-AC9DD8EB22E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15F1DB1-D9C2-1046-8BE7-EC5E2F9F1FD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78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75ED5-C46B-4F3C-88F9-5D78FFD48FB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66424" y="1855789"/>
            <a:ext cx="2980075" cy="3031898"/>
          </a:xfrm>
        </p:spPr>
        <p:txBody>
          <a:bodyPr/>
          <a:lstStyle/>
          <a:p>
            <a:r>
              <a:rPr lang="nl-BE"/>
              <a:t>E</a:t>
            </a:r>
            <a:r>
              <a:rPr lang="en-BE"/>
              <a:t>U</a:t>
            </a:r>
            <a:r>
              <a:rPr lang="nl-BE"/>
              <a:t>A</a:t>
            </a:r>
            <a:r>
              <a:rPr lang="en-BE"/>
              <a:t> events</a:t>
            </a:r>
            <a:br>
              <a:rPr lang="en-BE"/>
            </a:br>
            <a:r>
              <a:rPr lang="en-BE"/>
              <a:t>and activities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113-74FB-41A4-9E8D-A8B1DDCFD5CB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323A1E-3B24-4E62-9BBA-0BB2AEF6824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15F1DB1-D9C2-1046-8BE7-EC5E2F9F1FD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2DD47D-78A8-48B0-A55B-81C6D39D8DF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0203" y="2801911"/>
            <a:ext cx="2980075" cy="3181794"/>
          </a:xfrm>
        </p:spPr>
        <p:txBody>
          <a:bodyPr>
            <a:noAutofit/>
          </a:bodyPr>
          <a:lstStyle/>
          <a:p>
            <a:r>
              <a:rPr lang="nl-BE" sz="1600"/>
              <a:t>M</a:t>
            </a:r>
            <a:r>
              <a:rPr lang="en-BE" sz="1600"/>
              <a:t>o</a:t>
            </a:r>
            <a:r>
              <a:rPr lang="nl-BE" sz="1600"/>
              <a:t>r</a:t>
            </a:r>
            <a:r>
              <a:rPr lang="en-BE" sz="1600"/>
              <a:t>e </a:t>
            </a:r>
            <a:r>
              <a:rPr lang="nl-BE" sz="1600"/>
              <a:t>i</a:t>
            </a:r>
            <a:r>
              <a:rPr lang="en-BE" sz="1600"/>
              <a:t>n</a:t>
            </a:r>
            <a:r>
              <a:rPr lang="nl-BE" sz="1600"/>
              <a:t>f</a:t>
            </a:r>
            <a:r>
              <a:rPr lang="en-BE" sz="1600"/>
              <a:t>o</a:t>
            </a:r>
            <a:r>
              <a:rPr lang="nl-BE" sz="1600"/>
              <a:t>r</a:t>
            </a:r>
            <a:r>
              <a:rPr lang="en-BE" sz="1600"/>
              <a:t>m</a:t>
            </a:r>
            <a:r>
              <a:rPr lang="nl-BE" sz="1600"/>
              <a:t>a</a:t>
            </a:r>
            <a:r>
              <a:rPr lang="en-BE" sz="1600"/>
              <a:t>t</a:t>
            </a:r>
            <a:r>
              <a:rPr lang="nl-BE" sz="1600"/>
              <a:t>i</a:t>
            </a:r>
            <a:r>
              <a:rPr lang="en-BE" sz="1600"/>
              <a:t>o</a:t>
            </a:r>
            <a:r>
              <a:rPr lang="nl-BE" sz="1600"/>
              <a:t>n</a:t>
            </a:r>
            <a:r>
              <a:rPr lang="en-BE" sz="1600"/>
              <a:t>:</a:t>
            </a:r>
          </a:p>
          <a:p>
            <a:pPr marL="171450" indent="-171450">
              <a:buFontTx/>
              <a:buChar char="-"/>
            </a:pPr>
            <a:r>
              <a:rPr lang="en-BE" sz="1600">
                <a:hlinkClick r:id="rId3"/>
              </a:rPr>
              <a:t>EUA </a:t>
            </a:r>
            <a:r>
              <a:rPr lang="nl-BE" sz="1600">
                <a:hlinkClick r:id="rId3"/>
              </a:rPr>
              <a:t>R</a:t>
            </a:r>
            <a:r>
              <a:rPr lang="en-BE" sz="1600">
                <a:hlinkClick r:id="rId3"/>
              </a:rPr>
              <a:t>o</a:t>
            </a:r>
            <a:r>
              <a:rPr lang="nl-BE" sz="1600">
                <a:hlinkClick r:id="rId3"/>
              </a:rPr>
              <a:t>a</a:t>
            </a:r>
            <a:r>
              <a:rPr lang="en-BE" sz="1600">
                <a:hlinkClick r:id="rId3"/>
              </a:rPr>
              <a:t>d</a:t>
            </a:r>
            <a:r>
              <a:rPr lang="nl-BE" sz="1600">
                <a:hlinkClick r:id="rId3"/>
              </a:rPr>
              <a:t>m</a:t>
            </a:r>
            <a:r>
              <a:rPr lang="en-BE" sz="1600">
                <a:hlinkClick r:id="rId3"/>
              </a:rPr>
              <a:t>a</a:t>
            </a:r>
            <a:r>
              <a:rPr lang="nl-BE" sz="1600">
                <a:hlinkClick r:id="rId3"/>
              </a:rPr>
              <a:t>p</a:t>
            </a:r>
            <a:r>
              <a:rPr lang="en-BE" sz="1600"/>
              <a:t> (June 2018)</a:t>
            </a:r>
          </a:p>
          <a:p>
            <a:pPr marL="171450" indent="-171450">
              <a:buFontTx/>
              <a:buChar char="-"/>
            </a:pPr>
            <a:r>
              <a:rPr lang="en-BE" sz="1600">
                <a:hlinkClick r:id="rId4"/>
              </a:rPr>
              <a:t>EUA Briefing</a:t>
            </a:r>
            <a:r>
              <a:rPr lang="en-BE" sz="1600"/>
              <a:t> (April 2019)</a:t>
            </a:r>
          </a:p>
          <a:p>
            <a:pPr marL="171450" indent="-171450">
              <a:buFontTx/>
              <a:buChar char="-"/>
            </a:pPr>
            <a:r>
              <a:rPr lang="en-BE" sz="1600">
                <a:hlinkClick r:id="rId5"/>
              </a:rPr>
              <a:t>EUA Workshop</a:t>
            </a:r>
            <a:r>
              <a:rPr lang="en-BE" sz="1600"/>
              <a:t> (May 2019)</a:t>
            </a:r>
          </a:p>
          <a:p>
            <a:pPr marL="171450" indent="-171450">
              <a:buFontTx/>
              <a:buChar char="-"/>
            </a:pPr>
            <a:r>
              <a:rPr lang="en-BE" sz="1600">
                <a:hlinkClick r:id="rId6"/>
              </a:rPr>
              <a:t>Joint statement with Science Europe</a:t>
            </a:r>
            <a:r>
              <a:rPr lang="en-BE" sz="1600"/>
              <a:t> (May 2019)</a:t>
            </a:r>
          </a:p>
          <a:p>
            <a:pPr marL="171450" indent="-171450">
              <a:buFontTx/>
              <a:buChar char="-"/>
            </a:pPr>
            <a:r>
              <a:rPr lang="en-BE" sz="1600"/>
              <a:t>EUA survey report (October 2019)</a:t>
            </a:r>
          </a:p>
          <a:p>
            <a:pPr marL="171450" indent="-171450">
              <a:buFontTx/>
              <a:buChar char="-"/>
            </a:pPr>
            <a:r>
              <a:rPr lang="en-BE" sz="1600">
                <a:hlinkClick r:id="rId7"/>
              </a:rPr>
              <a:t>Conference with VSNU</a:t>
            </a:r>
            <a:r>
              <a:rPr lang="en-BE" sz="1600"/>
              <a:t/>
            </a:r>
            <a:br>
              <a:rPr lang="en-BE" sz="1600"/>
            </a:br>
            <a:r>
              <a:rPr lang="en-BE" sz="1600"/>
              <a:t>(November 2019)</a:t>
            </a:r>
          </a:p>
        </p:txBody>
      </p:sp>
      <p:graphicFrame>
        <p:nvGraphicFramePr>
          <p:cNvPr id="8" name="Content Placeholder 10">
            <a:extLst>
              <a:ext uri="{FF2B5EF4-FFF2-40B4-BE49-F238E27FC236}">
                <a16:creationId xmlns:a16="http://schemas.microsoft.com/office/drawing/2014/main" id="{BA7B25E7-56BA-431C-935E-78B6BF92D4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7037711"/>
              </p:ext>
            </p:extLst>
          </p:nvPr>
        </p:nvGraphicFramePr>
        <p:xfrm>
          <a:off x="4072720" y="1507958"/>
          <a:ext cx="7268380" cy="45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910550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71C43-3571-4BBC-8724-7EB0F96EF2C2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BE"/>
          </a:p>
          <a:p>
            <a:r>
              <a:rPr lang="nl-BE"/>
              <a:t>E</a:t>
            </a:r>
            <a:r>
              <a:rPr lang="en-BE"/>
              <a:t>U</a:t>
            </a:r>
            <a:r>
              <a:rPr lang="nl-BE"/>
              <a:t>A : An Introduction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BDE5C4-0F24-42D9-931F-0F1F74DB8D3F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342900" indent="-342900" algn="just">
              <a:buFontTx/>
              <a:buChar char="-"/>
            </a:pPr>
            <a:r>
              <a:rPr lang="en-BE"/>
              <a:t>R</a:t>
            </a:r>
            <a:r>
              <a:rPr lang="nl-BE"/>
              <a:t>e</a:t>
            </a:r>
            <a:r>
              <a:rPr lang="en-BE"/>
              <a:t>p</a:t>
            </a:r>
            <a:r>
              <a:rPr lang="nl-BE"/>
              <a:t>r</a:t>
            </a:r>
            <a:r>
              <a:rPr lang="en-BE"/>
              <a:t>e</a:t>
            </a:r>
            <a:r>
              <a:rPr lang="nl-BE"/>
              <a:t>s</a:t>
            </a:r>
            <a:r>
              <a:rPr lang="en-BE"/>
              <a:t>e</a:t>
            </a:r>
            <a:r>
              <a:rPr lang="nl-BE"/>
              <a:t>n</a:t>
            </a:r>
            <a:r>
              <a:rPr lang="en-BE"/>
              <a:t>t</a:t>
            </a:r>
            <a:r>
              <a:rPr lang="nl-BE"/>
              <a:t>s</a:t>
            </a:r>
            <a:r>
              <a:rPr lang="fr-FR" dirty="0"/>
              <a:t> </a:t>
            </a:r>
            <a:r>
              <a:rPr lang="en-GB" b="0" dirty="0">
                <a:solidFill>
                  <a:srgbClr val="005286"/>
                </a:solidFill>
              </a:rPr>
              <a:t>universities and national rectors’ conferences in 48 European countries.</a:t>
            </a:r>
            <a:endParaRPr lang="en-BE" b="0">
              <a:solidFill>
                <a:srgbClr val="005286"/>
              </a:solidFill>
            </a:endParaRPr>
          </a:p>
          <a:p>
            <a:pPr marL="342900" indent="-342900" algn="just">
              <a:buFontTx/>
              <a:buChar char="-"/>
            </a:pPr>
            <a:endParaRPr lang="en-BE" b="0">
              <a:solidFill>
                <a:srgbClr val="005286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en-GB" dirty="0">
                <a:solidFill>
                  <a:schemeClr val="tx2"/>
                </a:solidFill>
              </a:rPr>
              <a:t>Guarantees</a:t>
            </a:r>
            <a:r>
              <a:rPr lang="en-GB" b="0" dirty="0">
                <a:solidFill>
                  <a:srgbClr val="005286"/>
                </a:solidFill>
              </a:rPr>
              <a:t> the hearing of the European Universities’  </a:t>
            </a:r>
            <a:r>
              <a:rPr lang="en-BE" b="0">
                <a:solidFill>
                  <a:srgbClr val="005286"/>
                </a:solidFill>
              </a:rPr>
              <a:t>i</a:t>
            </a:r>
            <a:r>
              <a:rPr lang="nl-BE" b="0">
                <a:solidFill>
                  <a:srgbClr val="005286"/>
                </a:solidFill>
              </a:rPr>
              <a:t>n</a:t>
            </a:r>
            <a:r>
              <a:rPr lang="en-BE" b="0">
                <a:solidFill>
                  <a:srgbClr val="005286"/>
                </a:solidFill>
              </a:rPr>
              <a:t>d</a:t>
            </a:r>
            <a:r>
              <a:rPr lang="nl-BE" b="0">
                <a:solidFill>
                  <a:srgbClr val="005286"/>
                </a:solidFill>
              </a:rPr>
              <a:t>e</a:t>
            </a:r>
            <a:r>
              <a:rPr lang="en-BE" b="0">
                <a:solidFill>
                  <a:srgbClr val="005286"/>
                </a:solidFill>
              </a:rPr>
              <a:t>p</a:t>
            </a:r>
            <a:r>
              <a:rPr lang="nl-BE" b="0">
                <a:solidFill>
                  <a:srgbClr val="005286"/>
                </a:solidFill>
              </a:rPr>
              <a:t>e</a:t>
            </a:r>
            <a:r>
              <a:rPr lang="en-BE" b="0">
                <a:solidFill>
                  <a:srgbClr val="005286"/>
                </a:solidFill>
              </a:rPr>
              <a:t>n</a:t>
            </a:r>
            <a:r>
              <a:rPr lang="nl-BE" b="0">
                <a:solidFill>
                  <a:srgbClr val="005286"/>
                </a:solidFill>
              </a:rPr>
              <a:t>d</a:t>
            </a:r>
            <a:r>
              <a:rPr lang="en-BE" b="0">
                <a:solidFill>
                  <a:srgbClr val="005286"/>
                </a:solidFill>
              </a:rPr>
              <a:t>e</a:t>
            </a:r>
            <a:r>
              <a:rPr lang="nl-BE" b="0">
                <a:solidFill>
                  <a:srgbClr val="005286"/>
                </a:solidFill>
              </a:rPr>
              <a:t>n</a:t>
            </a:r>
            <a:r>
              <a:rPr lang="en-BE" b="0">
                <a:solidFill>
                  <a:srgbClr val="005286"/>
                </a:solidFill>
              </a:rPr>
              <a:t>t </a:t>
            </a:r>
            <a:r>
              <a:rPr lang="nl-BE" b="0">
                <a:solidFill>
                  <a:srgbClr val="005286"/>
                </a:solidFill>
              </a:rPr>
              <a:t>v</a:t>
            </a:r>
            <a:r>
              <a:rPr lang="en-BE" b="0">
                <a:solidFill>
                  <a:srgbClr val="005286"/>
                </a:solidFill>
              </a:rPr>
              <a:t>o</a:t>
            </a:r>
            <a:r>
              <a:rPr lang="nl-BE" b="0">
                <a:solidFill>
                  <a:srgbClr val="005286"/>
                </a:solidFill>
              </a:rPr>
              <a:t>i</a:t>
            </a:r>
            <a:r>
              <a:rPr lang="en-BE" b="0">
                <a:solidFill>
                  <a:srgbClr val="005286"/>
                </a:solidFill>
              </a:rPr>
              <a:t>c</a:t>
            </a:r>
            <a:r>
              <a:rPr lang="nl-BE" b="0">
                <a:solidFill>
                  <a:srgbClr val="005286"/>
                </a:solidFill>
              </a:rPr>
              <a:t>e</a:t>
            </a:r>
            <a:r>
              <a:rPr lang="fr-FR" b="0" dirty="0">
                <a:solidFill>
                  <a:srgbClr val="005286"/>
                </a:solidFill>
              </a:rPr>
              <a:t> and the </a:t>
            </a:r>
            <a:r>
              <a:rPr lang="en-GB" b="0" dirty="0">
                <a:solidFill>
                  <a:srgbClr val="005286"/>
                </a:solidFill>
              </a:rPr>
              <a:t>decisions that will impact their activities positively.</a:t>
            </a:r>
            <a:endParaRPr lang="en-BE" b="0">
              <a:solidFill>
                <a:srgbClr val="005286"/>
              </a:solidFill>
            </a:endParaRPr>
          </a:p>
          <a:p>
            <a:pPr marL="342900" indent="-342900" algn="just">
              <a:buFontTx/>
              <a:buChar char="-"/>
            </a:pPr>
            <a:endParaRPr lang="en-BE" b="0">
              <a:solidFill>
                <a:srgbClr val="005286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en-GB" dirty="0">
                <a:solidFill>
                  <a:schemeClr val="tx2"/>
                </a:solidFill>
              </a:rPr>
              <a:t>Provides</a:t>
            </a:r>
            <a:r>
              <a:rPr lang="en-GB" b="0" dirty="0">
                <a:solidFill>
                  <a:srgbClr val="005286"/>
                </a:solidFill>
              </a:rPr>
              <a:t> a unique expertise in higher education and research; it is also a forum for exchange of ideas and good practices among universities.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D1400-4641-4584-A6FF-5F21BEE313A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15F1DB1-D9C2-1046-8BE7-EC5E2F9F1FD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CF0AAE-5DB8-4EAD-9C9C-282A4B83422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r>
              <a:rPr lang="nl-BE" sz="1200"/>
              <a:t>M</a:t>
            </a:r>
            <a:r>
              <a:rPr lang="en-BE" sz="1200"/>
              <a:t>o</a:t>
            </a:r>
            <a:r>
              <a:rPr lang="nl-BE" sz="1200"/>
              <a:t>r</a:t>
            </a:r>
            <a:r>
              <a:rPr lang="en-BE" sz="1200"/>
              <a:t>e </a:t>
            </a:r>
            <a:r>
              <a:rPr lang="nl-BE" sz="1200"/>
              <a:t>i</a:t>
            </a:r>
            <a:r>
              <a:rPr lang="en-BE" sz="1200"/>
              <a:t>n</a:t>
            </a:r>
            <a:r>
              <a:rPr lang="nl-BE" sz="1200"/>
              <a:t>f</a:t>
            </a:r>
            <a:r>
              <a:rPr lang="en-BE" sz="1200"/>
              <a:t>o</a:t>
            </a:r>
            <a:r>
              <a:rPr lang="nl-BE" sz="1200"/>
              <a:t>r</a:t>
            </a:r>
            <a:r>
              <a:rPr lang="en-BE" sz="1200"/>
              <a:t>m</a:t>
            </a:r>
            <a:r>
              <a:rPr lang="nl-BE" sz="1200"/>
              <a:t>a</a:t>
            </a:r>
            <a:r>
              <a:rPr lang="en-BE" sz="1200"/>
              <a:t>t</a:t>
            </a:r>
            <a:r>
              <a:rPr lang="nl-BE" sz="1200"/>
              <a:t>i</a:t>
            </a:r>
            <a:r>
              <a:rPr lang="en-BE" sz="1200"/>
              <a:t>o</a:t>
            </a:r>
            <a:r>
              <a:rPr lang="nl-BE" sz="1200"/>
              <a:t>n</a:t>
            </a:r>
            <a:r>
              <a:rPr lang="en-BE" sz="1200"/>
              <a:t>:</a:t>
            </a:r>
          </a:p>
          <a:p>
            <a:r>
              <a:rPr lang="nl-BE" sz="1200">
                <a:hlinkClick r:id="rId2"/>
              </a:rPr>
              <a:t>https://eua.eu</a:t>
            </a:r>
            <a:endParaRPr lang="en-BE" sz="1200"/>
          </a:p>
        </p:txBody>
      </p:sp>
    </p:spTree>
    <p:extLst>
      <p:ext uri="{BB962C8B-B14F-4D97-AF65-F5344CB8AC3E}">
        <p14:creationId xmlns:p14="http://schemas.microsoft.com/office/powerpoint/2010/main" val="3235472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1B6FD-9659-42D3-89F8-E7AC9A203C08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BE"/>
              <a:t>2019 </a:t>
            </a:r>
            <a:r>
              <a:rPr lang="nl-BE"/>
              <a:t>O</a:t>
            </a:r>
            <a:r>
              <a:rPr lang="en-BE"/>
              <a:t>p</a:t>
            </a:r>
            <a:r>
              <a:rPr lang="nl-BE"/>
              <a:t>e</a:t>
            </a:r>
            <a:r>
              <a:rPr lang="en-BE"/>
              <a:t>n </a:t>
            </a:r>
            <a:r>
              <a:rPr lang="nl-BE"/>
              <a:t>S</a:t>
            </a:r>
            <a:r>
              <a:rPr lang="en-BE"/>
              <a:t>c</a:t>
            </a:r>
            <a:r>
              <a:rPr lang="nl-BE"/>
              <a:t>i</a:t>
            </a:r>
            <a:r>
              <a:rPr lang="en-BE"/>
              <a:t>e</a:t>
            </a:r>
            <a:r>
              <a:rPr lang="nl-BE"/>
              <a:t>n</a:t>
            </a:r>
            <a:r>
              <a:rPr lang="en-BE"/>
              <a:t>c</a:t>
            </a:r>
            <a:r>
              <a:rPr lang="nl-BE"/>
              <a:t>e</a:t>
            </a:r>
            <a:r>
              <a:rPr lang="en-BE"/>
              <a:t> </a:t>
            </a:r>
            <a:r>
              <a:rPr lang="nl-BE"/>
              <a:t>a</a:t>
            </a:r>
            <a:r>
              <a:rPr lang="en-BE"/>
              <a:t>n</a:t>
            </a:r>
            <a:r>
              <a:rPr lang="nl-BE"/>
              <a:t>d</a:t>
            </a:r>
            <a:r>
              <a:rPr lang="en-BE"/>
              <a:t> Access </a:t>
            </a:r>
            <a:r>
              <a:rPr lang="nl-BE"/>
              <a:t>S</a:t>
            </a:r>
            <a:r>
              <a:rPr lang="en-BE"/>
              <a:t>u</a:t>
            </a:r>
            <a:r>
              <a:rPr lang="nl-BE"/>
              <a:t>r</a:t>
            </a:r>
            <a:r>
              <a:rPr lang="en-BE"/>
              <a:t>v</a:t>
            </a:r>
            <a:r>
              <a:rPr lang="nl-BE"/>
              <a:t>e</a:t>
            </a:r>
            <a:r>
              <a:rPr lang="en-BE"/>
              <a:t>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A9E3DE-5E09-42FB-A10B-50762FC7217A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algn="just"/>
            <a:r>
              <a:rPr lang="nl-BE" b="0">
                <a:solidFill>
                  <a:srgbClr val="005286"/>
                </a:solidFill>
              </a:rPr>
              <a:t>P</a:t>
            </a:r>
            <a:r>
              <a:rPr lang="en-BE" b="0">
                <a:solidFill>
                  <a:srgbClr val="005286"/>
                </a:solidFill>
              </a:rPr>
              <a:t>r</a:t>
            </a:r>
            <a:r>
              <a:rPr lang="nl-BE" b="0">
                <a:solidFill>
                  <a:srgbClr val="005286"/>
                </a:solidFill>
              </a:rPr>
              <a:t>o</a:t>
            </a:r>
            <a:r>
              <a:rPr lang="en-BE" b="0">
                <a:solidFill>
                  <a:srgbClr val="005286"/>
                </a:solidFill>
              </a:rPr>
              <a:t>v</a:t>
            </a:r>
            <a:r>
              <a:rPr lang="nl-BE" b="0">
                <a:solidFill>
                  <a:srgbClr val="005286"/>
                </a:solidFill>
              </a:rPr>
              <a:t>i</a:t>
            </a:r>
            <a:r>
              <a:rPr lang="en-BE" b="0">
                <a:solidFill>
                  <a:srgbClr val="005286"/>
                </a:solidFill>
              </a:rPr>
              <a:t>d</a:t>
            </a:r>
            <a:r>
              <a:rPr lang="nl-BE" b="0">
                <a:solidFill>
                  <a:srgbClr val="005286"/>
                </a:solidFill>
              </a:rPr>
              <a:t>e</a:t>
            </a:r>
            <a:r>
              <a:rPr lang="en-BE" b="0">
                <a:solidFill>
                  <a:srgbClr val="005286"/>
                </a:solidFill>
              </a:rPr>
              <a:t>s </a:t>
            </a:r>
            <a:r>
              <a:rPr lang="nl-BE" b="0">
                <a:solidFill>
                  <a:srgbClr val="005286"/>
                </a:solidFill>
              </a:rPr>
              <a:t>a</a:t>
            </a:r>
            <a:r>
              <a:rPr lang="en-BE" b="0">
                <a:solidFill>
                  <a:srgbClr val="005286"/>
                </a:solidFill>
              </a:rPr>
              <a:t> </a:t>
            </a:r>
            <a:r>
              <a:rPr lang="nl-BE"/>
              <a:t>c</a:t>
            </a:r>
            <a:r>
              <a:rPr lang="en-BE"/>
              <a:t>o</a:t>
            </a:r>
            <a:r>
              <a:rPr lang="nl-BE"/>
              <a:t>m</a:t>
            </a:r>
            <a:r>
              <a:rPr lang="en-BE"/>
              <a:t>p</a:t>
            </a:r>
            <a:r>
              <a:rPr lang="nl-BE"/>
              <a:t>r</a:t>
            </a:r>
            <a:r>
              <a:rPr lang="en-BE"/>
              <a:t>e</a:t>
            </a:r>
            <a:r>
              <a:rPr lang="nl-BE"/>
              <a:t>h</a:t>
            </a:r>
            <a:r>
              <a:rPr lang="en-BE"/>
              <a:t>e</a:t>
            </a:r>
            <a:r>
              <a:rPr lang="nl-BE"/>
              <a:t>n</a:t>
            </a:r>
            <a:r>
              <a:rPr lang="en-BE"/>
              <a:t>s</a:t>
            </a:r>
            <a:r>
              <a:rPr lang="nl-BE"/>
              <a:t>i</a:t>
            </a:r>
            <a:r>
              <a:rPr lang="en-BE"/>
              <a:t>v</a:t>
            </a:r>
            <a:r>
              <a:rPr lang="nl-BE"/>
              <a:t>e</a:t>
            </a:r>
            <a:r>
              <a:rPr lang="en-BE"/>
              <a:t> </a:t>
            </a:r>
            <a:r>
              <a:rPr lang="nl-BE"/>
              <a:t>a</a:t>
            </a:r>
            <a:r>
              <a:rPr lang="en-BE"/>
              <a:t>n</a:t>
            </a:r>
            <a:r>
              <a:rPr lang="nl-BE"/>
              <a:t>d</a:t>
            </a:r>
            <a:r>
              <a:rPr lang="en-BE"/>
              <a:t> </a:t>
            </a:r>
            <a:r>
              <a:rPr lang="nl-BE"/>
              <a:t>u</a:t>
            </a:r>
            <a:r>
              <a:rPr lang="en-BE"/>
              <a:t>p-</a:t>
            </a:r>
            <a:r>
              <a:rPr lang="nl-BE"/>
              <a:t>t</a:t>
            </a:r>
            <a:r>
              <a:rPr lang="en-BE"/>
              <a:t>o-</a:t>
            </a:r>
            <a:r>
              <a:rPr lang="nl-BE"/>
              <a:t>d</a:t>
            </a:r>
            <a:r>
              <a:rPr lang="en-BE"/>
              <a:t>ate overview</a:t>
            </a:r>
            <a:r>
              <a:rPr lang="en-BE" b="0">
                <a:solidFill>
                  <a:srgbClr val="005286"/>
                </a:solidFill>
              </a:rPr>
              <a:t> </a:t>
            </a:r>
            <a:r>
              <a:rPr lang="nl-BE" b="0">
                <a:solidFill>
                  <a:srgbClr val="005286"/>
                </a:solidFill>
              </a:rPr>
              <a:t>o</a:t>
            </a:r>
            <a:r>
              <a:rPr lang="en-BE" b="0">
                <a:solidFill>
                  <a:srgbClr val="005286"/>
                </a:solidFill>
              </a:rPr>
              <a:t>f </a:t>
            </a:r>
            <a:r>
              <a:rPr lang="nl-BE" b="0">
                <a:solidFill>
                  <a:srgbClr val="005286"/>
                </a:solidFill>
              </a:rPr>
              <a:t>t</a:t>
            </a:r>
            <a:r>
              <a:rPr lang="en-BE" b="0">
                <a:solidFill>
                  <a:srgbClr val="005286"/>
                </a:solidFill>
              </a:rPr>
              <a:t>h</a:t>
            </a:r>
            <a:r>
              <a:rPr lang="nl-BE" b="0">
                <a:solidFill>
                  <a:srgbClr val="005286"/>
                </a:solidFill>
              </a:rPr>
              <a:t>e</a:t>
            </a:r>
            <a:r>
              <a:rPr lang="en-BE" b="0">
                <a:solidFill>
                  <a:srgbClr val="005286"/>
                </a:solidFill>
              </a:rPr>
              <a:t> </a:t>
            </a:r>
            <a:r>
              <a:rPr lang="nl-BE" b="0">
                <a:solidFill>
                  <a:srgbClr val="005286"/>
                </a:solidFill>
              </a:rPr>
              <a:t>c</a:t>
            </a:r>
            <a:r>
              <a:rPr lang="en-BE" b="0">
                <a:solidFill>
                  <a:srgbClr val="005286"/>
                </a:solidFill>
              </a:rPr>
              <a:t>u</a:t>
            </a:r>
            <a:r>
              <a:rPr lang="nl-BE" b="0">
                <a:solidFill>
                  <a:srgbClr val="005286"/>
                </a:solidFill>
              </a:rPr>
              <a:t>r</a:t>
            </a:r>
            <a:r>
              <a:rPr lang="en-BE" b="0">
                <a:solidFill>
                  <a:srgbClr val="005286"/>
                </a:solidFill>
              </a:rPr>
              <a:t>r</a:t>
            </a:r>
            <a:r>
              <a:rPr lang="nl-BE" b="0">
                <a:solidFill>
                  <a:srgbClr val="005286"/>
                </a:solidFill>
              </a:rPr>
              <a:t>e</a:t>
            </a:r>
            <a:r>
              <a:rPr lang="en-BE" b="0">
                <a:solidFill>
                  <a:srgbClr val="005286"/>
                </a:solidFill>
              </a:rPr>
              <a:t>n</a:t>
            </a:r>
            <a:r>
              <a:rPr lang="nl-BE" b="0">
                <a:solidFill>
                  <a:srgbClr val="005286"/>
                </a:solidFill>
              </a:rPr>
              <a:t>t</a:t>
            </a:r>
            <a:r>
              <a:rPr lang="en-BE" b="0">
                <a:solidFill>
                  <a:srgbClr val="005286"/>
                </a:solidFill>
              </a:rPr>
              <a:t> </a:t>
            </a:r>
            <a:r>
              <a:rPr lang="nl-BE" b="0">
                <a:solidFill>
                  <a:srgbClr val="005286"/>
                </a:solidFill>
              </a:rPr>
              <a:t>s</a:t>
            </a:r>
            <a:r>
              <a:rPr lang="en-BE" b="0">
                <a:solidFill>
                  <a:srgbClr val="005286"/>
                </a:solidFill>
              </a:rPr>
              <a:t>t</a:t>
            </a:r>
            <a:r>
              <a:rPr lang="nl-BE" b="0">
                <a:solidFill>
                  <a:srgbClr val="005286"/>
                </a:solidFill>
              </a:rPr>
              <a:t>a</a:t>
            </a:r>
            <a:r>
              <a:rPr lang="en-BE" b="0">
                <a:solidFill>
                  <a:srgbClr val="005286"/>
                </a:solidFill>
              </a:rPr>
              <a:t>t</a:t>
            </a:r>
            <a:r>
              <a:rPr lang="nl-BE" b="0">
                <a:solidFill>
                  <a:srgbClr val="005286"/>
                </a:solidFill>
              </a:rPr>
              <a:t>e</a:t>
            </a:r>
            <a:r>
              <a:rPr lang="en-BE" b="0">
                <a:solidFill>
                  <a:srgbClr val="005286"/>
                </a:solidFill>
              </a:rPr>
              <a:t> </a:t>
            </a:r>
            <a:r>
              <a:rPr lang="nl-BE" b="0">
                <a:solidFill>
                  <a:srgbClr val="005286"/>
                </a:solidFill>
              </a:rPr>
              <a:t>o</a:t>
            </a:r>
            <a:r>
              <a:rPr lang="en-BE" b="0">
                <a:solidFill>
                  <a:srgbClr val="005286"/>
                </a:solidFill>
              </a:rPr>
              <a:t>f </a:t>
            </a:r>
            <a:r>
              <a:rPr lang="nl-BE" b="0">
                <a:solidFill>
                  <a:srgbClr val="005286"/>
                </a:solidFill>
              </a:rPr>
              <a:t>r</a:t>
            </a:r>
            <a:r>
              <a:rPr lang="en-BE" b="0">
                <a:solidFill>
                  <a:srgbClr val="005286"/>
                </a:solidFill>
              </a:rPr>
              <a:t>e</a:t>
            </a:r>
            <a:r>
              <a:rPr lang="nl-BE" b="0">
                <a:solidFill>
                  <a:srgbClr val="005286"/>
                </a:solidFill>
              </a:rPr>
              <a:t>s</a:t>
            </a:r>
            <a:r>
              <a:rPr lang="en-BE" b="0">
                <a:solidFill>
                  <a:srgbClr val="005286"/>
                </a:solidFill>
              </a:rPr>
              <a:t>e</a:t>
            </a:r>
            <a:r>
              <a:rPr lang="nl-BE" b="0">
                <a:solidFill>
                  <a:srgbClr val="005286"/>
                </a:solidFill>
              </a:rPr>
              <a:t>a</a:t>
            </a:r>
            <a:r>
              <a:rPr lang="en-BE" b="0">
                <a:solidFill>
                  <a:srgbClr val="005286"/>
                </a:solidFill>
              </a:rPr>
              <a:t>r</a:t>
            </a:r>
            <a:r>
              <a:rPr lang="nl-BE" b="0">
                <a:solidFill>
                  <a:srgbClr val="005286"/>
                </a:solidFill>
              </a:rPr>
              <a:t>c</a:t>
            </a:r>
            <a:r>
              <a:rPr lang="en-BE" b="0">
                <a:solidFill>
                  <a:srgbClr val="005286"/>
                </a:solidFill>
              </a:rPr>
              <a:t>h assessment in European </a:t>
            </a:r>
            <a:r>
              <a:rPr lang="nl-BE" b="0">
                <a:solidFill>
                  <a:srgbClr val="005286"/>
                </a:solidFill>
              </a:rPr>
              <a:t>u</a:t>
            </a:r>
            <a:r>
              <a:rPr lang="en-BE" b="0">
                <a:solidFill>
                  <a:srgbClr val="005286"/>
                </a:solidFill>
              </a:rPr>
              <a:t>n</a:t>
            </a:r>
            <a:r>
              <a:rPr lang="nl-BE" b="0">
                <a:solidFill>
                  <a:srgbClr val="005286"/>
                </a:solidFill>
              </a:rPr>
              <a:t>i</a:t>
            </a:r>
            <a:r>
              <a:rPr lang="en-BE" b="0">
                <a:solidFill>
                  <a:srgbClr val="005286"/>
                </a:solidFill>
              </a:rPr>
              <a:t>v</a:t>
            </a:r>
            <a:r>
              <a:rPr lang="nl-BE" b="0">
                <a:solidFill>
                  <a:srgbClr val="005286"/>
                </a:solidFill>
              </a:rPr>
              <a:t>e</a:t>
            </a:r>
            <a:r>
              <a:rPr lang="en-BE" b="0">
                <a:solidFill>
                  <a:srgbClr val="005286"/>
                </a:solidFill>
              </a:rPr>
              <a:t>r</a:t>
            </a:r>
            <a:r>
              <a:rPr lang="nl-BE" b="0">
                <a:solidFill>
                  <a:srgbClr val="005286"/>
                </a:solidFill>
              </a:rPr>
              <a:t>s</a:t>
            </a:r>
            <a:r>
              <a:rPr lang="en-BE" b="0">
                <a:solidFill>
                  <a:srgbClr val="005286"/>
                </a:solidFill>
              </a:rPr>
              <a:t>i</a:t>
            </a:r>
            <a:r>
              <a:rPr lang="nl-BE" b="0">
                <a:solidFill>
                  <a:srgbClr val="005286"/>
                </a:solidFill>
              </a:rPr>
              <a:t>t</a:t>
            </a:r>
            <a:r>
              <a:rPr lang="en-BE" b="0">
                <a:solidFill>
                  <a:srgbClr val="005286"/>
                </a:solidFill>
              </a:rPr>
              <a:t>i</a:t>
            </a:r>
            <a:r>
              <a:rPr lang="nl-BE" b="0">
                <a:solidFill>
                  <a:srgbClr val="005286"/>
                </a:solidFill>
              </a:rPr>
              <a:t>e</a:t>
            </a:r>
            <a:r>
              <a:rPr lang="en-BE" b="0">
                <a:solidFill>
                  <a:srgbClr val="005286"/>
                </a:solidFill>
              </a:rPr>
              <a:t>s, </a:t>
            </a:r>
            <a:endParaRPr lang="fr-FR" b="0">
              <a:solidFill>
                <a:srgbClr val="005286"/>
              </a:solidFill>
            </a:endParaRPr>
          </a:p>
          <a:p>
            <a:pPr algn="just"/>
            <a:r>
              <a:rPr lang="fr-FR" b="0">
                <a:solidFill>
                  <a:srgbClr val="005286"/>
                </a:solidFill>
              </a:rPr>
              <a:t>Looks at </a:t>
            </a:r>
            <a:r>
              <a:rPr lang="en-BE" b="0">
                <a:solidFill>
                  <a:srgbClr val="005286"/>
                </a:solidFill>
              </a:rPr>
              <a:t>why and how </a:t>
            </a:r>
            <a:r>
              <a:rPr lang="nl-BE" b="0">
                <a:solidFill>
                  <a:srgbClr val="005286"/>
                </a:solidFill>
              </a:rPr>
              <a:t>i</a:t>
            </a:r>
            <a:r>
              <a:rPr lang="en-BE" b="0">
                <a:solidFill>
                  <a:srgbClr val="005286"/>
                </a:solidFill>
              </a:rPr>
              <a:t>n</a:t>
            </a:r>
            <a:r>
              <a:rPr lang="nl-BE" b="0">
                <a:solidFill>
                  <a:srgbClr val="005286"/>
                </a:solidFill>
              </a:rPr>
              <a:t>s</a:t>
            </a:r>
            <a:r>
              <a:rPr lang="en-BE" b="0">
                <a:solidFill>
                  <a:srgbClr val="005286"/>
                </a:solidFill>
              </a:rPr>
              <a:t>t</a:t>
            </a:r>
            <a:r>
              <a:rPr lang="nl-BE" b="0">
                <a:solidFill>
                  <a:srgbClr val="005286"/>
                </a:solidFill>
              </a:rPr>
              <a:t>i</a:t>
            </a:r>
            <a:r>
              <a:rPr lang="en-BE" b="0">
                <a:solidFill>
                  <a:srgbClr val="005286"/>
                </a:solidFill>
              </a:rPr>
              <a:t>t</a:t>
            </a:r>
            <a:r>
              <a:rPr lang="nl-BE" b="0">
                <a:solidFill>
                  <a:srgbClr val="005286"/>
                </a:solidFill>
              </a:rPr>
              <a:t>u</a:t>
            </a:r>
            <a:r>
              <a:rPr lang="en-BE" b="0">
                <a:solidFill>
                  <a:srgbClr val="005286"/>
                </a:solidFill>
              </a:rPr>
              <a:t>t</a:t>
            </a:r>
            <a:r>
              <a:rPr lang="nl-BE" b="0">
                <a:solidFill>
                  <a:srgbClr val="005286"/>
                </a:solidFill>
              </a:rPr>
              <a:t>i</a:t>
            </a:r>
            <a:r>
              <a:rPr lang="en-BE" b="0">
                <a:solidFill>
                  <a:srgbClr val="005286"/>
                </a:solidFill>
              </a:rPr>
              <a:t>o</a:t>
            </a:r>
            <a:r>
              <a:rPr lang="nl-BE" b="0">
                <a:solidFill>
                  <a:srgbClr val="005286"/>
                </a:solidFill>
              </a:rPr>
              <a:t>n</a:t>
            </a:r>
            <a:r>
              <a:rPr lang="en-BE" b="0">
                <a:solidFill>
                  <a:srgbClr val="005286"/>
                </a:solidFill>
              </a:rPr>
              <a:t>s </a:t>
            </a:r>
            <a:r>
              <a:rPr lang="nl-BE" b="0">
                <a:solidFill>
                  <a:srgbClr val="005286"/>
                </a:solidFill>
              </a:rPr>
              <a:t>a</a:t>
            </a:r>
            <a:r>
              <a:rPr lang="en-BE" b="0">
                <a:solidFill>
                  <a:srgbClr val="005286"/>
                </a:solidFill>
              </a:rPr>
              <a:t>r</a:t>
            </a:r>
            <a:r>
              <a:rPr lang="nl-BE" b="0">
                <a:solidFill>
                  <a:srgbClr val="005286"/>
                </a:solidFill>
              </a:rPr>
              <a:t>e</a:t>
            </a:r>
            <a:r>
              <a:rPr lang="en-BE" b="0">
                <a:solidFill>
                  <a:srgbClr val="005286"/>
                </a:solidFill>
              </a:rPr>
              <a:t> </a:t>
            </a:r>
            <a:r>
              <a:rPr lang="nl-BE" b="0">
                <a:solidFill>
                  <a:srgbClr val="005286"/>
                </a:solidFill>
              </a:rPr>
              <a:t>r</a:t>
            </a:r>
            <a:r>
              <a:rPr lang="en-BE" b="0">
                <a:solidFill>
                  <a:srgbClr val="005286"/>
                </a:solidFill>
              </a:rPr>
              <a:t>e</a:t>
            </a:r>
            <a:r>
              <a:rPr lang="nl-BE" b="0">
                <a:solidFill>
                  <a:srgbClr val="005286"/>
                </a:solidFill>
              </a:rPr>
              <a:t>v</a:t>
            </a:r>
            <a:r>
              <a:rPr lang="en-BE" b="0">
                <a:solidFill>
                  <a:srgbClr val="005286"/>
                </a:solidFill>
              </a:rPr>
              <a:t>i</a:t>
            </a:r>
            <a:r>
              <a:rPr lang="nl-BE" b="0">
                <a:solidFill>
                  <a:srgbClr val="005286"/>
                </a:solidFill>
              </a:rPr>
              <a:t>e</a:t>
            </a:r>
            <a:r>
              <a:rPr lang="en-BE" b="0">
                <a:solidFill>
                  <a:srgbClr val="005286"/>
                </a:solidFill>
              </a:rPr>
              <a:t>w</a:t>
            </a:r>
            <a:r>
              <a:rPr lang="nl-BE" b="0">
                <a:solidFill>
                  <a:srgbClr val="005286"/>
                </a:solidFill>
              </a:rPr>
              <a:t>i</a:t>
            </a:r>
            <a:r>
              <a:rPr lang="en-BE" b="0">
                <a:solidFill>
                  <a:srgbClr val="005286"/>
                </a:solidFill>
              </a:rPr>
              <a:t>n</a:t>
            </a:r>
            <a:r>
              <a:rPr lang="nl-BE" b="0">
                <a:solidFill>
                  <a:srgbClr val="005286"/>
                </a:solidFill>
              </a:rPr>
              <a:t>g</a:t>
            </a:r>
            <a:r>
              <a:rPr lang="en-BE" b="0">
                <a:solidFill>
                  <a:srgbClr val="005286"/>
                </a:solidFill>
              </a:rPr>
              <a:t> </a:t>
            </a:r>
            <a:r>
              <a:rPr lang="nl-BE" b="0">
                <a:solidFill>
                  <a:srgbClr val="005286"/>
                </a:solidFill>
              </a:rPr>
              <a:t>t</a:t>
            </a:r>
            <a:r>
              <a:rPr lang="en-BE" b="0">
                <a:solidFill>
                  <a:srgbClr val="005286"/>
                </a:solidFill>
              </a:rPr>
              <a:t>h</a:t>
            </a:r>
            <a:r>
              <a:rPr lang="nl-BE" b="0">
                <a:solidFill>
                  <a:srgbClr val="005286"/>
                </a:solidFill>
              </a:rPr>
              <a:t>e</a:t>
            </a:r>
            <a:r>
              <a:rPr lang="en-BE" b="0">
                <a:solidFill>
                  <a:srgbClr val="005286"/>
                </a:solidFill>
              </a:rPr>
              <a:t>i</a:t>
            </a:r>
            <a:r>
              <a:rPr lang="nl-BE" b="0">
                <a:solidFill>
                  <a:srgbClr val="005286"/>
                </a:solidFill>
              </a:rPr>
              <a:t>r</a:t>
            </a:r>
            <a:r>
              <a:rPr lang="en-BE" b="0">
                <a:solidFill>
                  <a:srgbClr val="005286"/>
                </a:solidFill>
              </a:rPr>
              <a:t> </a:t>
            </a:r>
            <a:r>
              <a:rPr lang="nl-BE" b="0">
                <a:solidFill>
                  <a:srgbClr val="005286"/>
                </a:solidFill>
              </a:rPr>
              <a:t>e</a:t>
            </a:r>
            <a:r>
              <a:rPr lang="en-BE" b="0">
                <a:solidFill>
                  <a:srgbClr val="005286"/>
                </a:solidFill>
              </a:rPr>
              <a:t>valuation practices. </a:t>
            </a:r>
            <a:endParaRPr lang="fr-FR" b="0">
              <a:solidFill>
                <a:srgbClr val="005286"/>
              </a:solidFill>
            </a:endParaRPr>
          </a:p>
          <a:p>
            <a:pPr algn="just"/>
            <a:r>
              <a:rPr lang="nl-BE"/>
              <a:t>I</a:t>
            </a:r>
            <a:r>
              <a:rPr lang="en-BE"/>
              <a:t>n</a:t>
            </a:r>
            <a:r>
              <a:rPr lang="nl-BE"/>
              <a:t>f</a:t>
            </a:r>
            <a:r>
              <a:rPr lang="en-BE"/>
              <a:t>o</a:t>
            </a:r>
            <a:r>
              <a:rPr lang="nl-BE"/>
              <a:t>r</a:t>
            </a:r>
            <a:r>
              <a:rPr lang="en-BE"/>
              <a:t>m</a:t>
            </a:r>
            <a:r>
              <a:rPr lang="nl-BE"/>
              <a:t>s</a:t>
            </a:r>
            <a:r>
              <a:rPr lang="en-BE"/>
              <a:t> </a:t>
            </a:r>
            <a:r>
              <a:rPr lang="nl-BE"/>
              <a:t>a</a:t>
            </a:r>
            <a:r>
              <a:rPr lang="en-BE"/>
              <a:t>n</a:t>
            </a:r>
            <a:r>
              <a:rPr lang="nl-BE"/>
              <a:t>d</a:t>
            </a:r>
            <a:r>
              <a:rPr lang="en-BE"/>
              <a:t> </a:t>
            </a:r>
            <a:r>
              <a:rPr lang="nl-BE"/>
              <a:t>s</a:t>
            </a:r>
            <a:r>
              <a:rPr lang="en-BE"/>
              <a:t>t</a:t>
            </a:r>
            <a:r>
              <a:rPr lang="nl-BE"/>
              <a:t>r</a:t>
            </a:r>
            <a:r>
              <a:rPr lang="en-BE"/>
              <a:t>e</a:t>
            </a:r>
            <a:r>
              <a:rPr lang="nl-BE"/>
              <a:t>n</a:t>
            </a:r>
            <a:r>
              <a:rPr lang="en-BE"/>
              <a:t>g</a:t>
            </a:r>
            <a:r>
              <a:rPr lang="nl-BE"/>
              <a:t>t</a:t>
            </a:r>
            <a:r>
              <a:rPr lang="en-BE"/>
              <a:t>h</a:t>
            </a:r>
            <a:r>
              <a:rPr lang="nl-BE"/>
              <a:t>e</a:t>
            </a:r>
            <a:r>
              <a:rPr lang="en-BE"/>
              <a:t>n</a:t>
            </a:r>
            <a:r>
              <a:rPr lang="nl-BE"/>
              <a:t>s</a:t>
            </a:r>
            <a:r>
              <a:rPr lang="en-BE"/>
              <a:t> </a:t>
            </a:r>
            <a:r>
              <a:rPr lang="nl-BE"/>
              <a:t>t</a:t>
            </a:r>
            <a:r>
              <a:rPr lang="en-BE"/>
              <a:t>h</a:t>
            </a:r>
            <a:r>
              <a:rPr lang="nl-BE"/>
              <a:t>e</a:t>
            </a:r>
            <a:r>
              <a:rPr lang="en-BE"/>
              <a:t> </a:t>
            </a:r>
            <a:r>
              <a:rPr lang="nl-BE"/>
              <a:t>d</a:t>
            </a:r>
            <a:r>
              <a:rPr lang="en-BE"/>
              <a:t>i</a:t>
            </a:r>
            <a:r>
              <a:rPr lang="nl-BE"/>
              <a:t>s</a:t>
            </a:r>
            <a:r>
              <a:rPr lang="en-BE"/>
              <a:t>c</a:t>
            </a:r>
            <a:r>
              <a:rPr lang="nl-BE"/>
              <a:t>u</a:t>
            </a:r>
            <a:r>
              <a:rPr lang="en-BE"/>
              <a:t>s</a:t>
            </a:r>
            <a:r>
              <a:rPr lang="nl-BE"/>
              <a:t>s</a:t>
            </a:r>
            <a:r>
              <a:rPr lang="en-BE"/>
              <a:t>i</a:t>
            </a:r>
            <a:r>
              <a:rPr lang="nl-BE"/>
              <a:t>o</a:t>
            </a:r>
            <a:r>
              <a:rPr lang="en-BE"/>
              <a:t>n</a:t>
            </a:r>
            <a:r>
              <a:rPr lang="en-BE" b="0">
                <a:solidFill>
                  <a:srgbClr val="005286"/>
                </a:solidFill>
              </a:rPr>
              <a:t> on these issues.</a:t>
            </a:r>
          </a:p>
          <a:p>
            <a:pPr algn="just"/>
            <a:endParaRPr lang="en-BE">
              <a:solidFill>
                <a:srgbClr val="005286"/>
              </a:solidFill>
            </a:endParaRPr>
          </a:p>
          <a:p>
            <a:r>
              <a:rPr lang="en-BE"/>
              <a:t>P</a:t>
            </a:r>
            <a:r>
              <a:rPr lang="nl-BE"/>
              <a:t>a</a:t>
            </a:r>
            <a:r>
              <a:rPr lang="en-BE"/>
              <a:t>r</a:t>
            </a:r>
            <a:r>
              <a:rPr lang="nl-BE"/>
              <a:t>t</a:t>
            </a:r>
            <a:r>
              <a:rPr lang="en-BE"/>
              <a:t>i</a:t>
            </a:r>
            <a:r>
              <a:rPr lang="nl-BE"/>
              <a:t>c</a:t>
            </a:r>
            <a:r>
              <a:rPr lang="en-BE"/>
              <a:t>i</a:t>
            </a:r>
            <a:r>
              <a:rPr lang="nl-BE"/>
              <a:t>p</a:t>
            </a:r>
            <a:r>
              <a:rPr lang="en-BE"/>
              <a:t>a</a:t>
            </a:r>
            <a:r>
              <a:rPr lang="nl-BE"/>
              <a:t>t</a:t>
            </a:r>
            <a:r>
              <a:rPr lang="en-BE"/>
              <a:t>i</a:t>
            </a:r>
            <a:r>
              <a:rPr lang="nl-BE"/>
              <a:t>o</a:t>
            </a:r>
            <a:r>
              <a:rPr lang="en-BE"/>
              <a:t>n</a:t>
            </a:r>
            <a:endParaRPr lang="en-BE">
              <a:solidFill>
                <a:srgbClr val="005286"/>
              </a:solidFill>
            </a:endParaRPr>
          </a:p>
          <a:p>
            <a:pPr marL="342900" indent="-342900">
              <a:buFont typeface="Arial" panose="020B0604020202020204" pitchFamily="34" charset="0"/>
              <a:buChar char="-"/>
            </a:pPr>
            <a:r>
              <a:rPr lang="en-BE"/>
              <a:t>260</a:t>
            </a:r>
            <a:r>
              <a:rPr lang="en-BE" b="0">
                <a:solidFill>
                  <a:srgbClr val="005286"/>
                </a:solidFill>
              </a:rPr>
              <a:t> valid institutional responses</a:t>
            </a:r>
          </a:p>
          <a:p>
            <a:pPr marL="342900" indent="-342900">
              <a:buFont typeface="Arial" panose="020B0604020202020204" pitchFamily="34" charset="0"/>
              <a:buChar char="-"/>
            </a:pPr>
            <a:r>
              <a:rPr lang="en-BE"/>
              <a:t>32</a:t>
            </a:r>
            <a:r>
              <a:rPr lang="en-BE" b="0">
                <a:solidFill>
                  <a:srgbClr val="005286"/>
                </a:solidFill>
              </a:rPr>
              <a:t> European countries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4DB963-2F02-4EE4-BC13-BF26E69C7A7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15F1DB1-D9C2-1046-8BE7-EC5E2F9F1FD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83A128-C759-49C9-B2CF-8B9D1C2B046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79687" y="5268913"/>
            <a:ext cx="2867025" cy="831850"/>
          </a:xfrm>
        </p:spPr>
        <p:txBody>
          <a:bodyPr>
            <a:noAutofit/>
          </a:bodyPr>
          <a:lstStyle/>
          <a:p>
            <a:r>
              <a:rPr lang="nl-BE" sz="1200"/>
              <a:t>S</a:t>
            </a:r>
            <a:r>
              <a:rPr lang="en-BE" sz="1200"/>
              <a:t>o</a:t>
            </a:r>
            <a:r>
              <a:rPr lang="nl-BE" sz="1200"/>
              <a:t>u</a:t>
            </a:r>
            <a:r>
              <a:rPr lang="en-BE" sz="1200"/>
              <a:t>r</a:t>
            </a:r>
            <a:r>
              <a:rPr lang="nl-BE" sz="1200"/>
              <a:t>c</a:t>
            </a:r>
            <a:r>
              <a:rPr lang="en-BE" sz="1200"/>
              <a:t>e:</a:t>
            </a:r>
          </a:p>
          <a:p>
            <a:r>
              <a:rPr lang="en-BE" sz="1200"/>
              <a:t>2019 EUA Open Science</a:t>
            </a:r>
            <a:br>
              <a:rPr lang="en-BE" sz="1200"/>
            </a:br>
            <a:r>
              <a:rPr lang="en-BE" sz="1200"/>
              <a:t>and Access Survey Report</a:t>
            </a:r>
          </a:p>
        </p:txBody>
      </p:sp>
    </p:spTree>
    <p:extLst>
      <p:ext uri="{BB962C8B-B14F-4D97-AF65-F5344CB8AC3E}">
        <p14:creationId xmlns:p14="http://schemas.microsoft.com/office/powerpoint/2010/main" val="2540677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F1BAB-FE9B-4388-9286-1BEF6299E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720" y="533400"/>
            <a:ext cx="8614440" cy="622160"/>
          </a:xfrm>
        </p:spPr>
        <p:txBody>
          <a:bodyPr/>
          <a:lstStyle/>
          <a:p>
            <a:r>
              <a:rPr lang="nl-BE"/>
              <a:t>A</a:t>
            </a:r>
            <a:r>
              <a:rPr lang="en-BE"/>
              <a:t>u</a:t>
            </a:r>
            <a:r>
              <a:rPr lang="nl-BE"/>
              <a:t>t</a:t>
            </a:r>
            <a:r>
              <a:rPr lang="en-BE"/>
              <a:t>o</a:t>
            </a:r>
            <a:r>
              <a:rPr lang="nl-BE"/>
              <a:t>n</a:t>
            </a:r>
            <a:r>
              <a:rPr lang="en-BE"/>
              <a:t>o</a:t>
            </a:r>
            <a:r>
              <a:rPr lang="nl-BE"/>
              <a:t>m</a:t>
            </a:r>
            <a:r>
              <a:rPr lang="en-BE"/>
              <a:t>y </a:t>
            </a:r>
            <a:r>
              <a:rPr lang="nl-BE"/>
              <a:t>t</a:t>
            </a:r>
            <a:r>
              <a:rPr lang="en-BE"/>
              <a:t>o </a:t>
            </a:r>
            <a:r>
              <a:rPr lang="nl-BE"/>
              <a:t>d</a:t>
            </a:r>
            <a:r>
              <a:rPr lang="en-BE"/>
              <a:t>e</a:t>
            </a:r>
            <a:r>
              <a:rPr lang="nl-BE"/>
              <a:t>v</a:t>
            </a:r>
            <a:r>
              <a:rPr lang="en-BE"/>
              <a:t>e</a:t>
            </a:r>
            <a:r>
              <a:rPr lang="nl-BE"/>
              <a:t>l</a:t>
            </a:r>
            <a:r>
              <a:rPr lang="en-BE"/>
              <a:t>o</a:t>
            </a:r>
            <a:r>
              <a:rPr lang="nl-BE"/>
              <a:t>p</a:t>
            </a:r>
            <a:r>
              <a:rPr lang="en-BE"/>
              <a:t> </a:t>
            </a:r>
            <a:r>
              <a:rPr lang="nl-BE"/>
              <a:t>a</a:t>
            </a:r>
            <a:r>
              <a:rPr lang="en-BE"/>
              <a:t>n</a:t>
            </a:r>
            <a:r>
              <a:rPr lang="nl-BE"/>
              <a:t>d</a:t>
            </a:r>
            <a:r>
              <a:rPr lang="en-BE"/>
              <a:t> </a:t>
            </a:r>
            <a:r>
              <a:rPr lang="nl-BE"/>
              <a:t>i</a:t>
            </a:r>
            <a:r>
              <a:rPr lang="en-BE"/>
              <a:t>m</a:t>
            </a:r>
            <a:r>
              <a:rPr lang="nl-BE"/>
              <a:t>p</a:t>
            </a:r>
            <a:r>
              <a:rPr lang="en-BE"/>
              <a:t>l</a:t>
            </a:r>
            <a:r>
              <a:rPr lang="nl-BE"/>
              <a:t>e</a:t>
            </a:r>
            <a:r>
              <a:rPr lang="en-BE"/>
              <a:t>m</a:t>
            </a:r>
            <a:r>
              <a:rPr lang="nl-BE"/>
              <a:t>e</a:t>
            </a:r>
            <a:r>
              <a:rPr lang="en-BE"/>
              <a:t>n</a:t>
            </a:r>
            <a:r>
              <a:rPr lang="nl-BE"/>
              <a:t>t</a:t>
            </a:r>
            <a:r>
              <a:rPr lang="en-BE"/>
              <a:t/>
            </a:r>
            <a:br>
              <a:rPr lang="en-BE"/>
            </a:br>
            <a:r>
              <a:rPr lang="nl-BE"/>
              <a:t>i</a:t>
            </a:r>
            <a:r>
              <a:rPr lang="en-BE"/>
              <a:t>n</a:t>
            </a:r>
            <a:r>
              <a:rPr lang="nl-BE"/>
              <a:t>s</a:t>
            </a:r>
            <a:r>
              <a:rPr lang="en-BE"/>
              <a:t>t</a:t>
            </a:r>
            <a:r>
              <a:rPr lang="nl-BE"/>
              <a:t>i</a:t>
            </a:r>
            <a:r>
              <a:rPr lang="en-BE"/>
              <a:t>t</a:t>
            </a:r>
            <a:r>
              <a:rPr lang="nl-BE"/>
              <a:t>u</a:t>
            </a:r>
            <a:r>
              <a:rPr lang="en-BE"/>
              <a:t>t</a:t>
            </a:r>
            <a:r>
              <a:rPr lang="nl-BE"/>
              <a:t>i</a:t>
            </a:r>
            <a:r>
              <a:rPr lang="en-BE"/>
              <a:t>o</a:t>
            </a:r>
            <a:r>
              <a:rPr lang="nl-BE"/>
              <a:t>n</a:t>
            </a:r>
            <a:r>
              <a:rPr lang="en-BE"/>
              <a:t>a</a:t>
            </a:r>
            <a:r>
              <a:rPr lang="nl-BE"/>
              <a:t>l</a:t>
            </a:r>
            <a:r>
              <a:rPr lang="en-BE"/>
              <a:t> </a:t>
            </a:r>
            <a:r>
              <a:rPr lang="nl-BE"/>
              <a:t>a</a:t>
            </a:r>
            <a:r>
              <a:rPr lang="en-BE"/>
              <a:t>p</a:t>
            </a:r>
            <a:r>
              <a:rPr lang="nl-BE"/>
              <a:t>p</a:t>
            </a:r>
            <a:r>
              <a:rPr lang="en-BE"/>
              <a:t>r</a:t>
            </a:r>
            <a:r>
              <a:rPr lang="nl-BE"/>
              <a:t>o</a:t>
            </a:r>
            <a:r>
              <a:rPr lang="en-BE"/>
              <a:t>a</a:t>
            </a:r>
            <a:r>
              <a:rPr lang="nl-BE"/>
              <a:t>c</a:t>
            </a:r>
            <a:r>
              <a:rPr lang="en-BE"/>
              <a:t>h</a:t>
            </a:r>
            <a:r>
              <a:rPr lang="nl-BE"/>
              <a:t>e</a:t>
            </a:r>
            <a:r>
              <a:rPr lang="en-BE"/>
              <a:t>s </a:t>
            </a:r>
            <a:r>
              <a:rPr lang="nl-BE"/>
              <a:t>t</a:t>
            </a:r>
            <a:r>
              <a:rPr lang="en-BE"/>
              <a:t>o </a:t>
            </a:r>
            <a:r>
              <a:rPr lang="nl-BE"/>
              <a:t>r</a:t>
            </a:r>
            <a:r>
              <a:rPr lang="en-BE"/>
              <a:t>e</a:t>
            </a:r>
            <a:r>
              <a:rPr lang="nl-BE"/>
              <a:t>s</a:t>
            </a:r>
            <a:r>
              <a:rPr lang="en-BE"/>
              <a:t>e</a:t>
            </a:r>
            <a:r>
              <a:rPr lang="nl-BE"/>
              <a:t>a</a:t>
            </a:r>
            <a:r>
              <a:rPr lang="en-BE"/>
              <a:t>r</a:t>
            </a:r>
            <a:r>
              <a:rPr lang="nl-BE"/>
              <a:t>c</a:t>
            </a:r>
            <a:r>
              <a:rPr lang="en-BE"/>
              <a:t>h </a:t>
            </a:r>
            <a:r>
              <a:rPr lang="nl-BE"/>
              <a:t>a</a:t>
            </a:r>
            <a:r>
              <a:rPr lang="en-BE"/>
              <a:t>s</a:t>
            </a:r>
            <a:r>
              <a:rPr lang="nl-BE"/>
              <a:t>s</a:t>
            </a:r>
            <a:r>
              <a:rPr lang="en-BE"/>
              <a:t>e</a:t>
            </a:r>
            <a:r>
              <a:rPr lang="nl-BE"/>
              <a:t>s</a:t>
            </a:r>
            <a:r>
              <a:rPr lang="en-BE"/>
              <a:t>s</a:t>
            </a:r>
            <a:r>
              <a:rPr lang="nl-BE"/>
              <a:t>m</a:t>
            </a:r>
            <a:r>
              <a:rPr lang="en-BE"/>
              <a:t>e</a:t>
            </a:r>
            <a:r>
              <a:rPr lang="nl-BE"/>
              <a:t>n</a:t>
            </a:r>
            <a:r>
              <a:rPr lang="en-BE"/>
              <a:t>t (2019)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0B74A-C3F4-4AD1-8D73-6A44D9EC203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15F1DB1-D9C2-1046-8BE7-EC5E2F9F1FD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9" name="Picture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8B4E2CD-39F7-40BD-81FA-0EAF61C6F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76707"/>
            <a:ext cx="12192000" cy="2304585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266424B-7B5B-41F0-84B0-727BD2C1E50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79687" y="5268913"/>
            <a:ext cx="2867025" cy="831850"/>
          </a:xfrm>
        </p:spPr>
        <p:txBody>
          <a:bodyPr>
            <a:noAutofit/>
          </a:bodyPr>
          <a:lstStyle/>
          <a:p>
            <a:r>
              <a:rPr lang="en-BE" sz="1200"/>
              <a:t>Number of respondents:</a:t>
            </a:r>
          </a:p>
          <a:p>
            <a:r>
              <a:rPr lang="en-BE" sz="1200"/>
              <a:t>197/197 (careers), 183/183 (research units) and 177/177 (funding allocation)</a:t>
            </a:r>
          </a:p>
        </p:txBody>
      </p:sp>
    </p:spTree>
    <p:extLst>
      <p:ext uri="{BB962C8B-B14F-4D97-AF65-F5344CB8AC3E}">
        <p14:creationId xmlns:p14="http://schemas.microsoft.com/office/powerpoint/2010/main" val="3345542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068B3-815F-47B3-B74B-A87BB8C55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720" y="533400"/>
            <a:ext cx="7281080" cy="365170"/>
          </a:xfrm>
        </p:spPr>
        <p:txBody>
          <a:bodyPr/>
          <a:lstStyle/>
          <a:p>
            <a:r>
              <a:rPr lang="nl-BE"/>
              <a:t>I</a:t>
            </a:r>
            <a:r>
              <a:rPr lang="en-BE"/>
              <a:t>m</a:t>
            </a:r>
            <a:r>
              <a:rPr lang="nl-BE"/>
              <a:t>p</a:t>
            </a:r>
            <a:r>
              <a:rPr lang="en-BE"/>
              <a:t>o</a:t>
            </a:r>
            <a:r>
              <a:rPr lang="nl-BE"/>
              <a:t>r</a:t>
            </a:r>
            <a:r>
              <a:rPr lang="en-BE"/>
              <a:t>t</a:t>
            </a:r>
            <a:r>
              <a:rPr lang="nl-BE"/>
              <a:t>a</a:t>
            </a:r>
            <a:r>
              <a:rPr lang="en-BE"/>
              <a:t>n</a:t>
            </a:r>
            <a:r>
              <a:rPr lang="nl-BE"/>
              <a:t>c</a:t>
            </a:r>
            <a:r>
              <a:rPr lang="en-BE"/>
              <a:t>e </a:t>
            </a:r>
            <a:r>
              <a:rPr lang="nl-BE"/>
              <a:t>o</a:t>
            </a:r>
            <a:r>
              <a:rPr lang="en-BE"/>
              <a:t>f </a:t>
            </a:r>
            <a:r>
              <a:rPr lang="nl-BE"/>
              <a:t>a</a:t>
            </a:r>
            <a:r>
              <a:rPr lang="en-BE"/>
              <a:t>c</a:t>
            </a:r>
            <a:r>
              <a:rPr lang="nl-BE"/>
              <a:t>a</a:t>
            </a:r>
            <a:r>
              <a:rPr lang="en-BE"/>
              <a:t>d</a:t>
            </a:r>
            <a:r>
              <a:rPr lang="nl-BE"/>
              <a:t>e</a:t>
            </a:r>
            <a:r>
              <a:rPr lang="en-BE"/>
              <a:t>m</a:t>
            </a:r>
            <a:r>
              <a:rPr lang="nl-BE"/>
              <a:t>i</a:t>
            </a:r>
            <a:r>
              <a:rPr lang="en-BE"/>
              <a:t>c </a:t>
            </a:r>
            <a:r>
              <a:rPr lang="nl-BE"/>
              <a:t>a</a:t>
            </a:r>
            <a:r>
              <a:rPr lang="en-BE"/>
              <a:t>c</a:t>
            </a:r>
            <a:r>
              <a:rPr lang="nl-BE"/>
              <a:t>t</a:t>
            </a:r>
            <a:r>
              <a:rPr lang="en-BE"/>
              <a:t>i</a:t>
            </a:r>
            <a:r>
              <a:rPr lang="nl-BE"/>
              <a:t>v</a:t>
            </a:r>
            <a:r>
              <a:rPr lang="en-BE"/>
              <a:t>i</a:t>
            </a:r>
            <a:r>
              <a:rPr lang="nl-BE"/>
              <a:t>t</a:t>
            </a:r>
            <a:r>
              <a:rPr lang="en-BE"/>
              <a:t>i</a:t>
            </a:r>
            <a:r>
              <a:rPr lang="nl-BE"/>
              <a:t>e</a:t>
            </a:r>
            <a:r>
              <a:rPr lang="en-BE"/>
              <a:t>s </a:t>
            </a:r>
            <a:r>
              <a:rPr lang="nl-BE"/>
              <a:t>f</a:t>
            </a:r>
            <a:r>
              <a:rPr lang="en-BE"/>
              <a:t>o</a:t>
            </a:r>
            <a:r>
              <a:rPr lang="nl-BE"/>
              <a:t>r</a:t>
            </a:r>
            <a:r>
              <a:rPr lang="en-BE"/>
              <a:t> </a:t>
            </a:r>
            <a:r>
              <a:rPr lang="nl-BE"/>
              <a:t>c</a:t>
            </a:r>
            <a:r>
              <a:rPr lang="en-BE"/>
              <a:t>a</a:t>
            </a:r>
            <a:r>
              <a:rPr lang="nl-BE"/>
              <a:t>r</a:t>
            </a:r>
            <a:r>
              <a:rPr lang="en-BE"/>
              <a:t>e</a:t>
            </a:r>
            <a:r>
              <a:rPr lang="nl-BE"/>
              <a:t>e</a:t>
            </a:r>
            <a:r>
              <a:rPr lang="en-BE"/>
              <a:t>r</a:t>
            </a:r>
            <a:r>
              <a:rPr lang="nl-BE"/>
              <a:t>s</a:t>
            </a:r>
            <a:r>
              <a:rPr lang="en-BE"/>
              <a:t> </a:t>
            </a:r>
            <a:r>
              <a:rPr lang="nl-BE"/>
              <a:t>i</a:t>
            </a:r>
            <a:r>
              <a:rPr lang="en-BE"/>
              <a:t>n </a:t>
            </a:r>
            <a:r>
              <a:rPr lang="nl-BE"/>
              <a:t>r</a:t>
            </a:r>
            <a:r>
              <a:rPr lang="en-BE"/>
              <a:t>e</a:t>
            </a:r>
            <a:r>
              <a:rPr lang="nl-BE"/>
              <a:t>s</a:t>
            </a:r>
            <a:r>
              <a:rPr lang="en-BE"/>
              <a:t>e</a:t>
            </a:r>
            <a:r>
              <a:rPr lang="nl-BE"/>
              <a:t>a</a:t>
            </a:r>
            <a:r>
              <a:rPr lang="en-BE"/>
              <a:t>r</a:t>
            </a:r>
            <a:r>
              <a:rPr lang="nl-BE"/>
              <a:t>c</a:t>
            </a:r>
            <a:r>
              <a:rPr lang="en-BE"/>
              <a:t>h (2019)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2D74FAC3-0893-426B-9E28-56B5733E9F4A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523632" y="1353218"/>
            <a:ext cx="2516360" cy="3461047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51BDDE8-3871-42C5-B8F9-95D6D8633DC9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3"/>
          <a:srcRect/>
          <a:stretch/>
        </p:blipFill>
        <p:spPr>
          <a:xfrm>
            <a:off x="3039992" y="898947"/>
            <a:ext cx="9069834" cy="520181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A3BF96-C5E5-416B-B4C9-9329D40BBA7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15F1DB1-D9C2-1046-8BE7-EC5E2F9F1FD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A24420-DD48-49CF-A646-CD5357FC070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r>
              <a:rPr lang="nl-BE" sz="1200"/>
              <a:t>N</a:t>
            </a:r>
            <a:r>
              <a:rPr lang="en-BE" sz="1200"/>
              <a:t>u</a:t>
            </a:r>
            <a:r>
              <a:rPr lang="nl-BE" sz="1200"/>
              <a:t>m</a:t>
            </a:r>
            <a:r>
              <a:rPr lang="en-BE" sz="1200"/>
              <a:t>b</a:t>
            </a:r>
            <a:r>
              <a:rPr lang="nl-BE" sz="1200"/>
              <a:t>e</a:t>
            </a:r>
            <a:r>
              <a:rPr lang="en-BE" sz="1200"/>
              <a:t>r of responses:</a:t>
            </a:r>
          </a:p>
          <a:p>
            <a:r>
              <a:rPr lang="nl-BE" sz="1200"/>
              <a:t>b</a:t>
            </a:r>
            <a:r>
              <a:rPr lang="en-BE" sz="1200"/>
              <a:t>e</a:t>
            </a:r>
            <a:r>
              <a:rPr lang="nl-BE" sz="1200"/>
              <a:t>t</a:t>
            </a:r>
            <a:r>
              <a:rPr lang="en-BE" sz="1200"/>
              <a:t>w</a:t>
            </a:r>
            <a:r>
              <a:rPr lang="nl-BE" sz="1200"/>
              <a:t>e</a:t>
            </a:r>
            <a:r>
              <a:rPr lang="en-BE" sz="1200"/>
              <a:t>e</a:t>
            </a:r>
            <a:r>
              <a:rPr lang="nl-BE" sz="1200"/>
              <a:t>n</a:t>
            </a:r>
            <a:r>
              <a:rPr lang="en-BE" sz="1200"/>
              <a:t> 191-195/197</a:t>
            </a:r>
          </a:p>
        </p:txBody>
      </p:sp>
    </p:spTree>
    <p:extLst>
      <p:ext uri="{BB962C8B-B14F-4D97-AF65-F5344CB8AC3E}">
        <p14:creationId xmlns:p14="http://schemas.microsoft.com/office/powerpoint/2010/main" val="4250846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29CA5-AB96-466C-8243-D3B933FBA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E</a:t>
            </a:r>
            <a:r>
              <a:rPr lang="en-BE"/>
              <a:t>v</a:t>
            </a:r>
            <a:r>
              <a:rPr lang="nl-BE"/>
              <a:t>a</a:t>
            </a:r>
            <a:r>
              <a:rPr lang="en-BE"/>
              <a:t>l</a:t>
            </a:r>
            <a:r>
              <a:rPr lang="nl-BE"/>
              <a:t>u</a:t>
            </a:r>
            <a:r>
              <a:rPr lang="en-BE"/>
              <a:t>a</a:t>
            </a:r>
            <a:r>
              <a:rPr lang="nl-BE"/>
              <a:t>t</a:t>
            </a:r>
            <a:r>
              <a:rPr lang="en-BE"/>
              <a:t>i</a:t>
            </a:r>
            <a:r>
              <a:rPr lang="nl-BE"/>
              <a:t>o</a:t>
            </a:r>
            <a:r>
              <a:rPr lang="en-BE"/>
              <a:t>n </a:t>
            </a:r>
            <a:r>
              <a:rPr lang="nl-BE"/>
              <a:t>o</a:t>
            </a:r>
            <a:r>
              <a:rPr lang="en-BE"/>
              <a:t>f </a:t>
            </a:r>
            <a:r>
              <a:rPr lang="nl-BE"/>
              <a:t>a</a:t>
            </a:r>
            <a:r>
              <a:rPr lang="en-BE"/>
              <a:t>c</a:t>
            </a:r>
            <a:r>
              <a:rPr lang="nl-BE"/>
              <a:t>a</a:t>
            </a:r>
            <a:r>
              <a:rPr lang="en-BE"/>
              <a:t>d</a:t>
            </a:r>
            <a:r>
              <a:rPr lang="nl-BE"/>
              <a:t>e</a:t>
            </a:r>
            <a:r>
              <a:rPr lang="en-BE"/>
              <a:t>m</a:t>
            </a:r>
            <a:r>
              <a:rPr lang="nl-BE"/>
              <a:t>i</a:t>
            </a:r>
            <a:r>
              <a:rPr lang="en-BE"/>
              <a:t>c </a:t>
            </a:r>
            <a:r>
              <a:rPr lang="nl-BE"/>
              <a:t>a</a:t>
            </a:r>
            <a:r>
              <a:rPr lang="en-BE"/>
              <a:t>c</a:t>
            </a:r>
            <a:r>
              <a:rPr lang="nl-BE"/>
              <a:t>t</a:t>
            </a:r>
            <a:r>
              <a:rPr lang="en-BE"/>
              <a:t>i</a:t>
            </a:r>
            <a:r>
              <a:rPr lang="nl-BE"/>
              <a:t>v</a:t>
            </a:r>
            <a:r>
              <a:rPr lang="en-BE"/>
              <a:t>i</a:t>
            </a:r>
            <a:r>
              <a:rPr lang="nl-BE"/>
              <a:t>t</a:t>
            </a:r>
            <a:r>
              <a:rPr lang="en-BE"/>
              <a:t>i</a:t>
            </a:r>
            <a:r>
              <a:rPr lang="nl-BE"/>
              <a:t>e</a:t>
            </a:r>
            <a:r>
              <a:rPr lang="en-BE"/>
              <a:t>s </a:t>
            </a:r>
            <a:r>
              <a:rPr lang="nl-BE"/>
              <a:t>f</a:t>
            </a:r>
            <a:r>
              <a:rPr lang="en-BE"/>
              <a:t>o</a:t>
            </a:r>
            <a:r>
              <a:rPr lang="nl-BE"/>
              <a:t>r</a:t>
            </a:r>
            <a:r>
              <a:rPr lang="en-BE"/>
              <a:t> </a:t>
            </a:r>
            <a:r>
              <a:rPr lang="nl-BE"/>
              <a:t>c</a:t>
            </a:r>
            <a:r>
              <a:rPr lang="en-BE"/>
              <a:t>a</a:t>
            </a:r>
            <a:r>
              <a:rPr lang="nl-BE"/>
              <a:t>r</a:t>
            </a:r>
            <a:r>
              <a:rPr lang="en-BE"/>
              <a:t>e</a:t>
            </a:r>
            <a:r>
              <a:rPr lang="nl-BE"/>
              <a:t>e</a:t>
            </a:r>
            <a:r>
              <a:rPr lang="en-BE"/>
              <a:t>r</a:t>
            </a:r>
            <a:r>
              <a:rPr lang="nl-BE"/>
              <a:t>s</a:t>
            </a:r>
            <a:r>
              <a:rPr lang="en-BE"/>
              <a:t> </a:t>
            </a:r>
            <a:r>
              <a:rPr lang="nl-BE"/>
              <a:t>i</a:t>
            </a:r>
            <a:r>
              <a:rPr lang="en-BE"/>
              <a:t>n </a:t>
            </a:r>
            <a:r>
              <a:rPr lang="nl-BE"/>
              <a:t>r</a:t>
            </a:r>
            <a:r>
              <a:rPr lang="en-BE"/>
              <a:t>e</a:t>
            </a:r>
            <a:r>
              <a:rPr lang="nl-BE"/>
              <a:t>s</a:t>
            </a:r>
            <a:r>
              <a:rPr lang="en-BE"/>
              <a:t>e</a:t>
            </a:r>
            <a:r>
              <a:rPr lang="nl-BE"/>
              <a:t>a</a:t>
            </a:r>
            <a:r>
              <a:rPr lang="en-BE"/>
              <a:t>r</a:t>
            </a:r>
            <a:r>
              <a:rPr lang="nl-BE"/>
              <a:t>c</a:t>
            </a:r>
            <a:r>
              <a:rPr lang="en-BE"/>
              <a:t>h (2019)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AF02625-E3F9-4FA2-B290-308FBB14A68E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rcRect/>
          <a:stretch/>
        </p:blipFill>
        <p:spPr>
          <a:xfrm>
            <a:off x="3159943" y="1085594"/>
            <a:ext cx="8727257" cy="468681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A29F80-42B3-4642-8CA4-B9E2F63C7A8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15F1DB1-D9C2-1046-8BE7-EC5E2F9F1FD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DE6EE2-E78C-4A06-BF58-9F951AE41B0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r>
              <a:rPr lang="nl-BE" sz="1200"/>
              <a:t>N</a:t>
            </a:r>
            <a:r>
              <a:rPr lang="en-BE" sz="1200"/>
              <a:t>u</a:t>
            </a:r>
            <a:r>
              <a:rPr lang="nl-BE" sz="1200"/>
              <a:t>m</a:t>
            </a:r>
            <a:r>
              <a:rPr lang="en-BE" sz="1200"/>
              <a:t>b</a:t>
            </a:r>
            <a:r>
              <a:rPr lang="nl-BE" sz="1200"/>
              <a:t>e</a:t>
            </a:r>
            <a:r>
              <a:rPr lang="en-BE" sz="1200"/>
              <a:t>r of responses:</a:t>
            </a:r>
          </a:p>
          <a:p>
            <a:r>
              <a:rPr lang="en-BE" sz="1200"/>
              <a:t>between 194-195/197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5A7AC39-99B1-470E-BA6B-06BCF5623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83" y="1350922"/>
            <a:ext cx="2516360" cy="346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87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EBB52-4F97-4A83-8556-79C1B7CC3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719" y="533400"/>
            <a:ext cx="8755117" cy="365170"/>
          </a:xfrm>
        </p:spPr>
        <p:txBody>
          <a:bodyPr/>
          <a:lstStyle/>
          <a:p>
            <a:r>
              <a:rPr lang="en-BE"/>
              <a:t>P</a:t>
            </a:r>
            <a:r>
              <a:rPr lang="nl-BE"/>
              <a:t>u</a:t>
            </a:r>
            <a:r>
              <a:rPr lang="en-BE"/>
              <a:t>b</a:t>
            </a:r>
            <a:r>
              <a:rPr lang="nl-BE"/>
              <a:t>l</a:t>
            </a:r>
            <a:r>
              <a:rPr lang="en-BE"/>
              <a:t>i</a:t>
            </a:r>
            <a:r>
              <a:rPr lang="nl-BE"/>
              <a:t>c</a:t>
            </a:r>
            <a:r>
              <a:rPr lang="en-BE"/>
              <a:t>a</a:t>
            </a:r>
            <a:r>
              <a:rPr lang="nl-BE"/>
              <a:t>t</a:t>
            </a:r>
            <a:r>
              <a:rPr lang="en-BE"/>
              <a:t>i</a:t>
            </a:r>
            <a:r>
              <a:rPr lang="nl-BE"/>
              <a:t>o</a:t>
            </a:r>
            <a:r>
              <a:rPr lang="en-BE"/>
              <a:t>n </a:t>
            </a:r>
            <a:r>
              <a:rPr lang="nl-BE"/>
              <a:t>m</a:t>
            </a:r>
            <a:r>
              <a:rPr lang="en-BE"/>
              <a:t>e</a:t>
            </a:r>
            <a:r>
              <a:rPr lang="nl-BE"/>
              <a:t>t</a:t>
            </a:r>
            <a:r>
              <a:rPr lang="en-BE"/>
              <a:t>r</a:t>
            </a:r>
            <a:r>
              <a:rPr lang="nl-BE"/>
              <a:t>i</a:t>
            </a:r>
            <a:r>
              <a:rPr lang="en-BE"/>
              <a:t>c</a:t>
            </a:r>
            <a:r>
              <a:rPr lang="nl-BE"/>
              <a:t>s</a:t>
            </a:r>
            <a:r>
              <a:rPr lang="en-BE"/>
              <a:t> </a:t>
            </a:r>
            <a:r>
              <a:rPr lang="nl-BE"/>
              <a:t>u</a:t>
            </a:r>
            <a:r>
              <a:rPr lang="en-BE"/>
              <a:t>s</a:t>
            </a:r>
            <a:r>
              <a:rPr lang="nl-BE"/>
              <a:t>e</a:t>
            </a:r>
            <a:r>
              <a:rPr lang="en-BE"/>
              <a:t>d </a:t>
            </a:r>
            <a:r>
              <a:rPr lang="nl-BE"/>
              <a:t>f</a:t>
            </a:r>
            <a:r>
              <a:rPr lang="en-BE"/>
              <a:t>o</a:t>
            </a:r>
            <a:r>
              <a:rPr lang="nl-BE"/>
              <a:t>r</a:t>
            </a:r>
            <a:r>
              <a:rPr lang="en-BE"/>
              <a:t> </a:t>
            </a:r>
            <a:r>
              <a:rPr lang="nl-BE"/>
              <a:t>c</a:t>
            </a:r>
            <a:r>
              <a:rPr lang="en-BE"/>
              <a:t>a</a:t>
            </a:r>
            <a:r>
              <a:rPr lang="nl-BE"/>
              <a:t>r</a:t>
            </a:r>
            <a:r>
              <a:rPr lang="en-BE"/>
              <a:t>e</a:t>
            </a:r>
            <a:r>
              <a:rPr lang="nl-BE"/>
              <a:t>e</a:t>
            </a:r>
            <a:r>
              <a:rPr lang="en-BE"/>
              <a:t>r</a:t>
            </a:r>
            <a:r>
              <a:rPr lang="nl-BE"/>
              <a:t>s</a:t>
            </a:r>
            <a:r>
              <a:rPr lang="en-BE"/>
              <a:t> </a:t>
            </a:r>
            <a:r>
              <a:rPr lang="nl-BE"/>
              <a:t>i</a:t>
            </a:r>
            <a:r>
              <a:rPr lang="en-BE"/>
              <a:t>n </a:t>
            </a:r>
            <a:r>
              <a:rPr lang="nl-BE"/>
              <a:t>r</a:t>
            </a:r>
            <a:r>
              <a:rPr lang="en-BE"/>
              <a:t>e</a:t>
            </a:r>
            <a:r>
              <a:rPr lang="nl-BE"/>
              <a:t>s</a:t>
            </a:r>
            <a:r>
              <a:rPr lang="en-BE"/>
              <a:t>e</a:t>
            </a:r>
            <a:r>
              <a:rPr lang="nl-BE"/>
              <a:t>a</a:t>
            </a:r>
            <a:r>
              <a:rPr lang="en-BE"/>
              <a:t>r</a:t>
            </a:r>
            <a:r>
              <a:rPr lang="nl-BE"/>
              <a:t>c</a:t>
            </a:r>
            <a:r>
              <a:rPr lang="en-BE"/>
              <a:t>h (2019)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888A5AB-4247-496D-BBCF-12CF7FD7B275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rcRect/>
          <a:stretch/>
        </p:blipFill>
        <p:spPr>
          <a:xfrm>
            <a:off x="1077675" y="898570"/>
            <a:ext cx="10036649" cy="481894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13F77F-6BC4-4FAE-89EB-A4E468FD8AD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15F1DB1-D9C2-1046-8BE7-EC5E2F9F1FD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D6D316-F865-4CE7-8B2B-AF392685B0B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Autofit/>
          </a:bodyPr>
          <a:lstStyle/>
          <a:p>
            <a:r>
              <a:rPr lang="nl-BE" sz="1200"/>
              <a:t>M</a:t>
            </a:r>
            <a:r>
              <a:rPr lang="en-BE" sz="1200"/>
              <a:t>u</a:t>
            </a:r>
            <a:r>
              <a:rPr lang="nl-BE" sz="1200"/>
              <a:t>l</a:t>
            </a:r>
            <a:r>
              <a:rPr lang="en-BE" sz="1200"/>
              <a:t>t</a:t>
            </a:r>
            <a:r>
              <a:rPr lang="nl-BE" sz="1200"/>
              <a:t>i</a:t>
            </a:r>
            <a:r>
              <a:rPr lang="en-BE" sz="1200"/>
              <a:t>p</a:t>
            </a:r>
            <a:r>
              <a:rPr lang="nl-BE" sz="1200"/>
              <a:t>l</a:t>
            </a:r>
            <a:r>
              <a:rPr lang="en-BE" sz="1200"/>
              <a:t>e-</a:t>
            </a:r>
            <a:r>
              <a:rPr lang="nl-BE" sz="1200"/>
              <a:t>c</a:t>
            </a:r>
            <a:r>
              <a:rPr lang="en-BE" sz="1200"/>
              <a:t>h</a:t>
            </a:r>
            <a:r>
              <a:rPr lang="nl-BE" sz="1200"/>
              <a:t>o</a:t>
            </a:r>
            <a:r>
              <a:rPr lang="en-BE" sz="1200"/>
              <a:t>i</a:t>
            </a:r>
            <a:r>
              <a:rPr lang="nl-BE" sz="1200"/>
              <a:t>c</a:t>
            </a:r>
            <a:r>
              <a:rPr lang="en-BE" sz="1200"/>
              <a:t>e </a:t>
            </a:r>
            <a:r>
              <a:rPr lang="nl-BE" sz="1200"/>
              <a:t>q</a:t>
            </a:r>
            <a:r>
              <a:rPr lang="en-BE" sz="1200"/>
              <a:t>u</a:t>
            </a:r>
            <a:r>
              <a:rPr lang="nl-BE" sz="1200"/>
              <a:t>e</a:t>
            </a:r>
            <a:r>
              <a:rPr lang="en-BE" sz="1200"/>
              <a:t>s</a:t>
            </a:r>
            <a:r>
              <a:rPr lang="nl-BE" sz="1200"/>
              <a:t>t</a:t>
            </a:r>
            <a:r>
              <a:rPr lang="en-BE" sz="1200"/>
              <a:t>i</a:t>
            </a:r>
            <a:r>
              <a:rPr lang="nl-BE" sz="1200"/>
              <a:t>o</a:t>
            </a:r>
            <a:r>
              <a:rPr lang="en-BE" sz="1200"/>
              <a:t>n</a:t>
            </a:r>
          </a:p>
          <a:p>
            <a:r>
              <a:rPr lang="nl-BE" sz="1200"/>
              <a:t>N</a:t>
            </a:r>
            <a:r>
              <a:rPr lang="en-BE" sz="1200"/>
              <a:t>u</a:t>
            </a:r>
            <a:r>
              <a:rPr lang="nl-BE" sz="1200"/>
              <a:t>m</a:t>
            </a:r>
            <a:r>
              <a:rPr lang="en-BE" sz="1200"/>
              <a:t>b</a:t>
            </a:r>
            <a:r>
              <a:rPr lang="nl-BE" sz="1200"/>
              <a:t>e</a:t>
            </a:r>
            <a:r>
              <a:rPr lang="en-BE" sz="1200"/>
              <a:t>r of responses:</a:t>
            </a:r>
          </a:p>
          <a:p>
            <a:r>
              <a:rPr lang="en-BE" sz="1200"/>
              <a:t>185/186</a:t>
            </a:r>
          </a:p>
        </p:txBody>
      </p:sp>
    </p:spTree>
    <p:extLst>
      <p:ext uri="{BB962C8B-B14F-4D97-AF65-F5344CB8AC3E}">
        <p14:creationId xmlns:p14="http://schemas.microsoft.com/office/powerpoint/2010/main" val="2164568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9B13A-D887-4374-910D-2912B45CC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719" y="533400"/>
            <a:ext cx="8503909" cy="365170"/>
          </a:xfrm>
        </p:spPr>
        <p:txBody>
          <a:bodyPr/>
          <a:lstStyle/>
          <a:p>
            <a:r>
              <a:rPr lang="nl-BE"/>
              <a:t>M</a:t>
            </a:r>
            <a:r>
              <a:rPr lang="en-BE"/>
              <a:t>a</a:t>
            </a:r>
            <a:r>
              <a:rPr lang="nl-BE"/>
              <a:t>i</a:t>
            </a:r>
            <a:r>
              <a:rPr lang="en-BE"/>
              <a:t>n </a:t>
            </a:r>
            <a:r>
              <a:rPr lang="nl-BE"/>
              <a:t>b</a:t>
            </a:r>
            <a:r>
              <a:rPr lang="en-BE"/>
              <a:t>a</a:t>
            </a:r>
            <a:r>
              <a:rPr lang="nl-BE"/>
              <a:t>r</a:t>
            </a:r>
            <a:r>
              <a:rPr lang="en-BE"/>
              <a:t>r</a:t>
            </a:r>
            <a:r>
              <a:rPr lang="nl-BE"/>
              <a:t>i</a:t>
            </a:r>
            <a:r>
              <a:rPr lang="en-BE"/>
              <a:t>e</a:t>
            </a:r>
            <a:r>
              <a:rPr lang="nl-BE"/>
              <a:t>r</a:t>
            </a:r>
            <a:r>
              <a:rPr lang="en-BE"/>
              <a:t>s </a:t>
            </a:r>
            <a:r>
              <a:rPr lang="nl-BE"/>
              <a:t>a</a:t>
            </a:r>
            <a:r>
              <a:rPr lang="en-BE"/>
              <a:t>n</a:t>
            </a:r>
            <a:r>
              <a:rPr lang="nl-BE"/>
              <a:t>d</a:t>
            </a:r>
            <a:r>
              <a:rPr lang="en-BE"/>
              <a:t> difficulties to review </a:t>
            </a:r>
            <a:r>
              <a:rPr lang="nl-BE"/>
              <a:t>a</a:t>
            </a:r>
            <a:r>
              <a:rPr lang="en-BE"/>
              <a:t>p</a:t>
            </a:r>
            <a:r>
              <a:rPr lang="nl-BE"/>
              <a:t>p</a:t>
            </a:r>
            <a:r>
              <a:rPr lang="en-BE"/>
              <a:t>r</a:t>
            </a:r>
            <a:r>
              <a:rPr lang="nl-BE"/>
              <a:t>o</a:t>
            </a:r>
            <a:r>
              <a:rPr lang="en-BE"/>
              <a:t>a</a:t>
            </a:r>
            <a:r>
              <a:rPr lang="nl-BE"/>
              <a:t>c</a:t>
            </a:r>
            <a:r>
              <a:rPr lang="en-BE"/>
              <a:t>h</a:t>
            </a:r>
            <a:r>
              <a:rPr lang="nl-BE"/>
              <a:t>e</a:t>
            </a:r>
            <a:r>
              <a:rPr lang="en-BE"/>
              <a:t>s </a:t>
            </a:r>
            <a:r>
              <a:rPr lang="nl-BE"/>
              <a:t>t</a:t>
            </a:r>
            <a:r>
              <a:rPr lang="en-BE"/>
              <a:t>o </a:t>
            </a:r>
            <a:r>
              <a:rPr lang="nl-BE"/>
              <a:t>r</a:t>
            </a:r>
            <a:r>
              <a:rPr lang="en-BE"/>
              <a:t>e</a:t>
            </a:r>
            <a:r>
              <a:rPr lang="nl-BE"/>
              <a:t>s</a:t>
            </a:r>
            <a:r>
              <a:rPr lang="en-BE"/>
              <a:t>e</a:t>
            </a:r>
            <a:r>
              <a:rPr lang="nl-BE"/>
              <a:t>a</a:t>
            </a:r>
            <a:r>
              <a:rPr lang="en-BE"/>
              <a:t>r</a:t>
            </a:r>
            <a:r>
              <a:rPr lang="nl-BE"/>
              <a:t>c</a:t>
            </a:r>
            <a:r>
              <a:rPr lang="en-BE"/>
              <a:t>h </a:t>
            </a:r>
            <a:r>
              <a:rPr lang="nl-BE"/>
              <a:t>a</a:t>
            </a:r>
            <a:r>
              <a:rPr lang="en-BE"/>
              <a:t>s</a:t>
            </a:r>
            <a:r>
              <a:rPr lang="nl-BE"/>
              <a:t>s</a:t>
            </a:r>
            <a:r>
              <a:rPr lang="en-BE"/>
              <a:t>e</a:t>
            </a:r>
            <a:r>
              <a:rPr lang="nl-BE"/>
              <a:t>s</a:t>
            </a:r>
            <a:r>
              <a:rPr lang="en-BE"/>
              <a:t>s</a:t>
            </a:r>
            <a:r>
              <a:rPr lang="nl-BE"/>
              <a:t>m</a:t>
            </a:r>
            <a:r>
              <a:rPr lang="en-BE"/>
              <a:t>e</a:t>
            </a:r>
            <a:r>
              <a:rPr lang="nl-BE"/>
              <a:t>n</a:t>
            </a:r>
            <a:r>
              <a:rPr lang="en-BE"/>
              <a:t>t (2019)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11CAF1C-9E6C-445F-B368-FF79476EA2DE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rcRect/>
          <a:stretch/>
        </p:blipFill>
        <p:spPr>
          <a:xfrm>
            <a:off x="1318426" y="898570"/>
            <a:ext cx="9555147" cy="492360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381890-5215-4AF3-B874-09547DEFD8B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15F1DB1-D9C2-1046-8BE7-EC5E2F9F1FD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4A2AEF-1232-4243-8C8A-84E72EBFC3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66424" y="5580062"/>
            <a:ext cx="2867025" cy="831850"/>
          </a:xfrm>
        </p:spPr>
        <p:txBody>
          <a:bodyPr>
            <a:noAutofit/>
          </a:bodyPr>
          <a:lstStyle/>
          <a:p>
            <a:r>
              <a:rPr lang="nl-BE" sz="1200"/>
              <a:t>M</a:t>
            </a:r>
            <a:r>
              <a:rPr lang="en-BE" sz="1200"/>
              <a:t>u</a:t>
            </a:r>
            <a:r>
              <a:rPr lang="nl-BE" sz="1200"/>
              <a:t>l</a:t>
            </a:r>
            <a:r>
              <a:rPr lang="en-BE" sz="1200"/>
              <a:t>t</a:t>
            </a:r>
            <a:r>
              <a:rPr lang="nl-BE" sz="1200"/>
              <a:t>i</a:t>
            </a:r>
            <a:r>
              <a:rPr lang="en-BE" sz="1200"/>
              <a:t>p</a:t>
            </a:r>
            <a:r>
              <a:rPr lang="nl-BE" sz="1200"/>
              <a:t>l</a:t>
            </a:r>
            <a:r>
              <a:rPr lang="en-BE" sz="1200"/>
              <a:t>e-</a:t>
            </a:r>
            <a:r>
              <a:rPr lang="nl-BE" sz="1200"/>
              <a:t>c</a:t>
            </a:r>
            <a:r>
              <a:rPr lang="en-BE" sz="1200"/>
              <a:t>h</a:t>
            </a:r>
            <a:r>
              <a:rPr lang="nl-BE" sz="1200"/>
              <a:t>o</a:t>
            </a:r>
            <a:r>
              <a:rPr lang="en-BE" sz="1200"/>
              <a:t>i</a:t>
            </a:r>
            <a:r>
              <a:rPr lang="nl-BE" sz="1200"/>
              <a:t>c</a:t>
            </a:r>
            <a:r>
              <a:rPr lang="en-BE" sz="1200"/>
              <a:t>e </a:t>
            </a:r>
            <a:r>
              <a:rPr lang="nl-BE" sz="1200"/>
              <a:t>q</a:t>
            </a:r>
            <a:r>
              <a:rPr lang="en-BE" sz="1200"/>
              <a:t>u</a:t>
            </a:r>
            <a:r>
              <a:rPr lang="nl-BE" sz="1200"/>
              <a:t>e</a:t>
            </a:r>
            <a:r>
              <a:rPr lang="en-BE" sz="1200"/>
              <a:t>s</a:t>
            </a:r>
            <a:r>
              <a:rPr lang="nl-BE" sz="1200"/>
              <a:t>t</a:t>
            </a:r>
            <a:r>
              <a:rPr lang="en-BE" sz="1200"/>
              <a:t>i</a:t>
            </a:r>
            <a:r>
              <a:rPr lang="nl-BE" sz="1200"/>
              <a:t>o</a:t>
            </a:r>
            <a:r>
              <a:rPr lang="en-BE" sz="1200"/>
              <a:t>n</a:t>
            </a:r>
          </a:p>
          <a:p>
            <a:r>
              <a:rPr lang="nl-BE" sz="1200"/>
              <a:t>N</a:t>
            </a:r>
            <a:r>
              <a:rPr lang="en-BE" sz="1200"/>
              <a:t>u</a:t>
            </a:r>
            <a:r>
              <a:rPr lang="nl-BE" sz="1200"/>
              <a:t>m</a:t>
            </a:r>
            <a:r>
              <a:rPr lang="en-BE" sz="1200"/>
              <a:t>b</a:t>
            </a:r>
            <a:r>
              <a:rPr lang="nl-BE" sz="1200"/>
              <a:t>e</a:t>
            </a:r>
            <a:r>
              <a:rPr lang="en-BE" sz="1200"/>
              <a:t>r of responses:</a:t>
            </a:r>
          </a:p>
          <a:p>
            <a:r>
              <a:rPr lang="en-BE" sz="1200"/>
              <a:t>233/254</a:t>
            </a:r>
          </a:p>
        </p:txBody>
      </p:sp>
    </p:spTree>
    <p:extLst>
      <p:ext uri="{BB962C8B-B14F-4D97-AF65-F5344CB8AC3E}">
        <p14:creationId xmlns:p14="http://schemas.microsoft.com/office/powerpoint/2010/main" val="1153498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CADD4-2D05-4B75-BB04-87BB39B9DCD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92369" y="1537397"/>
            <a:ext cx="3245618" cy="2840997"/>
          </a:xfrm>
        </p:spPr>
        <p:txBody>
          <a:bodyPr/>
          <a:lstStyle/>
          <a:p>
            <a:r>
              <a:rPr lang="nl-BE"/>
              <a:t>K</a:t>
            </a:r>
            <a:r>
              <a:rPr lang="en-BE"/>
              <a:t>e</a:t>
            </a:r>
            <a:r>
              <a:rPr lang="nl-BE"/>
              <a:t>y</a:t>
            </a:r>
            <a:r>
              <a:rPr lang="en-BE"/>
              <a:t> survey findings </a:t>
            </a:r>
            <a:r>
              <a:rPr lang="nl-BE"/>
              <a:t>a</a:t>
            </a:r>
            <a:r>
              <a:rPr lang="en-BE"/>
              <a:t>n</a:t>
            </a:r>
            <a:r>
              <a:rPr lang="nl-BE"/>
              <a:t>d</a:t>
            </a:r>
            <a:r>
              <a:rPr lang="en-BE"/>
              <a:t> </a:t>
            </a:r>
            <a:r>
              <a:rPr lang="nl-BE"/>
              <a:t>r</a:t>
            </a:r>
            <a:r>
              <a:rPr lang="en-BE"/>
              <a:t>e</a:t>
            </a:r>
            <a:r>
              <a:rPr lang="nl-BE"/>
              <a:t>c</a:t>
            </a:r>
            <a:r>
              <a:rPr lang="en-BE"/>
              <a:t>o</a:t>
            </a:r>
            <a:r>
              <a:rPr lang="nl-BE"/>
              <a:t>m</a:t>
            </a:r>
            <a:r>
              <a:rPr lang="en-BE"/>
              <a:t>m</a:t>
            </a:r>
            <a:r>
              <a:rPr lang="nl-BE"/>
              <a:t>e</a:t>
            </a:r>
            <a:r>
              <a:rPr lang="en-BE"/>
              <a:t>n</a:t>
            </a:r>
            <a:r>
              <a:rPr lang="nl-BE"/>
              <a:t>d</a:t>
            </a:r>
            <a:r>
              <a:rPr lang="en-BE"/>
              <a:t>a</a:t>
            </a:r>
            <a:r>
              <a:rPr lang="nl-BE"/>
              <a:t>t</a:t>
            </a:r>
            <a:r>
              <a:rPr lang="en-BE"/>
              <a:t>i</a:t>
            </a:r>
            <a:r>
              <a:rPr lang="nl-BE"/>
              <a:t>o</a:t>
            </a:r>
            <a:r>
              <a:rPr lang="en-BE"/>
              <a:t>n</a:t>
            </a:r>
            <a:r>
              <a:rPr lang="nl-BE"/>
              <a:t>s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1ABB6D-1A2B-4507-B028-113AE6FE4A2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844887" y="1537396"/>
            <a:ext cx="7680476" cy="469195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nl-BE"/>
              <a:t>Need to b</a:t>
            </a:r>
            <a:r>
              <a:rPr lang="en-BE"/>
              <a:t>r</a:t>
            </a:r>
            <a:r>
              <a:rPr lang="nl-BE"/>
              <a:t>o</a:t>
            </a:r>
            <a:r>
              <a:rPr lang="en-BE"/>
              <a:t>a</a:t>
            </a:r>
            <a:r>
              <a:rPr lang="nl-BE"/>
              <a:t>d</a:t>
            </a:r>
            <a:r>
              <a:rPr lang="en-BE"/>
              <a:t>e</a:t>
            </a:r>
            <a:r>
              <a:rPr lang="nl-BE"/>
              <a:t>n</a:t>
            </a:r>
            <a:r>
              <a:rPr lang="en-BE"/>
              <a:t> </a:t>
            </a:r>
            <a:r>
              <a:rPr lang="nl-BE"/>
              <a:t>t</a:t>
            </a:r>
            <a:r>
              <a:rPr lang="en-BE"/>
              <a:t>h</a:t>
            </a:r>
            <a:r>
              <a:rPr lang="nl-BE"/>
              <a:t>e</a:t>
            </a:r>
            <a:r>
              <a:rPr lang="en-BE"/>
              <a:t> </a:t>
            </a:r>
            <a:r>
              <a:rPr lang="nl-BE"/>
              <a:t>r</a:t>
            </a:r>
            <a:r>
              <a:rPr lang="en-BE"/>
              <a:t>a</a:t>
            </a:r>
            <a:r>
              <a:rPr lang="nl-BE"/>
              <a:t>n</a:t>
            </a:r>
            <a:r>
              <a:rPr lang="en-BE"/>
              <a:t>g</a:t>
            </a:r>
            <a:r>
              <a:rPr lang="nl-BE"/>
              <a:t>e</a:t>
            </a:r>
            <a:r>
              <a:rPr lang="en-BE"/>
              <a:t> </a:t>
            </a:r>
            <a:r>
              <a:rPr lang="nl-BE"/>
              <a:t>o</a:t>
            </a:r>
            <a:r>
              <a:rPr lang="en-BE"/>
              <a:t>f </a:t>
            </a:r>
            <a:r>
              <a:rPr lang="nl-BE"/>
              <a:t>a</a:t>
            </a:r>
            <a:r>
              <a:rPr lang="en-BE"/>
              <a:t>c</a:t>
            </a:r>
            <a:r>
              <a:rPr lang="nl-BE"/>
              <a:t>a</a:t>
            </a:r>
            <a:r>
              <a:rPr lang="en-BE"/>
              <a:t>d</a:t>
            </a:r>
            <a:r>
              <a:rPr lang="nl-BE"/>
              <a:t>e</a:t>
            </a:r>
            <a:r>
              <a:rPr lang="en-BE"/>
              <a:t>m</a:t>
            </a:r>
            <a:r>
              <a:rPr lang="nl-BE"/>
              <a:t>i</a:t>
            </a:r>
            <a:r>
              <a:rPr lang="en-BE"/>
              <a:t>c </a:t>
            </a:r>
            <a:r>
              <a:rPr lang="nl-BE"/>
              <a:t>a</a:t>
            </a:r>
            <a:r>
              <a:rPr lang="en-BE"/>
              <a:t>c</a:t>
            </a:r>
            <a:r>
              <a:rPr lang="nl-BE"/>
              <a:t>t</a:t>
            </a:r>
            <a:r>
              <a:rPr lang="en-BE"/>
              <a:t>i</a:t>
            </a:r>
            <a:r>
              <a:rPr lang="nl-BE"/>
              <a:t>v</a:t>
            </a:r>
            <a:r>
              <a:rPr lang="en-BE"/>
              <a:t>i</a:t>
            </a:r>
            <a:r>
              <a:rPr lang="nl-BE"/>
              <a:t>t</a:t>
            </a:r>
            <a:r>
              <a:rPr lang="en-BE"/>
              <a:t>i</a:t>
            </a:r>
            <a:r>
              <a:rPr lang="nl-BE"/>
              <a:t>e</a:t>
            </a:r>
            <a:r>
              <a:rPr lang="en-BE"/>
              <a:t>s </a:t>
            </a:r>
            <a:r>
              <a:rPr lang="nl-BE"/>
              <a:t>t</a:t>
            </a:r>
            <a:r>
              <a:rPr lang="en-BE"/>
              <a:t>h</a:t>
            </a:r>
            <a:r>
              <a:rPr lang="nl-BE"/>
              <a:t>a</a:t>
            </a:r>
            <a:r>
              <a:rPr lang="en-BE"/>
              <a:t>t </a:t>
            </a:r>
            <a:r>
              <a:rPr lang="nl-BE"/>
              <a:t>a</a:t>
            </a:r>
            <a:r>
              <a:rPr lang="en-BE"/>
              <a:t>r</a:t>
            </a:r>
            <a:r>
              <a:rPr lang="nl-BE"/>
              <a:t>e</a:t>
            </a:r>
            <a:r>
              <a:rPr lang="en-BE"/>
              <a:t> </a:t>
            </a:r>
            <a:r>
              <a:rPr lang="nl-BE"/>
              <a:t>i</a:t>
            </a:r>
            <a:r>
              <a:rPr lang="en-BE"/>
              <a:t>n</a:t>
            </a:r>
            <a:r>
              <a:rPr lang="nl-BE"/>
              <a:t>c</a:t>
            </a:r>
            <a:r>
              <a:rPr lang="en-BE"/>
              <a:t>e</a:t>
            </a:r>
            <a:r>
              <a:rPr lang="nl-BE"/>
              <a:t>n</a:t>
            </a:r>
            <a:r>
              <a:rPr lang="en-BE"/>
              <a:t>t</a:t>
            </a:r>
            <a:r>
              <a:rPr lang="nl-BE"/>
              <a:t>i</a:t>
            </a:r>
            <a:r>
              <a:rPr lang="en-BE"/>
              <a:t>v</a:t>
            </a:r>
            <a:r>
              <a:rPr lang="nl-BE"/>
              <a:t>i</a:t>
            </a:r>
            <a:r>
              <a:rPr lang="en-BE"/>
              <a:t>s</a:t>
            </a:r>
            <a:r>
              <a:rPr lang="nl-BE"/>
              <a:t>e</a:t>
            </a:r>
            <a:r>
              <a:rPr lang="en-BE"/>
              <a:t>d </a:t>
            </a:r>
            <a:r>
              <a:rPr lang="nl-BE"/>
              <a:t>a</a:t>
            </a:r>
            <a:r>
              <a:rPr lang="en-BE"/>
              <a:t>n</a:t>
            </a:r>
            <a:r>
              <a:rPr lang="nl-BE"/>
              <a:t>d</a:t>
            </a:r>
            <a:r>
              <a:rPr lang="en-BE"/>
              <a:t> rewarded</a:t>
            </a:r>
            <a:r>
              <a:rPr lang="fr-FR"/>
              <a:t>; </a:t>
            </a:r>
          </a:p>
          <a:p>
            <a:pPr algn="just"/>
            <a:r>
              <a:rPr lang="nl-BE"/>
              <a:t>Widen the s</a:t>
            </a:r>
            <a:r>
              <a:rPr lang="en-BE"/>
              <a:t>e</a:t>
            </a:r>
            <a:r>
              <a:rPr lang="nl-BE"/>
              <a:t>t</a:t>
            </a:r>
            <a:r>
              <a:rPr lang="en-BE"/>
              <a:t> of evaluation practices</a:t>
            </a:r>
            <a:endParaRPr lang="en-BE" b="0">
              <a:solidFill>
                <a:srgbClr val="005286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-"/>
            </a:pPr>
            <a:r>
              <a:rPr lang="nl-BE" b="0">
                <a:solidFill>
                  <a:srgbClr val="005286"/>
                </a:solidFill>
              </a:rPr>
              <a:t>U</a:t>
            </a:r>
            <a:r>
              <a:rPr lang="en-BE" b="0">
                <a:solidFill>
                  <a:srgbClr val="005286"/>
                </a:solidFill>
              </a:rPr>
              <a:t>n</a:t>
            </a:r>
            <a:r>
              <a:rPr lang="nl-BE" b="0">
                <a:solidFill>
                  <a:srgbClr val="005286"/>
                </a:solidFill>
              </a:rPr>
              <a:t>i</a:t>
            </a:r>
            <a:r>
              <a:rPr lang="en-BE" b="0">
                <a:solidFill>
                  <a:srgbClr val="005286"/>
                </a:solidFill>
              </a:rPr>
              <a:t>v</a:t>
            </a:r>
            <a:r>
              <a:rPr lang="nl-BE" b="0">
                <a:solidFill>
                  <a:srgbClr val="005286"/>
                </a:solidFill>
              </a:rPr>
              <a:t>e</a:t>
            </a:r>
            <a:r>
              <a:rPr lang="en-BE" b="0">
                <a:solidFill>
                  <a:srgbClr val="005286"/>
                </a:solidFill>
              </a:rPr>
              <a:t>r</a:t>
            </a:r>
            <a:r>
              <a:rPr lang="nl-BE" b="0">
                <a:solidFill>
                  <a:srgbClr val="005286"/>
                </a:solidFill>
              </a:rPr>
              <a:t>s</a:t>
            </a:r>
            <a:r>
              <a:rPr lang="en-BE" b="0">
                <a:solidFill>
                  <a:srgbClr val="005286"/>
                </a:solidFill>
              </a:rPr>
              <a:t>i</a:t>
            </a:r>
            <a:r>
              <a:rPr lang="nl-BE" b="0">
                <a:solidFill>
                  <a:srgbClr val="005286"/>
                </a:solidFill>
              </a:rPr>
              <a:t>t</a:t>
            </a:r>
            <a:r>
              <a:rPr lang="en-BE" b="0">
                <a:solidFill>
                  <a:srgbClr val="005286"/>
                </a:solidFill>
              </a:rPr>
              <a:t>y </a:t>
            </a:r>
            <a:r>
              <a:rPr lang="nl-BE" b="0">
                <a:solidFill>
                  <a:srgbClr val="005286"/>
                </a:solidFill>
              </a:rPr>
              <a:t>a</a:t>
            </a:r>
            <a:r>
              <a:rPr lang="en-BE" b="0">
                <a:solidFill>
                  <a:srgbClr val="005286"/>
                </a:solidFill>
              </a:rPr>
              <a:t>p</a:t>
            </a:r>
            <a:r>
              <a:rPr lang="nl-BE" b="0">
                <a:solidFill>
                  <a:srgbClr val="005286"/>
                </a:solidFill>
              </a:rPr>
              <a:t>p</a:t>
            </a:r>
            <a:r>
              <a:rPr lang="en-BE" b="0">
                <a:solidFill>
                  <a:srgbClr val="005286"/>
                </a:solidFill>
              </a:rPr>
              <a:t>r</a:t>
            </a:r>
            <a:r>
              <a:rPr lang="nl-BE" b="0">
                <a:solidFill>
                  <a:srgbClr val="005286"/>
                </a:solidFill>
              </a:rPr>
              <a:t>o</a:t>
            </a:r>
            <a:r>
              <a:rPr lang="en-BE" b="0">
                <a:solidFill>
                  <a:srgbClr val="005286"/>
                </a:solidFill>
              </a:rPr>
              <a:t>a</a:t>
            </a:r>
            <a:r>
              <a:rPr lang="nl-BE" b="0">
                <a:solidFill>
                  <a:srgbClr val="005286"/>
                </a:solidFill>
              </a:rPr>
              <a:t>c</a:t>
            </a:r>
            <a:r>
              <a:rPr lang="en-BE" b="0">
                <a:solidFill>
                  <a:srgbClr val="005286"/>
                </a:solidFill>
              </a:rPr>
              <a:t>h</a:t>
            </a:r>
            <a:r>
              <a:rPr lang="nl-BE" b="0">
                <a:solidFill>
                  <a:srgbClr val="005286"/>
                </a:solidFill>
              </a:rPr>
              <a:t>e</a:t>
            </a:r>
            <a:r>
              <a:rPr lang="en-BE" b="0">
                <a:solidFill>
                  <a:srgbClr val="005286"/>
                </a:solidFill>
              </a:rPr>
              <a:t>s </a:t>
            </a:r>
            <a:r>
              <a:rPr lang="nl-BE" b="0">
                <a:solidFill>
                  <a:srgbClr val="005286"/>
                </a:solidFill>
              </a:rPr>
              <a:t>t</a:t>
            </a:r>
            <a:r>
              <a:rPr lang="en-BE" b="0">
                <a:solidFill>
                  <a:srgbClr val="005286"/>
                </a:solidFill>
              </a:rPr>
              <a:t>o </a:t>
            </a:r>
            <a:r>
              <a:rPr lang="nl-BE" b="0">
                <a:solidFill>
                  <a:srgbClr val="005286"/>
                </a:solidFill>
              </a:rPr>
              <a:t>r</a:t>
            </a:r>
            <a:r>
              <a:rPr lang="en-BE" b="0">
                <a:solidFill>
                  <a:srgbClr val="005286"/>
                </a:solidFill>
              </a:rPr>
              <a:t>e</a:t>
            </a:r>
            <a:r>
              <a:rPr lang="nl-BE" b="0">
                <a:solidFill>
                  <a:srgbClr val="005286"/>
                </a:solidFill>
              </a:rPr>
              <a:t>s</a:t>
            </a:r>
            <a:r>
              <a:rPr lang="en-BE" b="0">
                <a:solidFill>
                  <a:srgbClr val="005286"/>
                </a:solidFill>
              </a:rPr>
              <a:t>e</a:t>
            </a:r>
            <a:r>
              <a:rPr lang="nl-BE" b="0">
                <a:solidFill>
                  <a:srgbClr val="005286"/>
                </a:solidFill>
              </a:rPr>
              <a:t>a</a:t>
            </a:r>
            <a:r>
              <a:rPr lang="en-BE" b="0">
                <a:solidFill>
                  <a:srgbClr val="005286"/>
                </a:solidFill>
              </a:rPr>
              <a:t>r</a:t>
            </a:r>
            <a:r>
              <a:rPr lang="nl-BE" b="0">
                <a:solidFill>
                  <a:srgbClr val="005286"/>
                </a:solidFill>
              </a:rPr>
              <a:t>c</a:t>
            </a:r>
            <a:r>
              <a:rPr lang="en-BE" b="0">
                <a:solidFill>
                  <a:srgbClr val="005286"/>
                </a:solidFill>
              </a:rPr>
              <a:t>h </a:t>
            </a:r>
            <a:r>
              <a:rPr lang="nl-BE" b="0">
                <a:solidFill>
                  <a:srgbClr val="005286"/>
                </a:solidFill>
              </a:rPr>
              <a:t>a</a:t>
            </a:r>
            <a:r>
              <a:rPr lang="en-BE" b="0">
                <a:solidFill>
                  <a:srgbClr val="005286"/>
                </a:solidFill>
              </a:rPr>
              <a:t>s</a:t>
            </a:r>
            <a:r>
              <a:rPr lang="nl-BE" b="0">
                <a:solidFill>
                  <a:srgbClr val="005286"/>
                </a:solidFill>
              </a:rPr>
              <a:t>s</a:t>
            </a:r>
            <a:r>
              <a:rPr lang="en-BE" b="0">
                <a:solidFill>
                  <a:srgbClr val="005286"/>
                </a:solidFill>
              </a:rPr>
              <a:t>e</a:t>
            </a:r>
            <a:r>
              <a:rPr lang="nl-BE" b="0">
                <a:solidFill>
                  <a:srgbClr val="005286"/>
                </a:solidFill>
              </a:rPr>
              <a:t>s</a:t>
            </a:r>
            <a:r>
              <a:rPr lang="en-BE" b="0">
                <a:solidFill>
                  <a:srgbClr val="005286"/>
                </a:solidFill>
              </a:rPr>
              <a:t>s</a:t>
            </a:r>
            <a:r>
              <a:rPr lang="nl-BE" b="0">
                <a:solidFill>
                  <a:srgbClr val="005286"/>
                </a:solidFill>
              </a:rPr>
              <a:t>m</a:t>
            </a:r>
            <a:r>
              <a:rPr lang="en-BE" b="0">
                <a:solidFill>
                  <a:srgbClr val="005286"/>
                </a:solidFill>
              </a:rPr>
              <a:t>e</a:t>
            </a:r>
            <a:r>
              <a:rPr lang="nl-BE" b="0">
                <a:solidFill>
                  <a:srgbClr val="005286"/>
                </a:solidFill>
              </a:rPr>
              <a:t>n</a:t>
            </a:r>
            <a:r>
              <a:rPr lang="en-BE" b="0">
                <a:solidFill>
                  <a:srgbClr val="005286"/>
                </a:solidFill>
              </a:rPr>
              <a:t>t focus on publishing research and attract</a:t>
            </a:r>
            <a:r>
              <a:rPr lang="nl-BE" b="0">
                <a:solidFill>
                  <a:srgbClr val="005286"/>
                </a:solidFill>
              </a:rPr>
              <a:t>i</a:t>
            </a:r>
            <a:r>
              <a:rPr lang="en-BE" b="0">
                <a:solidFill>
                  <a:srgbClr val="005286"/>
                </a:solidFill>
              </a:rPr>
              <a:t>n</a:t>
            </a:r>
            <a:r>
              <a:rPr lang="nl-BE" b="0">
                <a:solidFill>
                  <a:srgbClr val="005286"/>
                </a:solidFill>
              </a:rPr>
              <a:t>g</a:t>
            </a:r>
            <a:r>
              <a:rPr lang="en-BE" b="0">
                <a:solidFill>
                  <a:srgbClr val="005286"/>
                </a:solidFill>
              </a:rPr>
              <a:t> </a:t>
            </a:r>
            <a:r>
              <a:rPr lang="nl-BE" b="0">
                <a:solidFill>
                  <a:srgbClr val="005286"/>
                </a:solidFill>
              </a:rPr>
              <a:t>e</a:t>
            </a:r>
            <a:r>
              <a:rPr lang="en-BE" b="0">
                <a:solidFill>
                  <a:srgbClr val="005286"/>
                </a:solidFill>
              </a:rPr>
              <a:t>x</a:t>
            </a:r>
            <a:r>
              <a:rPr lang="nl-BE" b="0">
                <a:solidFill>
                  <a:srgbClr val="005286"/>
                </a:solidFill>
              </a:rPr>
              <a:t>t</a:t>
            </a:r>
            <a:r>
              <a:rPr lang="en-BE" b="0">
                <a:solidFill>
                  <a:srgbClr val="005286"/>
                </a:solidFill>
              </a:rPr>
              <a:t>e</a:t>
            </a:r>
            <a:r>
              <a:rPr lang="nl-BE" b="0">
                <a:solidFill>
                  <a:srgbClr val="005286"/>
                </a:solidFill>
              </a:rPr>
              <a:t>r</a:t>
            </a:r>
            <a:r>
              <a:rPr lang="en-BE" b="0">
                <a:solidFill>
                  <a:srgbClr val="005286"/>
                </a:solidFill>
              </a:rPr>
              <a:t>n</a:t>
            </a:r>
            <a:r>
              <a:rPr lang="nl-BE" b="0">
                <a:solidFill>
                  <a:srgbClr val="005286"/>
                </a:solidFill>
              </a:rPr>
              <a:t>a</a:t>
            </a:r>
            <a:r>
              <a:rPr lang="en-BE" b="0">
                <a:solidFill>
                  <a:srgbClr val="005286"/>
                </a:solidFill>
              </a:rPr>
              <a:t>l </a:t>
            </a:r>
            <a:r>
              <a:rPr lang="nl-BE" b="0">
                <a:solidFill>
                  <a:srgbClr val="005286"/>
                </a:solidFill>
              </a:rPr>
              <a:t>f</a:t>
            </a:r>
            <a:r>
              <a:rPr lang="en-BE" b="0">
                <a:solidFill>
                  <a:srgbClr val="005286"/>
                </a:solidFill>
              </a:rPr>
              <a:t>u</a:t>
            </a:r>
            <a:r>
              <a:rPr lang="nl-BE" b="0">
                <a:solidFill>
                  <a:srgbClr val="005286"/>
                </a:solidFill>
              </a:rPr>
              <a:t>n</a:t>
            </a:r>
            <a:r>
              <a:rPr lang="en-BE" b="0">
                <a:solidFill>
                  <a:srgbClr val="005286"/>
                </a:solidFill>
              </a:rPr>
              <a:t>d</a:t>
            </a:r>
            <a:r>
              <a:rPr lang="nl-BE" b="0">
                <a:solidFill>
                  <a:srgbClr val="005286"/>
                </a:solidFill>
              </a:rPr>
              <a:t>i</a:t>
            </a:r>
            <a:r>
              <a:rPr lang="en-BE" b="0">
                <a:solidFill>
                  <a:srgbClr val="005286"/>
                </a:solidFill>
              </a:rPr>
              <a:t>n</a:t>
            </a:r>
            <a:r>
              <a:rPr lang="nl-BE" b="0">
                <a:solidFill>
                  <a:srgbClr val="005286"/>
                </a:solidFill>
              </a:rPr>
              <a:t>g</a:t>
            </a:r>
            <a:endParaRPr lang="en-BE" b="0">
              <a:solidFill>
                <a:srgbClr val="005286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-"/>
            </a:pPr>
            <a:r>
              <a:rPr lang="en-BE" b="0">
                <a:solidFill>
                  <a:srgbClr val="005286"/>
                </a:solidFill>
              </a:rPr>
              <a:t>Universities rely on a limited </a:t>
            </a:r>
            <a:r>
              <a:rPr lang="nl-BE" b="0">
                <a:solidFill>
                  <a:srgbClr val="005286"/>
                </a:solidFill>
              </a:rPr>
              <a:t>s</a:t>
            </a:r>
            <a:r>
              <a:rPr lang="en-BE" b="0">
                <a:solidFill>
                  <a:srgbClr val="005286"/>
                </a:solidFill>
              </a:rPr>
              <a:t>e</a:t>
            </a:r>
            <a:r>
              <a:rPr lang="nl-BE" b="0">
                <a:solidFill>
                  <a:srgbClr val="005286"/>
                </a:solidFill>
              </a:rPr>
              <a:t>t</a:t>
            </a:r>
            <a:r>
              <a:rPr lang="en-BE" b="0">
                <a:solidFill>
                  <a:srgbClr val="005286"/>
                </a:solidFill>
              </a:rPr>
              <a:t> </a:t>
            </a:r>
            <a:r>
              <a:rPr lang="nl-BE" b="0">
                <a:solidFill>
                  <a:srgbClr val="005286"/>
                </a:solidFill>
              </a:rPr>
              <a:t>o</a:t>
            </a:r>
            <a:r>
              <a:rPr lang="en-BE" b="0">
                <a:solidFill>
                  <a:srgbClr val="005286"/>
                </a:solidFill>
              </a:rPr>
              <a:t>f </a:t>
            </a:r>
            <a:r>
              <a:rPr lang="nl-BE" b="0">
                <a:solidFill>
                  <a:srgbClr val="005286"/>
                </a:solidFill>
              </a:rPr>
              <a:t>e</a:t>
            </a:r>
            <a:r>
              <a:rPr lang="en-BE" b="0">
                <a:solidFill>
                  <a:srgbClr val="005286"/>
                </a:solidFill>
              </a:rPr>
              <a:t>v</a:t>
            </a:r>
            <a:r>
              <a:rPr lang="nl-BE" b="0">
                <a:solidFill>
                  <a:srgbClr val="005286"/>
                </a:solidFill>
              </a:rPr>
              <a:t>a</a:t>
            </a:r>
            <a:r>
              <a:rPr lang="en-BE" b="0">
                <a:solidFill>
                  <a:srgbClr val="005286"/>
                </a:solidFill>
              </a:rPr>
              <a:t>l</a:t>
            </a:r>
            <a:r>
              <a:rPr lang="nl-BE" b="0">
                <a:solidFill>
                  <a:srgbClr val="005286"/>
                </a:solidFill>
              </a:rPr>
              <a:t>u</a:t>
            </a:r>
            <a:r>
              <a:rPr lang="en-BE" b="0">
                <a:solidFill>
                  <a:srgbClr val="005286"/>
                </a:solidFill>
              </a:rPr>
              <a:t>a</a:t>
            </a:r>
            <a:r>
              <a:rPr lang="nl-BE" b="0">
                <a:solidFill>
                  <a:srgbClr val="005286"/>
                </a:solidFill>
              </a:rPr>
              <a:t>t</a:t>
            </a:r>
            <a:r>
              <a:rPr lang="en-BE" b="0">
                <a:solidFill>
                  <a:srgbClr val="005286"/>
                </a:solidFill>
              </a:rPr>
              <a:t>i</a:t>
            </a:r>
            <a:r>
              <a:rPr lang="nl-BE" b="0">
                <a:solidFill>
                  <a:srgbClr val="005286"/>
                </a:solidFill>
              </a:rPr>
              <a:t>o</a:t>
            </a:r>
            <a:r>
              <a:rPr lang="en-BE" b="0">
                <a:solidFill>
                  <a:srgbClr val="005286"/>
                </a:solidFill>
              </a:rPr>
              <a:t>n </a:t>
            </a:r>
            <a:r>
              <a:rPr lang="nl-BE" b="0">
                <a:solidFill>
                  <a:srgbClr val="005286"/>
                </a:solidFill>
              </a:rPr>
              <a:t>p</a:t>
            </a:r>
            <a:r>
              <a:rPr lang="en-BE" b="0">
                <a:solidFill>
                  <a:srgbClr val="005286"/>
                </a:solidFill>
              </a:rPr>
              <a:t>r</a:t>
            </a:r>
            <a:r>
              <a:rPr lang="nl-BE" b="0">
                <a:solidFill>
                  <a:srgbClr val="005286"/>
                </a:solidFill>
              </a:rPr>
              <a:t>a</a:t>
            </a:r>
            <a:r>
              <a:rPr lang="en-BE" b="0">
                <a:solidFill>
                  <a:srgbClr val="005286"/>
                </a:solidFill>
              </a:rPr>
              <a:t>c</a:t>
            </a:r>
            <a:r>
              <a:rPr lang="nl-BE" b="0">
                <a:solidFill>
                  <a:srgbClr val="005286"/>
                </a:solidFill>
              </a:rPr>
              <a:t>t</a:t>
            </a:r>
            <a:r>
              <a:rPr lang="en-BE" b="0">
                <a:solidFill>
                  <a:srgbClr val="005286"/>
                </a:solidFill>
              </a:rPr>
              <a:t>i</a:t>
            </a:r>
            <a:r>
              <a:rPr lang="nl-BE" b="0">
                <a:solidFill>
                  <a:srgbClr val="005286"/>
                </a:solidFill>
              </a:rPr>
              <a:t>c</a:t>
            </a:r>
            <a:r>
              <a:rPr lang="en-BE" b="0">
                <a:solidFill>
                  <a:srgbClr val="005286"/>
                </a:solidFill>
              </a:rPr>
              <a:t>e</a:t>
            </a:r>
            <a:r>
              <a:rPr lang="nl-BE" b="0">
                <a:solidFill>
                  <a:srgbClr val="005286"/>
                </a:solidFill>
              </a:rPr>
              <a:t>s</a:t>
            </a:r>
            <a:r>
              <a:rPr lang="en-BE" b="0">
                <a:solidFill>
                  <a:srgbClr val="005286"/>
                </a:solidFill>
              </a:rPr>
              <a:t> </a:t>
            </a:r>
            <a:r>
              <a:rPr lang="nl-BE" b="0">
                <a:solidFill>
                  <a:srgbClr val="005286"/>
                </a:solidFill>
              </a:rPr>
              <a:t>w</a:t>
            </a:r>
            <a:r>
              <a:rPr lang="en-BE" b="0">
                <a:solidFill>
                  <a:srgbClr val="005286"/>
                </a:solidFill>
              </a:rPr>
              <a:t>h</a:t>
            </a:r>
            <a:r>
              <a:rPr lang="nl-BE" b="0">
                <a:solidFill>
                  <a:srgbClr val="005286"/>
                </a:solidFill>
              </a:rPr>
              <a:t>i</a:t>
            </a:r>
            <a:r>
              <a:rPr lang="en-BE" b="0">
                <a:solidFill>
                  <a:srgbClr val="005286"/>
                </a:solidFill>
              </a:rPr>
              <a:t>c</a:t>
            </a:r>
            <a:r>
              <a:rPr lang="nl-BE" b="0">
                <a:solidFill>
                  <a:srgbClr val="005286"/>
                </a:solidFill>
              </a:rPr>
              <a:t>h</a:t>
            </a:r>
            <a:r>
              <a:rPr lang="en-BE" b="0">
                <a:solidFill>
                  <a:srgbClr val="005286"/>
                </a:solidFill>
              </a:rPr>
              <a:t> </a:t>
            </a:r>
            <a:r>
              <a:rPr lang="nl-BE" b="0">
                <a:solidFill>
                  <a:srgbClr val="005286"/>
                </a:solidFill>
              </a:rPr>
              <a:t>a</a:t>
            </a:r>
            <a:r>
              <a:rPr lang="en-BE" b="0">
                <a:solidFill>
                  <a:srgbClr val="005286"/>
                </a:solidFill>
              </a:rPr>
              <a:t>r</a:t>
            </a:r>
            <a:r>
              <a:rPr lang="nl-BE" b="0">
                <a:solidFill>
                  <a:srgbClr val="005286"/>
                </a:solidFill>
              </a:rPr>
              <a:t>e</a:t>
            </a:r>
            <a:r>
              <a:rPr lang="en-BE" b="0">
                <a:solidFill>
                  <a:srgbClr val="005286"/>
                </a:solidFill>
              </a:rPr>
              <a:t> </a:t>
            </a:r>
            <a:r>
              <a:rPr lang="nl-BE" b="0">
                <a:solidFill>
                  <a:srgbClr val="005286"/>
                </a:solidFill>
              </a:rPr>
              <a:t>m</a:t>
            </a:r>
            <a:r>
              <a:rPr lang="en-BE" b="0">
                <a:solidFill>
                  <a:srgbClr val="005286"/>
                </a:solidFill>
              </a:rPr>
              <a:t>o</a:t>
            </a:r>
            <a:r>
              <a:rPr lang="nl-BE" b="0">
                <a:solidFill>
                  <a:srgbClr val="005286"/>
                </a:solidFill>
              </a:rPr>
              <a:t>s</a:t>
            </a:r>
            <a:r>
              <a:rPr lang="en-BE" b="0">
                <a:solidFill>
                  <a:srgbClr val="005286"/>
                </a:solidFill>
              </a:rPr>
              <a:t>t</a:t>
            </a:r>
            <a:r>
              <a:rPr lang="nl-BE" b="0">
                <a:solidFill>
                  <a:srgbClr val="005286"/>
                </a:solidFill>
              </a:rPr>
              <a:t>l</a:t>
            </a:r>
            <a:r>
              <a:rPr lang="en-BE" b="0">
                <a:solidFill>
                  <a:srgbClr val="005286"/>
                </a:solidFill>
              </a:rPr>
              <a:t>y </a:t>
            </a:r>
            <a:r>
              <a:rPr lang="nl-BE" b="0">
                <a:solidFill>
                  <a:srgbClr val="005286"/>
                </a:solidFill>
              </a:rPr>
              <a:t>g</a:t>
            </a:r>
            <a:r>
              <a:rPr lang="en-BE" b="0">
                <a:solidFill>
                  <a:srgbClr val="005286"/>
                </a:solidFill>
              </a:rPr>
              <a:t>e</a:t>
            </a:r>
            <a:r>
              <a:rPr lang="nl-BE" b="0">
                <a:solidFill>
                  <a:srgbClr val="005286"/>
                </a:solidFill>
              </a:rPr>
              <a:t>a</a:t>
            </a:r>
            <a:r>
              <a:rPr lang="en-BE" b="0">
                <a:solidFill>
                  <a:srgbClr val="005286"/>
                </a:solidFill>
              </a:rPr>
              <a:t>r</a:t>
            </a:r>
            <a:r>
              <a:rPr lang="nl-BE" b="0">
                <a:solidFill>
                  <a:srgbClr val="005286"/>
                </a:solidFill>
              </a:rPr>
              <a:t>e</a:t>
            </a:r>
            <a:r>
              <a:rPr lang="en-BE" b="0">
                <a:solidFill>
                  <a:srgbClr val="005286"/>
                </a:solidFill>
              </a:rPr>
              <a:t>d </a:t>
            </a:r>
            <a:r>
              <a:rPr lang="nl-BE" b="0">
                <a:solidFill>
                  <a:srgbClr val="005286"/>
                </a:solidFill>
              </a:rPr>
              <a:t>t</a:t>
            </a:r>
            <a:r>
              <a:rPr lang="en-BE" b="0">
                <a:solidFill>
                  <a:srgbClr val="005286"/>
                </a:solidFill>
              </a:rPr>
              <a:t>o</a:t>
            </a:r>
            <a:r>
              <a:rPr lang="nl-BE" b="0">
                <a:solidFill>
                  <a:srgbClr val="005286"/>
                </a:solidFill>
              </a:rPr>
              <a:t>w</a:t>
            </a:r>
            <a:r>
              <a:rPr lang="en-BE" b="0">
                <a:solidFill>
                  <a:srgbClr val="005286"/>
                </a:solidFill>
              </a:rPr>
              <a:t>a</a:t>
            </a:r>
            <a:r>
              <a:rPr lang="nl-BE" b="0">
                <a:solidFill>
                  <a:srgbClr val="005286"/>
                </a:solidFill>
              </a:rPr>
              <a:t>r</a:t>
            </a:r>
            <a:r>
              <a:rPr lang="en-BE" b="0">
                <a:solidFill>
                  <a:srgbClr val="005286"/>
                </a:solidFill>
              </a:rPr>
              <a:t>d</a:t>
            </a:r>
            <a:r>
              <a:rPr lang="nl-BE" b="0">
                <a:solidFill>
                  <a:srgbClr val="005286"/>
                </a:solidFill>
              </a:rPr>
              <a:t>s</a:t>
            </a:r>
            <a:r>
              <a:rPr lang="en-BE" b="0">
                <a:solidFill>
                  <a:srgbClr val="005286"/>
                </a:solidFill>
              </a:rPr>
              <a:t> assessing research publications, </a:t>
            </a:r>
            <a:r>
              <a:rPr lang="nl-BE" b="0">
                <a:solidFill>
                  <a:srgbClr val="005286"/>
                </a:solidFill>
              </a:rPr>
              <a:t>e</a:t>
            </a:r>
            <a:r>
              <a:rPr lang="en-BE" b="0">
                <a:solidFill>
                  <a:srgbClr val="005286"/>
                </a:solidFill>
              </a:rPr>
              <a:t>.</a:t>
            </a:r>
            <a:r>
              <a:rPr lang="nl-BE" b="0">
                <a:solidFill>
                  <a:srgbClr val="005286"/>
                </a:solidFill>
              </a:rPr>
              <a:t>g</a:t>
            </a:r>
            <a:r>
              <a:rPr lang="en-BE" b="0">
                <a:solidFill>
                  <a:srgbClr val="005286"/>
                </a:solidFill>
              </a:rPr>
              <a:t>. </a:t>
            </a:r>
            <a:r>
              <a:rPr lang="nl-BE" b="0">
                <a:solidFill>
                  <a:srgbClr val="005286"/>
                </a:solidFill>
              </a:rPr>
              <a:t>J</a:t>
            </a:r>
            <a:r>
              <a:rPr lang="en-BE" b="0">
                <a:solidFill>
                  <a:srgbClr val="005286"/>
                </a:solidFill>
              </a:rPr>
              <a:t>o</a:t>
            </a:r>
            <a:r>
              <a:rPr lang="nl-BE" b="0">
                <a:solidFill>
                  <a:srgbClr val="005286"/>
                </a:solidFill>
              </a:rPr>
              <a:t>u</a:t>
            </a:r>
            <a:r>
              <a:rPr lang="en-BE" b="0">
                <a:solidFill>
                  <a:srgbClr val="005286"/>
                </a:solidFill>
              </a:rPr>
              <a:t>r</a:t>
            </a:r>
            <a:r>
              <a:rPr lang="nl-BE" b="0">
                <a:solidFill>
                  <a:srgbClr val="005286"/>
                </a:solidFill>
              </a:rPr>
              <a:t>n</a:t>
            </a:r>
            <a:r>
              <a:rPr lang="en-BE" b="0">
                <a:solidFill>
                  <a:srgbClr val="005286"/>
                </a:solidFill>
              </a:rPr>
              <a:t>a</a:t>
            </a:r>
            <a:r>
              <a:rPr lang="nl-BE" b="0">
                <a:solidFill>
                  <a:srgbClr val="005286"/>
                </a:solidFill>
              </a:rPr>
              <a:t>l</a:t>
            </a:r>
            <a:r>
              <a:rPr lang="en-BE" b="0">
                <a:solidFill>
                  <a:srgbClr val="005286"/>
                </a:solidFill>
              </a:rPr>
              <a:t> </a:t>
            </a:r>
            <a:r>
              <a:rPr lang="nl-BE" b="0">
                <a:solidFill>
                  <a:srgbClr val="005286"/>
                </a:solidFill>
              </a:rPr>
              <a:t>I</a:t>
            </a:r>
            <a:r>
              <a:rPr lang="en-BE" b="0">
                <a:solidFill>
                  <a:srgbClr val="005286"/>
                </a:solidFill>
              </a:rPr>
              <a:t>m</a:t>
            </a:r>
            <a:r>
              <a:rPr lang="nl-BE" b="0">
                <a:solidFill>
                  <a:srgbClr val="005286"/>
                </a:solidFill>
              </a:rPr>
              <a:t>p</a:t>
            </a:r>
            <a:r>
              <a:rPr lang="en-BE" b="0">
                <a:solidFill>
                  <a:srgbClr val="005286"/>
                </a:solidFill>
              </a:rPr>
              <a:t>a</a:t>
            </a:r>
            <a:r>
              <a:rPr lang="nl-BE" b="0">
                <a:solidFill>
                  <a:srgbClr val="005286"/>
                </a:solidFill>
              </a:rPr>
              <a:t>c</a:t>
            </a:r>
            <a:r>
              <a:rPr lang="en-BE" b="0">
                <a:solidFill>
                  <a:srgbClr val="005286"/>
                </a:solidFill>
              </a:rPr>
              <a:t>t </a:t>
            </a:r>
            <a:r>
              <a:rPr lang="nl-BE" b="0">
                <a:solidFill>
                  <a:srgbClr val="005286"/>
                </a:solidFill>
              </a:rPr>
              <a:t>F</a:t>
            </a:r>
            <a:r>
              <a:rPr lang="en-BE" b="0">
                <a:solidFill>
                  <a:srgbClr val="005286"/>
                </a:solidFill>
              </a:rPr>
              <a:t>a</a:t>
            </a:r>
            <a:r>
              <a:rPr lang="nl-BE" b="0">
                <a:solidFill>
                  <a:srgbClr val="005286"/>
                </a:solidFill>
              </a:rPr>
              <a:t>c</a:t>
            </a:r>
            <a:r>
              <a:rPr lang="en-BE" b="0">
                <a:solidFill>
                  <a:srgbClr val="005286"/>
                </a:solidFill>
              </a:rPr>
              <a:t>t</a:t>
            </a:r>
            <a:r>
              <a:rPr lang="nl-BE" b="0">
                <a:solidFill>
                  <a:srgbClr val="005286"/>
                </a:solidFill>
              </a:rPr>
              <a:t>o</a:t>
            </a:r>
            <a:r>
              <a:rPr lang="en-BE" b="0">
                <a:solidFill>
                  <a:srgbClr val="005286"/>
                </a:solidFill>
              </a:rPr>
              <a:t>r</a:t>
            </a:r>
          </a:p>
          <a:p>
            <a:pPr marL="342900" indent="-342900" algn="just">
              <a:buFont typeface="Arial" panose="020B0604020202020204" pitchFamily="34" charset="0"/>
              <a:buChar char="-"/>
            </a:pPr>
            <a:r>
              <a:rPr lang="en-BE" b="0">
                <a:solidFill>
                  <a:srgbClr val="005286"/>
                </a:solidFill>
              </a:rPr>
              <a:t>Other evaluation practices are less widespread and less developed, e.g. Open Science and Access indicators</a:t>
            </a:r>
          </a:p>
          <a:p>
            <a:pPr algn="just"/>
            <a:endParaRPr lang="en-BE" b="0">
              <a:solidFill>
                <a:srgbClr val="005286"/>
              </a:solidFill>
            </a:endParaRPr>
          </a:p>
          <a:p>
            <a:pPr algn="just"/>
            <a:r>
              <a:rPr lang="nl-BE"/>
              <a:t>R</a:t>
            </a:r>
            <a:r>
              <a:rPr lang="en-BE"/>
              <a:t>e</a:t>
            </a:r>
            <a:r>
              <a:rPr lang="nl-BE"/>
              <a:t>v</a:t>
            </a:r>
            <a:r>
              <a:rPr lang="en-BE"/>
              <a:t>i</a:t>
            </a:r>
            <a:r>
              <a:rPr lang="nl-BE"/>
              <a:t>e</a:t>
            </a:r>
            <a:r>
              <a:rPr lang="en-BE"/>
              <a:t>w</a:t>
            </a:r>
            <a:r>
              <a:rPr lang="nl-BE"/>
              <a:t>i</a:t>
            </a:r>
            <a:r>
              <a:rPr lang="en-BE"/>
              <a:t>n</a:t>
            </a:r>
            <a:r>
              <a:rPr lang="nl-BE"/>
              <a:t>g</a:t>
            </a:r>
            <a:r>
              <a:rPr lang="en-BE"/>
              <a:t> </a:t>
            </a:r>
            <a:r>
              <a:rPr lang="nl-BE"/>
              <a:t>r</a:t>
            </a:r>
            <a:r>
              <a:rPr lang="en-BE"/>
              <a:t>e</a:t>
            </a:r>
            <a:r>
              <a:rPr lang="nl-BE"/>
              <a:t>s</a:t>
            </a:r>
            <a:r>
              <a:rPr lang="en-BE"/>
              <a:t>e</a:t>
            </a:r>
            <a:r>
              <a:rPr lang="nl-BE"/>
              <a:t>a</a:t>
            </a:r>
            <a:r>
              <a:rPr lang="en-BE"/>
              <a:t>r</a:t>
            </a:r>
            <a:r>
              <a:rPr lang="nl-BE"/>
              <a:t>c</a:t>
            </a:r>
            <a:r>
              <a:rPr lang="en-BE"/>
              <a:t>h </a:t>
            </a:r>
            <a:r>
              <a:rPr lang="nl-BE"/>
              <a:t>a</a:t>
            </a:r>
            <a:r>
              <a:rPr lang="en-BE"/>
              <a:t>s</a:t>
            </a:r>
            <a:r>
              <a:rPr lang="nl-BE"/>
              <a:t>s</a:t>
            </a:r>
            <a:r>
              <a:rPr lang="en-BE"/>
              <a:t>e</a:t>
            </a:r>
            <a:r>
              <a:rPr lang="nl-BE"/>
              <a:t>s</a:t>
            </a:r>
            <a:r>
              <a:rPr lang="en-BE"/>
              <a:t>s</a:t>
            </a:r>
            <a:r>
              <a:rPr lang="nl-BE"/>
              <a:t>m</a:t>
            </a:r>
            <a:r>
              <a:rPr lang="en-BE"/>
              <a:t>e</a:t>
            </a:r>
            <a:r>
              <a:rPr lang="nl-BE"/>
              <a:t>n</a:t>
            </a:r>
            <a:r>
              <a:rPr lang="en-BE"/>
              <a:t>t </a:t>
            </a:r>
            <a:r>
              <a:rPr lang="nl-BE"/>
              <a:t>i</a:t>
            </a:r>
            <a:r>
              <a:rPr lang="en-BE"/>
              <a:t>s </a:t>
            </a:r>
            <a:r>
              <a:rPr lang="nl-BE"/>
              <a:t>a</a:t>
            </a:r>
            <a:r>
              <a:rPr lang="en-BE"/>
              <a:t> </a:t>
            </a:r>
            <a:r>
              <a:rPr lang="nl-BE"/>
              <a:t>s</a:t>
            </a:r>
            <a:r>
              <a:rPr lang="en-BE"/>
              <a:t>h</a:t>
            </a:r>
            <a:r>
              <a:rPr lang="nl-BE"/>
              <a:t>a</a:t>
            </a:r>
            <a:r>
              <a:rPr lang="en-BE"/>
              <a:t>r</a:t>
            </a:r>
            <a:r>
              <a:rPr lang="nl-BE"/>
              <a:t>e</a:t>
            </a:r>
            <a:r>
              <a:rPr lang="en-BE"/>
              <a:t>d responsibility </a:t>
            </a:r>
            <a:r>
              <a:rPr lang="nl-BE"/>
              <a:t>a</a:t>
            </a:r>
            <a:r>
              <a:rPr lang="en-BE"/>
              <a:t>n</a:t>
            </a:r>
            <a:r>
              <a:rPr lang="nl-BE"/>
              <a:t>d</a:t>
            </a:r>
            <a:r>
              <a:rPr lang="en-BE"/>
              <a:t> </a:t>
            </a:r>
            <a:r>
              <a:rPr lang="nl-BE"/>
              <a:t>r</a:t>
            </a:r>
            <a:r>
              <a:rPr lang="en-BE"/>
              <a:t>e</a:t>
            </a:r>
            <a:r>
              <a:rPr lang="nl-BE"/>
              <a:t>q</a:t>
            </a:r>
            <a:r>
              <a:rPr lang="en-BE"/>
              <a:t>u</a:t>
            </a:r>
            <a:r>
              <a:rPr lang="nl-BE"/>
              <a:t>i</a:t>
            </a:r>
            <a:r>
              <a:rPr lang="en-BE"/>
              <a:t>r</a:t>
            </a:r>
            <a:r>
              <a:rPr lang="nl-BE"/>
              <a:t>e</a:t>
            </a:r>
            <a:r>
              <a:rPr lang="en-BE"/>
              <a:t>s </a:t>
            </a:r>
            <a:r>
              <a:rPr lang="nl-BE"/>
              <a:t>a</a:t>
            </a:r>
            <a:r>
              <a:rPr lang="en-BE"/>
              <a:t> </a:t>
            </a:r>
            <a:r>
              <a:rPr lang="nl-BE"/>
              <a:t>c</a:t>
            </a:r>
            <a:r>
              <a:rPr lang="en-BE"/>
              <a:t>o</a:t>
            </a:r>
            <a:r>
              <a:rPr lang="nl-BE"/>
              <a:t>n</a:t>
            </a:r>
            <a:r>
              <a:rPr lang="en-BE"/>
              <a:t>c</a:t>
            </a:r>
            <a:r>
              <a:rPr lang="nl-BE"/>
              <a:t>e</a:t>
            </a:r>
            <a:r>
              <a:rPr lang="en-BE"/>
              <a:t>r</a:t>
            </a:r>
            <a:r>
              <a:rPr lang="nl-BE"/>
              <a:t>t</a:t>
            </a:r>
            <a:r>
              <a:rPr lang="en-BE"/>
              <a:t>e</a:t>
            </a:r>
            <a:r>
              <a:rPr lang="nl-BE"/>
              <a:t>d</a:t>
            </a:r>
            <a:r>
              <a:rPr lang="en-BE"/>
              <a:t> </a:t>
            </a:r>
            <a:r>
              <a:rPr lang="nl-BE"/>
              <a:t>a</a:t>
            </a:r>
            <a:r>
              <a:rPr lang="en-BE"/>
              <a:t>p</a:t>
            </a:r>
            <a:r>
              <a:rPr lang="nl-BE"/>
              <a:t>p</a:t>
            </a:r>
            <a:r>
              <a:rPr lang="en-BE"/>
              <a:t>r</a:t>
            </a:r>
            <a:r>
              <a:rPr lang="nl-BE"/>
              <a:t>o</a:t>
            </a:r>
            <a:r>
              <a:rPr lang="en-BE"/>
              <a:t>a</a:t>
            </a:r>
            <a:r>
              <a:rPr lang="nl-BE"/>
              <a:t>c</a:t>
            </a:r>
            <a:r>
              <a:rPr lang="en-BE"/>
              <a:t>h </a:t>
            </a:r>
            <a:r>
              <a:rPr lang="nl-BE"/>
              <a:t>u</a:t>
            </a:r>
            <a:r>
              <a:rPr lang="en-BE"/>
              <a:t>n</a:t>
            </a:r>
            <a:r>
              <a:rPr lang="nl-BE"/>
              <a:t>i</a:t>
            </a:r>
            <a:r>
              <a:rPr lang="en-BE"/>
              <a:t>t</a:t>
            </a:r>
            <a:r>
              <a:rPr lang="nl-BE"/>
              <a:t>i</a:t>
            </a:r>
            <a:r>
              <a:rPr lang="en-BE"/>
              <a:t>n</a:t>
            </a:r>
            <a:r>
              <a:rPr lang="nl-BE"/>
              <a:t>g</a:t>
            </a:r>
            <a:r>
              <a:rPr lang="en-BE"/>
              <a:t> </a:t>
            </a:r>
            <a:r>
              <a:rPr lang="nl-BE"/>
              <a:t>t</a:t>
            </a:r>
            <a:r>
              <a:rPr lang="en-BE"/>
              <a:t>h</a:t>
            </a:r>
            <a:r>
              <a:rPr lang="nl-BE"/>
              <a:t>e</a:t>
            </a:r>
            <a:r>
              <a:rPr lang="en-BE"/>
              <a:t> </a:t>
            </a:r>
            <a:r>
              <a:rPr lang="nl-BE"/>
              <a:t>m</a:t>
            </a:r>
            <a:r>
              <a:rPr lang="en-BE"/>
              <a:t>ai</a:t>
            </a:r>
            <a:r>
              <a:rPr lang="nl-BE"/>
              <a:t>n</a:t>
            </a:r>
            <a:r>
              <a:rPr lang="en-BE"/>
              <a:t> </a:t>
            </a:r>
            <a:r>
              <a:rPr lang="nl-BE"/>
              <a:t>a</a:t>
            </a:r>
            <a:r>
              <a:rPr lang="en-BE"/>
              <a:t>c</a:t>
            </a:r>
            <a:r>
              <a:rPr lang="nl-BE"/>
              <a:t>t</a:t>
            </a:r>
            <a:r>
              <a:rPr lang="en-BE"/>
              <a:t>o</a:t>
            </a:r>
            <a:r>
              <a:rPr lang="nl-BE"/>
              <a:t>r</a:t>
            </a:r>
            <a:r>
              <a:rPr lang="en-BE"/>
              <a:t>s  </a:t>
            </a:r>
            <a:endParaRPr lang="en-BE" b="0">
              <a:solidFill>
                <a:srgbClr val="005286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-"/>
            </a:pPr>
            <a:r>
              <a:rPr lang="en-BE" b="0">
                <a:solidFill>
                  <a:srgbClr val="005286"/>
                </a:solidFill>
              </a:rPr>
              <a:t>Universities consider themselves largely autonomous to develop and implement approaches to research assessment</a:t>
            </a:r>
          </a:p>
          <a:p>
            <a:pPr marL="342900" indent="-342900" algn="just">
              <a:buFont typeface="Arial" panose="020B0604020202020204" pitchFamily="34" charset="0"/>
              <a:buChar char="-"/>
            </a:pPr>
            <a:r>
              <a:rPr lang="en-BE" b="0">
                <a:solidFill>
                  <a:srgbClr val="005286"/>
                </a:solidFill>
              </a:rPr>
              <a:t>Universities are keenly aware of external influences shaping </a:t>
            </a:r>
            <a:r>
              <a:rPr lang="nl-BE" b="0">
                <a:solidFill>
                  <a:srgbClr val="005286"/>
                </a:solidFill>
              </a:rPr>
              <a:t>t</a:t>
            </a:r>
            <a:r>
              <a:rPr lang="en-BE" b="0">
                <a:solidFill>
                  <a:srgbClr val="005286"/>
                </a:solidFill>
              </a:rPr>
              <a:t>h</a:t>
            </a:r>
            <a:r>
              <a:rPr lang="nl-BE" b="0">
                <a:solidFill>
                  <a:srgbClr val="005286"/>
                </a:solidFill>
              </a:rPr>
              <a:t>e</a:t>
            </a:r>
            <a:r>
              <a:rPr lang="en-BE" b="0">
                <a:solidFill>
                  <a:srgbClr val="005286"/>
                </a:solidFill>
              </a:rPr>
              <a:t>i</a:t>
            </a:r>
            <a:r>
              <a:rPr lang="nl-BE" b="0">
                <a:solidFill>
                  <a:srgbClr val="005286"/>
                </a:solidFill>
              </a:rPr>
              <a:t>r</a:t>
            </a:r>
            <a:r>
              <a:rPr lang="en-BE" b="0">
                <a:solidFill>
                  <a:srgbClr val="005286"/>
                </a:solidFill>
              </a:rPr>
              <a:t> approaches to research assessment, </a:t>
            </a:r>
            <a:r>
              <a:rPr lang="nl-BE" b="0">
                <a:solidFill>
                  <a:srgbClr val="005286"/>
                </a:solidFill>
              </a:rPr>
              <a:t>e</a:t>
            </a:r>
            <a:r>
              <a:rPr lang="en-BE" b="0">
                <a:solidFill>
                  <a:srgbClr val="005286"/>
                </a:solidFill>
              </a:rPr>
              <a:t>.</a:t>
            </a:r>
            <a:r>
              <a:rPr lang="nl-BE" b="0">
                <a:solidFill>
                  <a:srgbClr val="005286"/>
                </a:solidFill>
              </a:rPr>
              <a:t>g</a:t>
            </a:r>
            <a:r>
              <a:rPr lang="en-BE" b="0">
                <a:solidFill>
                  <a:srgbClr val="005286"/>
                </a:solidFill>
              </a:rPr>
              <a:t>. </a:t>
            </a:r>
            <a:r>
              <a:rPr lang="nl-BE" b="0">
                <a:solidFill>
                  <a:srgbClr val="005286"/>
                </a:solidFill>
              </a:rPr>
              <a:t>g</a:t>
            </a:r>
            <a:r>
              <a:rPr lang="en-BE" b="0">
                <a:solidFill>
                  <a:srgbClr val="005286"/>
                </a:solidFill>
              </a:rPr>
              <a:t>o</a:t>
            </a:r>
            <a:r>
              <a:rPr lang="nl-BE" b="0">
                <a:solidFill>
                  <a:srgbClr val="005286"/>
                </a:solidFill>
              </a:rPr>
              <a:t>v</a:t>
            </a:r>
            <a:r>
              <a:rPr lang="en-BE" b="0">
                <a:solidFill>
                  <a:srgbClr val="005286"/>
                </a:solidFill>
              </a:rPr>
              <a:t>e</a:t>
            </a:r>
            <a:r>
              <a:rPr lang="nl-BE" b="0">
                <a:solidFill>
                  <a:srgbClr val="005286"/>
                </a:solidFill>
              </a:rPr>
              <a:t>r</a:t>
            </a:r>
            <a:r>
              <a:rPr lang="en-BE" b="0">
                <a:solidFill>
                  <a:srgbClr val="005286"/>
                </a:solidFill>
              </a:rPr>
              <a:t>n</a:t>
            </a:r>
            <a:r>
              <a:rPr lang="nl-BE" b="0">
                <a:solidFill>
                  <a:srgbClr val="005286"/>
                </a:solidFill>
              </a:rPr>
              <a:t>m</a:t>
            </a:r>
            <a:r>
              <a:rPr lang="en-BE" b="0">
                <a:solidFill>
                  <a:srgbClr val="005286"/>
                </a:solidFill>
              </a:rPr>
              <a:t>e</a:t>
            </a:r>
            <a:r>
              <a:rPr lang="nl-BE" b="0">
                <a:solidFill>
                  <a:srgbClr val="005286"/>
                </a:solidFill>
              </a:rPr>
              <a:t>n</a:t>
            </a:r>
            <a:r>
              <a:rPr lang="en-BE" b="0">
                <a:solidFill>
                  <a:srgbClr val="005286"/>
                </a:solidFill>
              </a:rPr>
              <a:t>t</a:t>
            </a:r>
            <a:r>
              <a:rPr lang="nl-BE" b="0">
                <a:solidFill>
                  <a:srgbClr val="005286"/>
                </a:solidFill>
              </a:rPr>
              <a:t>s</a:t>
            </a:r>
            <a:r>
              <a:rPr lang="en-BE" b="0">
                <a:solidFill>
                  <a:srgbClr val="005286"/>
                </a:solidFill>
              </a:rPr>
              <a:t>, </a:t>
            </a:r>
            <a:r>
              <a:rPr lang="nl-BE" b="0">
                <a:solidFill>
                  <a:srgbClr val="005286"/>
                </a:solidFill>
              </a:rPr>
              <a:t>r</a:t>
            </a:r>
            <a:r>
              <a:rPr lang="en-BE" b="0">
                <a:solidFill>
                  <a:srgbClr val="005286"/>
                </a:solidFill>
              </a:rPr>
              <a:t>e</a:t>
            </a:r>
            <a:r>
              <a:rPr lang="nl-BE" b="0">
                <a:solidFill>
                  <a:srgbClr val="005286"/>
                </a:solidFill>
              </a:rPr>
              <a:t>s</a:t>
            </a:r>
            <a:r>
              <a:rPr lang="en-BE" b="0">
                <a:solidFill>
                  <a:srgbClr val="005286"/>
                </a:solidFill>
              </a:rPr>
              <a:t>e</a:t>
            </a:r>
            <a:r>
              <a:rPr lang="nl-BE" b="0">
                <a:solidFill>
                  <a:srgbClr val="005286"/>
                </a:solidFill>
              </a:rPr>
              <a:t>a</a:t>
            </a:r>
            <a:r>
              <a:rPr lang="en-BE" b="0">
                <a:solidFill>
                  <a:srgbClr val="005286"/>
                </a:solidFill>
              </a:rPr>
              <a:t>r</a:t>
            </a:r>
            <a:r>
              <a:rPr lang="nl-BE" b="0">
                <a:solidFill>
                  <a:srgbClr val="005286"/>
                </a:solidFill>
              </a:rPr>
              <a:t>c</a:t>
            </a:r>
            <a:r>
              <a:rPr lang="en-BE" b="0">
                <a:solidFill>
                  <a:srgbClr val="005286"/>
                </a:solidFill>
              </a:rPr>
              <a:t>h </a:t>
            </a:r>
            <a:r>
              <a:rPr lang="nl-BE" b="0">
                <a:solidFill>
                  <a:srgbClr val="005286"/>
                </a:solidFill>
              </a:rPr>
              <a:t>f</a:t>
            </a:r>
            <a:r>
              <a:rPr lang="en-BE" b="0">
                <a:solidFill>
                  <a:srgbClr val="005286"/>
                </a:solidFill>
              </a:rPr>
              <a:t>u</a:t>
            </a:r>
            <a:r>
              <a:rPr lang="nl-BE" b="0">
                <a:solidFill>
                  <a:srgbClr val="005286"/>
                </a:solidFill>
              </a:rPr>
              <a:t>n</a:t>
            </a:r>
            <a:r>
              <a:rPr lang="en-BE" b="0">
                <a:solidFill>
                  <a:srgbClr val="005286"/>
                </a:solidFill>
              </a:rPr>
              <a:t>d</a:t>
            </a:r>
            <a:r>
              <a:rPr lang="nl-BE" b="0">
                <a:solidFill>
                  <a:srgbClr val="005286"/>
                </a:solidFill>
              </a:rPr>
              <a:t>i</a:t>
            </a:r>
            <a:r>
              <a:rPr lang="en-BE" b="0">
                <a:solidFill>
                  <a:srgbClr val="005286"/>
                </a:solidFill>
              </a:rPr>
              <a:t>n</a:t>
            </a:r>
            <a:r>
              <a:rPr lang="nl-BE" b="0">
                <a:solidFill>
                  <a:srgbClr val="005286"/>
                </a:solidFill>
              </a:rPr>
              <a:t>g</a:t>
            </a:r>
            <a:r>
              <a:rPr lang="en-BE" b="0">
                <a:solidFill>
                  <a:srgbClr val="005286"/>
                </a:solidFill>
              </a:rPr>
              <a:t> </a:t>
            </a:r>
            <a:r>
              <a:rPr lang="nl-BE" b="0">
                <a:solidFill>
                  <a:srgbClr val="005286"/>
                </a:solidFill>
              </a:rPr>
              <a:t>o</a:t>
            </a:r>
            <a:r>
              <a:rPr lang="en-BE" b="0">
                <a:solidFill>
                  <a:srgbClr val="005286"/>
                </a:solidFill>
              </a:rPr>
              <a:t>r</a:t>
            </a:r>
            <a:r>
              <a:rPr lang="nl-BE" b="0">
                <a:solidFill>
                  <a:srgbClr val="005286"/>
                </a:solidFill>
              </a:rPr>
              <a:t>g</a:t>
            </a:r>
            <a:r>
              <a:rPr lang="en-BE" b="0">
                <a:solidFill>
                  <a:srgbClr val="005286"/>
                </a:solidFill>
              </a:rPr>
              <a:t>a</a:t>
            </a:r>
            <a:r>
              <a:rPr lang="nl-BE" b="0">
                <a:solidFill>
                  <a:srgbClr val="005286"/>
                </a:solidFill>
              </a:rPr>
              <a:t>n</a:t>
            </a:r>
            <a:r>
              <a:rPr lang="en-BE" b="0">
                <a:solidFill>
                  <a:srgbClr val="005286"/>
                </a:solidFill>
              </a:rPr>
              <a:t>i</a:t>
            </a:r>
            <a:r>
              <a:rPr lang="nl-BE" b="0">
                <a:solidFill>
                  <a:srgbClr val="005286"/>
                </a:solidFill>
              </a:rPr>
              <a:t>s</a:t>
            </a:r>
            <a:r>
              <a:rPr lang="en-BE" b="0">
                <a:solidFill>
                  <a:srgbClr val="005286"/>
                </a:solidFill>
              </a:rPr>
              <a:t>a</a:t>
            </a:r>
            <a:r>
              <a:rPr lang="nl-BE" b="0">
                <a:solidFill>
                  <a:srgbClr val="005286"/>
                </a:solidFill>
              </a:rPr>
              <a:t>t</a:t>
            </a:r>
            <a:r>
              <a:rPr lang="en-BE" b="0">
                <a:solidFill>
                  <a:srgbClr val="005286"/>
                </a:solidFill>
              </a:rPr>
              <a:t>i</a:t>
            </a:r>
            <a:r>
              <a:rPr lang="nl-BE" b="0">
                <a:solidFill>
                  <a:srgbClr val="005286"/>
                </a:solidFill>
              </a:rPr>
              <a:t>o</a:t>
            </a:r>
            <a:r>
              <a:rPr lang="en-BE" b="0">
                <a:solidFill>
                  <a:srgbClr val="005286"/>
                </a:solidFill>
              </a:rPr>
              <a:t>n</a:t>
            </a:r>
            <a:r>
              <a:rPr lang="nl-BE" b="0">
                <a:solidFill>
                  <a:srgbClr val="005286"/>
                </a:solidFill>
              </a:rPr>
              <a:t>s</a:t>
            </a:r>
            <a:r>
              <a:rPr lang="en-BE" b="0">
                <a:solidFill>
                  <a:srgbClr val="005286"/>
                </a:solidFill>
              </a:rPr>
              <a:t>, </a:t>
            </a:r>
            <a:r>
              <a:rPr lang="nl-BE" b="0">
                <a:solidFill>
                  <a:srgbClr val="005286"/>
                </a:solidFill>
              </a:rPr>
              <a:t>c</a:t>
            </a:r>
            <a:r>
              <a:rPr lang="en-BE" b="0">
                <a:solidFill>
                  <a:srgbClr val="005286"/>
                </a:solidFill>
              </a:rPr>
              <a:t>o</a:t>
            </a:r>
            <a:r>
              <a:rPr lang="nl-BE" b="0">
                <a:solidFill>
                  <a:srgbClr val="005286"/>
                </a:solidFill>
              </a:rPr>
              <a:t>m</a:t>
            </a:r>
            <a:r>
              <a:rPr lang="en-BE" b="0">
                <a:solidFill>
                  <a:srgbClr val="005286"/>
                </a:solidFill>
              </a:rPr>
              <a:t>p</a:t>
            </a:r>
            <a:r>
              <a:rPr lang="nl-BE" b="0">
                <a:solidFill>
                  <a:srgbClr val="005286"/>
                </a:solidFill>
              </a:rPr>
              <a:t>e</a:t>
            </a:r>
            <a:r>
              <a:rPr lang="en-BE" b="0">
                <a:solidFill>
                  <a:srgbClr val="005286"/>
                </a:solidFill>
              </a:rPr>
              <a:t>t</a:t>
            </a:r>
            <a:r>
              <a:rPr lang="nl-BE" b="0">
                <a:solidFill>
                  <a:srgbClr val="005286"/>
                </a:solidFill>
              </a:rPr>
              <a:t>i</a:t>
            </a:r>
            <a:r>
              <a:rPr lang="en-BE" b="0">
                <a:solidFill>
                  <a:srgbClr val="005286"/>
                </a:solidFill>
              </a:rPr>
              <a:t>t</a:t>
            </a:r>
            <a:r>
              <a:rPr lang="nl-BE" b="0">
                <a:solidFill>
                  <a:srgbClr val="005286"/>
                </a:solidFill>
              </a:rPr>
              <a:t>i</a:t>
            </a:r>
            <a:r>
              <a:rPr lang="en-BE" b="0">
                <a:solidFill>
                  <a:srgbClr val="005286"/>
                </a:solidFill>
              </a:rPr>
              <a:t>v</a:t>
            </a:r>
            <a:r>
              <a:rPr lang="nl-BE" b="0">
                <a:solidFill>
                  <a:srgbClr val="005286"/>
                </a:solidFill>
              </a:rPr>
              <a:t>e</a:t>
            </a:r>
            <a:r>
              <a:rPr lang="en-BE" b="0">
                <a:solidFill>
                  <a:srgbClr val="005286"/>
                </a:solidFill>
              </a:rPr>
              <a:t> </a:t>
            </a:r>
            <a:r>
              <a:rPr lang="nl-BE" b="0">
                <a:solidFill>
                  <a:srgbClr val="005286"/>
                </a:solidFill>
              </a:rPr>
              <a:t>e</a:t>
            </a:r>
            <a:r>
              <a:rPr lang="en-BE" b="0">
                <a:solidFill>
                  <a:srgbClr val="005286"/>
                </a:solidFill>
              </a:rPr>
              <a:t>n</a:t>
            </a:r>
            <a:r>
              <a:rPr lang="nl-BE" b="0">
                <a:solidFill>
                  <a:srgbClr val="005286"/>
                </a:solidFill>
              </a:rPr>
              <a:t>v</a:t>
            </a:r>
            <a:r>
              <a:rPr lang="en-BE" b="0">
                <a:solidFill>
                  <a:srgbClr val="005286"/>
                </a:solidFill>
              </a:rPr>
              <a:t>i</a:t>
            </a:r>
            <a:r>
              <a:rPr lang="nl-BE" b="0">
                <a:solidFill>
                  <a:srgbClr val="005286"/>
                </a:solidFill>
              </a:rPr>
              <a:t>r</a:t>
            </a:r>
            <a:r>
              <a:rPr lang="en-BE" b="0">
                <a:solidFill>
                  <a:srgbClr val="005286"/>
                </a:solidFill>
              </a:rPr>
              <a:t>o</a:t>
            </a:r>
            <a:r>
              <a:rPr lang="nl-BE" b="0">
                <a:solidFill>
                  <a:srgbClr val="005286"/>
                </a:solidFill>
              </a:rPr>
              <a:t>n</a:t>
            </a:r>
            <a:r>
              <a:rPr lang="en-BE" b="0">
                <a:solidFill>
                  <a:srgbClr val="005286"/>
                </a:solidFill>
              </a:rPr>
              <a:t>m</a:t>
            </a:r>
            <a:r>
              <a:rPr lang="nl-BE" b="0">
                <a:solidFill>
                  <a:srgbClr val="005286"/>
                </a:solidFill>
              </a:rPr>
              <a:t>e</a:t>
            </a:r>
            <a:r>
              <a:rPr lang="en-BE" b="0">
                <a:solidFill>
                  <a:srgbClr val="005286"/>
                </a:solidFill>
              </a:rPr>
              <a:t>n</a:t>
            </a:r>
            <a:r>
              <a:rPr lang="nl-BE" b="0">
                <a:solidFill>
                  <a:srgbClr val="005286"/>
                </a:solidFill>
              </a:rPr>
              <a:t>t</a:t>
            </a:r>
            <a:endParaRPr lang="en-BE" b="0">
              <a:solidFill>
                <a:srgbClr val="005286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277DC8-080F-4132-A4B4-19B4B23CAA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15F1DB1-D9C2-1046-8BE7-EC5E2F9F1FD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80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23"/>
          </p:nvPr>
        </p:nvSpPr>
        <p:spPr>
          <a:xfrm>
            <a:off x="2897517" y="4471516"/>
            <a:ext cx="5357483" cy="1599084"/>
          </a:xfrm>
        </p:spPr>
        <p:txBody>
          <a:bodyPr/>
          <a:lstStyle/>
          <a:p>
            <a:r>
              <a:rPr lang="en-BE" b="1"/>
              <a:t>C</a:t>
            </a:r>
            <a:r>
              <a:rPr lang="nl-BE" b="1"/>
              <a:t>o</a:t>
            </a:r>
            <a:r>
              <a:rPr lang="en-BE" b="1"/>
              <a:t>n</a:t>
            </a:r>
            <a:r>
              <a:rPr lang="nl-BE" b="1"/>
              <a:t>t</a:t>
            </a:r>
            <a:r>
              <a:rPr lang="en-BE" b="1"/>
              <a:t>a</a:t>
            </a:r>
            <a:r>
              <a:rPr lang="nl-BE" b="1"/>
              <a:t>c</a:t>
            </a:r>
            <a:r>
              <a:rPr lang="en-BE" b="1"/>
              <a:t>t:</a:t>
            </a:r>
          </a:p>
          <a:p>
            <a:r>
              <a:rPr lang="nl-BE"/>
              <a:t>jean-pierre.finance@univ-lorraine.fr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8688718" y="4321155"/>
            <a:ext cx="2765346" cy="344974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0552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3D7E7C-5876-4A49-80BC-95B4E5E589E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307849" y="6096346"/>
            <a:ext cx="546100" cy="365125"/>
          </a:xfrm>
        </p:spPr>
        <p:txBody>
          <a:bodyPr/>
          <a:lstStyle/>
          <a:p>
            <a:fld id="{B15F1DB1-D9C2-1046-8BE7-EC5E2F9F1FD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2B8819B-6B37-2A45-B9B7-1BBF8984EA8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46436" y="5135909"/>
            <a:ext cx="2867025" cy="831850"/>
          </a:xfrm>
        </p:spPr>
        <p:txBody>
          <a:bodyPr/>
          <a:lstStyle/>
          <a:p>
            <a:endParaRPr lang="fr-FR"/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FC45403E-FD44-8741-B2D1-0C927A6F8BF9}"/>
              </a:ext>
            </a:extLst>
          </p:cNvPr>
          <p:cNvSpPr txBox="1">
            <a:spLocks/>
          </p:cNvSpPr>
          <p:nvPr/>
        </p:nvSpPr>
        <p:spPr>
          <a:xfrm>
            <a:off x="11307849" y="6096346"/>
            <a:ext cx="54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5F1DB1-D9C2-1046-8BE7-EC5E2F9F1FD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2" name="Titel 4">
            <a:extLst>
              <a:ext uri="{FF2B5EF4-FFF2-40B4-BE49-F238E27FC236}">
                <a16:creationId xmlns:a16="http://schemas.microsoft.com/office/drawing/2014/main" id="{1A655FD6-C5FA-4C42-A3FD-09731615B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469" y="400396"/>
            <a:ext cx="7281080" cy="365170"/>
          </a:xfrm>
        </p:spPr>
        <p:txBody>
          <a:bodyPr/>
          <a:lstStyle/>
          <a:p>
            <a:r>
              <a:rPr lang="de-DE" sz="2400" b="1"/>
              <a:t>Break </a:t>
            </a:r>
            <a:r>
              <a:rPr lang="de-DE" sz="2400" b="1" err="1"/>
              <a:t>the</a:t>
            </a:r>
            <a:r>
              <a:rPr lang="de-DE" sz="2400" b="1"/>
              <a:t>  </a:t>
            </a:r>
            <a:r>
              <a:rPr lang="de-DE" sz="2400" b="1" err="1"/>
              <a:t>cost</a:t>
            </a:r>
            <a:r>
              <a:rPr lang="de-DE" sz="2400" b="1"/>
              <a:t> vicious cycle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EE33FB-3763-FA43-8089-05E2B6805EF3}"/>
              </a:ext>
            </a:extLst>
          </p:cNvPr>
          <p:cNvSpPr/>
          <p:nvPr/>
        </p:nvSpPr>
        <p:spPr>
          <a:xfrm>
            <a:off x="1052488" y="1722785"/>
            <a:ext cx="2980075" cy="26019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rgbClr val="00B0F0"/>
                </a:solidFill>
              </a:rPr>
              <a:t>Negotiations under pressure: researchers, institutions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B2D6DA-7082-7245-B671-F8AF1D521281}"/>
              </a:ext>
            </a:extLst>
          </p:cNvPr>
          <p:cNvSpPr/>
          <p:nvPr/>
        </p:nvSpPr>
        <p:spPr>
          <a:xfrm>
            <a:off x="5183619" y="961011"/>
            <a:ext cx="2718816" cy="10123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rgbClr val="00B0F0"/>
                </a:solidFill>
              </a:rPr>
              <a:t>Increase in library expenditure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937497-6A1E-BC41-8F08-CDEF6381BB8E}"/>
              </a:ext>
            </a:extLst>
          </p:cNvPr>
          <p:cNvSpPr/>
          <p:nvPr/>
        </p:nvSpPr>
        <p:spPr>
          <a:xfrm>
            <a:off x="8882149" y="1722785"/>
            <a:ext cx="2841171" cy="26019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rgbClr val="00B0F0"/>
                </a:solidFill>
              </a:rPr>
              <a:t>Institutions’ strategies: Collective negotiations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40A4E1-20DA-A443-876B-3EF2CACE0629}"/>
              </a:ext>
            </a:extLst>
          </p:cNvPr>
          <p:cNvSpPr/>
          <p:nvPr/>
        </p:nvSpPr>
        <p:spPr>
          <a:xfrm>
            <a:off x="4918334" y="4817499"/>
            <a:ext cx="3249386" cy="18591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rgbClr val="00B0F0"/>
                </a:solidFill>
              </a:rPr>
              <a:t>Publisher’s proposal: </a:t>
            </a:r>
          </a:p>
          <a:p>
            <a:r>
              <a:rPr lang="en-GB" sz="2000" b="1">
                <a:solidFill>
                  <a:srgbClr val="00B0F0"/>
                </a:solidFill>
              </a:rPr>
              <a:t>        Big Deals</a:t>
            </a:r>
          </a:p>
          <a:p>
            <a:r>
              <a:rPr lang="en-GB" sz="2000" b="1">
                <a:solidFill>
                  <a:srgbClr val="00B0F0"/>
                </a:solidFill>
              </a:rPr>
              <a:t>        New journals</a:t>
            </a:r>
          </a:p>
          <a:p>
            <a:r>
              <a:rPr lang="en-GB" sz="2000" b="1">
                <a:solidFill>
                  <a:srgbClr val="00B0F0"/>
                </a:solidFill>
              </a:rPr>
              <a:t>       Additional services</a:t>
            </a:r>
          </a:p>
        </p:txBody>
      </p:sp>
      <p:sp>
        <p:nvSpPr>
          <p:cNvPr id="17" name="Hexagon 15">
            <a:extLst>
              <a:ext uri="{FF2B5EF4-FFF2-40B4-BE49-F238E27FC236}">
                <a16:creationId xmlns:a16="http://schemas.microsoft.com/office/drawing/2014/main" id="{64160771-F479-E041-94C4-079D28DFC7D1}"/>
              </a:ext>
            </a:extLst>
          </p:cNvPr>
          <p:cNvSpPr/>
          <p:nvPr/>
        </p:nvSpPr>
        <p:spPr>
          <a:xfrm>
            <a:off x="4653048" y="2299953"/>
            <a:ext cx="3690257" cy="2024743"/>
          </a:xfrm>
          <a:prstGeom prst="hexag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rgbClr val="00B0F0"/>
                </a:solidFill>
              </a:rPr>
              <a:t>Journal’s prestige (impact factor)        Oligopolistic market</a:t>
            </a:r>
          </a:p>
          <a:p>
            <a:pPr algn="ctr"/>
            <a:r>
              <a:rPr lang="en-GB" sz="2000" b="1">
                <a:solidFill>
                  <a:srgbClr val="00B0F0"/>
                </a:solidFill>
              </a:rPr>
              <a:t>Non-disclosure agreements</a:t>
            </a:r>
          </a:p>
        </p:txBody>
      </p:sp>
      <p:sp>
        <p:nvSpPr>
          <p:cNvPr id="18" name="Arrow: Right 16">
            <a:extLst>
              <a:ext uri="{FF2B5EF4-FFF2-40B4-BE49-F238E27FC236}">
                <a16:creationId xmlns:a16="http://schemas.microsoft.com/office/drawing/2014/main" id="{3FB6761D-3128-AF43-AB05-274DF6542193}"/>
              </a:ext>
            </a:extLst>
          </p:cNvPr>
          <p:cNvSpPr/>
          <p:nvPr/>
        </p:nvSpPr>
        <p:spPr>
          <a:xfrm>
            <a:off x="7355427" y="2925768"/>
            <a:ext cx="228600" cy="1796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Virage 14">
            <a:extLst>
              <a:ext uri="{FF2B5EF4-FFF2-40B4-BE49-F238E27FC236}">
                <a16:creationId xmlns:a16="http://schemas.microsoft.com/office/drawing/2014/main" id="{FF021C47-8114-9B43-9E7C-333F7DACC213}"/>
              </a:ext>
            </a:extLst>
          </p:cNvPr>
          <p:cNvSpPr/>
          <p:nvPr/>
        </p:nvSpPr>
        <p:spPr bwMode="auto">
          <a:xfrm>
            <a:off x="2514009" y="1092137"/>
            <a:ext cx="2498268" cy="630648"/>
          </a:xfrm>
          <a:prstGeom prst="bentArrow">
            <a:avLst>
              <a:gd name="adj1" fmla="val 18509"/>
              <a:gd name="adj2" fmla="val 30474"/>
              <a:gd name="adj3" fmla="val 35404"/>
              <a:gd name="adj4" fmla="val 48683"/>
            </a:avLst>
          </a:prstGeom>
          <a:solidFill>
            <a:srgbClr val="00B8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2586"/>
              </a:buClr>
              <a:buSzPct val="100000"/>
              <a:buFont typeface="Arial" charset="0"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anose="020B0600070205080204" pitchFamily="34" charset="-128"/>
              <a:cs typeface="Arial Unicode MS"/>
            </a:endParaRPr>
          </a:p>
        </p:txBody>
      </p:sp>
      <p:sp>
        <p:nvSpPr>
          <p:cNvPr id="20" name="Virage 6">
            <a:extLst>
              <a:ext uri="{FF2B5EF4-FFF2-40B4-BE49-F238E27FC236}">
                <a16:creationId xmlns:a16="http://schemas.microsoft.com/office/drawing/2014/main" id="{0EFB1EB9-C6D0-624E-B885-A1B0BEF7762D}"/>
              </a:ext>
            </a:extLst>
          </p:cNvPr>
          <p:cNvSpPr/>
          <p:nvPr/>
        </p:nvSpPr>
        <p:spPr bwMode="auto">
          <a:xfrm rot="5400000">
            <a:off x="8840267" y="325644"/>
            <a:ext cx="630649" cy="2163637"/>
          </a:xfrm>
          <a:prstGeom prst="bentArrow">
            <a:avLst>
              <a:gd name="adj1" fmla="val 25000"/>
              <a:gd name="adj2" fmla="val 18823"/>
              <a:gd name="adj3" fmla="val 35404"/>
              <a:gd name="adj4" fmla="val 50773"/>
            </a:avLst>
          </a:prstGeom>
          <a:solidFill>
            <a:srgbClr val="00B8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2586"/>
              </a:buClr>
              <a:buSzPct val="100000"/>
              <a:buFont typeface="Arial" charset="0"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anose="020B0600070205080204" pitchFamily="34" charset="-128"/>
              <a:cs typeface="Arial Unicode MS"/>
            </a:endParaRPr>
          </a:p>
        </p:txBody>
      </p:sp>
      <p:sp>
        <p:nvSpPr>
          <p:cNvPr id="21" name="Virage 13">
            <a:extLst>
              <a:ext uri="{FF2B5EF4-FFF2-40B4-BE49-F238E27FC236}">
                <a16:creationId xmlns:a16="http://schemas.microsoft.com/office/drawing/2014/main" id="{35953D20-A7E9-F540-BF51-836F4A670DB9}"/>
              </a:ext>
            </a:extLst>
          </p:cNvPr>
          <p:cNvSpPr/>
          <p:nvPr/>
        </p:nvSpPr>
        <p:spPr bwMode="auto">
          <a:xfrm rot="16200000">
            <a:off x="3118167" y="3998124"/>
            <a:ext cx="685796" cy="1894111"/>
          </a:xfrm>
          <a:prstGeom prst="bentArrow">
            <a:avLst>
              <a:gd name="adj1" fmla="val 15783"/>
              <a:gd name="adj2" fmla="val 18823"/>
              <a:gd name="adj3" fmla="val 35404"/>
              <a:gd name="adj4" fmla="val 52028"/>
            </a:avLst>
          </a:prstGeom>
          <a:solidFill>
            <a:srgbClr val="00B8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2586"/>
              </a:buClr>
              <a:buSzPct val="100000"/>
              <a:buFont typeface="Arial" charset="0"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anose="020B0600070205080204" pitchFamily="34" charset="-128"/>
              <a:cs typeface="Arial Unicode MS"/>
            </a:endParaRPr>
          </a:p>
        </p:txBody>
      </p:sp>
      <p:sp>
        <p:nvSpPr>
          <p:cNvPr id="22" name="Virage 12">
            <a:extLst>
              <a:ext uri="{FF2B5EF4-FFF2-40B4-BE49-F238E27FC236}">
                <a16:creationId xmlns:a16="http://schemas.microsoft.com/office/drawing/2014/main" id="{7E1A13BE-1A0C-644D-A12E-BB884AEDBC2D}"/>
              </a:ext>
            </a:extLst>
          </p:cNvPr>
          <p:cNvSpPr/>
          <p:nvPr/>
        </p:nvSpPr>
        <p:spPr bwMode="auto">
          <a:xfrm rot="10800000">
            <a:off x="8343299" y="4602278"/>
            <a:ext cx="1894111" cy="685799"/>
          </a:xfrm>
          <a:prstGeom prst="bentArrow">
            <a:avLst>
              <a:gd name="adj1" fmla="val 15783"/>
              <a:gd name="adj2" fmla="val 18823"/>
              <a:gd name="adj3" fmla="val 35404"/>
              <a:gd name="adj4" fmla="val 55715"/>
            </a:avLst>
          </a:prstGeom>
          <a:solidFill>
            <a:srgbClr val="00B8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2586"/>
              </a:buClr>
              <a:buSzPct val="100000"/>
              <a:buFont typeface="Arial" charset="0"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anose="020B0600070205080204" pitchFamily="34" charset="-128"/>
              <a:cs typeface="Arial Unicode MS"/>
            </a:endParaRPr>
          </a:p>
        </p:txBody>
      </p:sp>
      <p:sp>
        <p:nvSpPr>
          <p:cNvPr id="23" name="Flèche vers la gauche 15">
            <a:extLst>
              <a:ext uri="{FF2B5EF4-FFF2-40B4-BE49-F238E27FC236}">
                <a16:creationId xmlns:a16="http://schemas.microsoft.com/office/drawing/2014/main" id="{4FB78C62-CA5F-7243-B269-93BDD81C6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7197" y="3147564"/>
            <a:ext cx="409575" cy="296863"/>
          </a:xfrm>
          <a:prstGeom prst="leftArrow">
            <a:avLst>
              <a:gd name="adj1" fmla="val 50000"/>
              <a:gd name="adj2" fmla="val 49917"/>
            </a:avLst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550"/>
              </a:spcBef>
              <a:buClr>
                <a:srgbClr val="FFC305"/>
              </a:buClr>
              <a:buSzPct val="130000"/>
              <a:buFont typeface="Lucida Grande" pitchFamily="1" charset="0"/>
              <a:buChar char="•"/>
              <a:defRPr sz="2200">
                <a:solidFill>
                  <a:srgbClr val="332586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ts val="35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  <a:defRPr sz="1400">
                <a:solidFill>
                  <a:srgbClr val="332586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ts val="350"/>
              </a:spcBef>
              <a:buClr>
                <a:srgbClr val="000000"/>
              </a:buClr>
              <a:buSzPct val="100000"/>
              <a:buFont typeface="Verdana" panose="020B0604030504040204" pitchFamily="34" charset="0"/>
              <a:buChar char="•"/>
              <a:defRPr sz="1400">
                <a:solidFill>
                  <a:srgbClr val="332586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ts val="3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332586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ts val="3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332586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332586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332586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332586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332586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0" marR="0" lvl="0" indent="0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2586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fr-FR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4737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22"/>
          </p:nvPr>
        </p:nvSpPr>
        <p:spPr>
          <a:xfrm>
            <a:off x="11198080" y="5956246"/>
            <a:ext cx="546100" cy="365125"/>
          </a:xfrm>
        </p:spPr>
        <p:txBody>
          <a:bodyPr/>
          <a:lstStyle/>
          <a:p>
            <a:fld id="{B15F1DB1-D9C2-1046-8BE7-EC5E2F9F1FD0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8" name="Group 5">
            <a:extLst>
              <a:ext uri="{FF2B5EF4-FFF2-40B4-BE49-F238E27FC236}">
                <a16:creationId xmlns:a16="http://schemas.microsoft.com/office/drawing/2014/main" id="{89D4911F-07E2-42E4-B84E-4DDBE13E53F0}"/>
              </a:ext>
            </a:extLst>
          </p:cNvPr>
          <p:cNvGrpSpPr>
            <a:grpSpLocks/>
          </p:cNvGrpSpPr>
          <p:nvPr/>
        </p:nvGrpSpPr>
        <p:grpSpPr bwMode="auto">
          <a:xfrm>
            <a:off x="1317481" y="712735"/>
            <a:ext cx="10210798" cy="5598686"/>
            <a:chOff x="457463" y="1292126"/>
            <a:chExt cx="8967881" cy="553673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94C3EC1-B7D4-409B-9988-055AD670A4CD}"/>
                </a:ext>
              </a:extLst>
            </p:cNvPr>
            <p:cNvSpPr/>
            <p:nvPr/>
          </p:nvSpPr>
          <p:spPr bwMode="auto">
            <a:xfrm>
              <a:off x="457463" y="2606030"/>
              <a:ext cx="8967881" cy="4222833"/>
            </a:xfrm>
            <a:prstGeom prst="rect">
              <a:avLst/>
            </a:prstGeom>
            <a:solidFill>
              <a:srgbClr val="FFFFFF">
                <a:lumMod val="85000"/>
                <a:alpha val="7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44926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2586"/>
                </a:buClr>
                <a:buSzPct val="100000"/>
                <a:buFont typeface="Arial" charset="0"/>
                <a:buNone/>
                <a:tabLst/>
                <a:defRPr/>
              </a:pPr>
              <a:endParaRPr kumimoji="0" lang="en-US" sz="1500" b="1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anose="020B0604020202020204" pitchFamily="34" charset="-128"/>
                <a:cs typeface="Arial Unicode MS" charset="0"/>
              </a:endParaRPr>
            </a:p>
          </p:txBody>
        </p:sp>
        <p:sp>
          <p:nvSpPr>
            <p:cNvPr id="20" name="Rounded Rectangle 7">
              <a:extLst>
                <a:ext uri="{FF2B5EF4-FFF2-40B4-BE49-F238E27FC236}">
                  <a16:creationId xmlns:a16="http://schemas.microsoft.com/office/drawing/2014/main" id="{4071C186-AE98-4930-9368-23C27E19A163}"/>
                </a:ext>
              </a:extLst>
            </p:cNvPr>
            <p:cNvSpPr/>
            <p:nvPr/>
          </p:nvSpPr>
          <p:spPr bwMode="auto">
            <a:xfrm>
              <a:off x="3557669" y="1292126"/>
              <a:ext cx="3240578" cy="1057119"/>
            </a:xfrm>
            <a:prstGeom prst="roundRect">
              <a:avLst/>
            </a:prstGeom>
            <a:solidFill>
              <a:srgbClr val="2D2DB9">
                <a:lumMod val="7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44926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2586"/>
                </a:buClr>
                <a:buSzPct val="100000"/>
                <a:buFont typeface="Arial" charset="0"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EUA Board </a:t>
              </a:r>
            </a:p>
            <a:p>
              <a:pPr marL="0" marR="0" lvl="0" indent="0" algn="ctr" defTabSz="44926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2586"/>
                </a:buClr>
                <a:buSzPct val="100000"/>
                <a:buFont typeface="Arial" charset="0"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EUA Council</a:t>
              </a:r>
            </a:p>
          </p:txBody>
        </p:sp>
        <p:sp>
          <p:nvSpPr>
            <p:cNvPr id="22" name="Rounded Rectangle 9">
              <a:extLst>
                <a:ext uri="{FF2B5EF4-FFF2-40B4-BE49-F238E27FC236}">
                  <a16:creationId xmlns:a16="http://schemas.microsoft.com/office/drawing/2014/main" id="{57EDA5DA-C20A-4812-BF63-93E288D3D37F}"/>
                </a:ext>
              </a:extLst>
            </p:cNvPr>
            <p:cNvSpPr/>
            <p:nvPr/>
          </p:nvSpPr>
          <p:spPr bwMode="auto">
            <a:xfrm>
              <a:off x="3669547" y="2925160"/>
              <a:ext cx="3095478" cy="1732397"/>
            </a:xfrm>
            <a:prstGeom prst="round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44926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2586"/>
                </a:buClr>
                <a:buSzPct val="100000"/>
                <a:buFont typeface="Arial" charset="0"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Research Policy Working Group (RPWG)</a:t>
              </a:r>
            </a:p>
            <a:p>
              <a:pPr marL="0" marR="0" lvl="0" indent="0" algn="ctr" defTabSz="44926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2586"/>
                </a:buClr>
                <a:buSzPct val="100000"/>
                <a:buFont typeface="Arial" charset="0"/>
                <a:buNone/>
                <a:tabLst/>
                <a:defRPr/>
              </a:pPr>
              <a:r>
                <a:rPr lang="en-GB" sz="1400" b="1" kern="0" dirty="0">
                  <a:solidFill>
                    <a:srgbClr val="FFFF00"/>
                  </a:solidFill>
                  <a:latin typeface="Arial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Paul Boyle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marR="0" lvl="0" indent="0" algn="ctr" defTabSz="44926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2586"/>
                </a:buClr>
                <a:buSzPct val="100000"/>
                <a:buFont typeface="Arial" charset="0"/>
                <a:buNone/>
                <a:tabLst/>
                <a:defRPr/>
              </a:pPr>
              <a:endParaRPr kumimoji="0" lang="en-GB" sz="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marR="0" lvl="0" indent="0" algn="ctr" defTabSz="44926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2586"/>
                </a:buClr>
                <a:buSzPct val="100000"/>
                <a:buFont typeface="Arial" charset="0"/>
                <a:buNone/>
                <a:tabLst/>
                <a:defRPr/>
              </a:pPr>
              <a:r>
                <a:rPr kumimoji="0" lang="en-GB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General R&amp;I policy development, ERA, </a:t>
              </a:r>
              <a:r>
                <a:rPr kumimoji="0" lang="en-GB" sz="12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HEu</a:t>
              </a:r>
              <a:r>
                <a:rPr kumimoji="0" lang="en-GB" sz="1200" b="0" i="1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, strategic partnerships, relations with EC-EP</a:t>
              </a:r>
            </a:p>
          </p:txBody>
        </p:sp>
        <p:sp>
          <p:nvSpPr>
            <p:cNvPr id="23" name="Rounded Rectangle 10">
              <a:extLst>
                <a:ext uri="{FF2B5EF4-FFF2-40B4-BE49-F238E27FC236}">
                  <a16:creationId xmlns:a16="http://schemas.microsoft.com/office/drawing/2014/main" id="{9818827C-2BCA-4818-A750-97CCA847130C}"/>
                </a:ext>
              </a:extLst>
            </p:cNvPr>
            <p:cNvSpPr/>
            <p:nvPr/>
          </p:nvSpPr>
          <p:spPr bwMode="auto">
            <a:xfrm>
              <a:off x="860765" y="3552420"/>
              <a:ext cx="1857954" cy="1545894"/>
            </a:xfrm>
            <a:prstGeom prst="round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0" marR="0" lvl="0" indent="0" algn="ctr" defTabSz="44926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2586"/>
                </a:buClr>
                <a:buSzPct val="100000"/>
                <a:buFontTx/>
                <a:buNone/>
                <a:tabLst/>
                <a:defRPr/>
              </a:pPr>
              <a:r>
                <a:rPr kumimoji="0" lang="en-GB" sz="1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EUA</a:t>
              </a:r>
              <a:r>
                <a:rPr kumimoji="0" lang="en-BE" sz="1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kumimoji="0" lang="en-GB" sz="1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Council </a:t>
              </a:r>
              <a:r>
                <a:rPr lang="en-GB" sz="1300" b="1" kern="0">
                  <a:solidFill>
                    <a:srgbClr val="000000"/>
                  </a:solidFill>
                  <a:latin typeface="Arial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for</a:t>
              </a:r>
              <a:r>
                <a:rPr kumimoji="0" lang="en-GB" sz="1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Doctoral Education</a:t>
              </a:r>
            </a:p>
            <a:p>
              <a:pPr marL="0" marR="0" lvl="0" indent="0" algn="ctr" defTabSz="44926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2586"/>
                </a:buClr>
                <a:buSzPct val="100000"/>
                <a:buFontTx/>
                <a:buNone/>
                <a:tabLst/>
                <a:defRPr/>
              </a:pPr>
              <a:r>
                <a:rPr lang="en-GB" sz="1300" b="1" kern="0">
                  <a:solidFill>
                    <a:srgbClr val="000000"/>
                  </a:solidFill>
                  <a:latin typeface="Arial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(EUA-CDE)</a:t>
              </a:r>
              <a:r>
                <a:rPr kumimoji="0" lang="en-GB" sz="1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GB" sz="1300" b="1" kern="0">
                  <a:solidFill>
                    <a:srgbClr val="000000"/>
                  </a:solidFill>
                  <a:latin typeface="Arial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Steering </a:t>
              </a:r>
              <a:r>
                <a:rPr lang="en-BE" sz="1300" b="1" kern="0">
                  <a:solidFill>
                    <a:srgbClr val="000000"/>
                  </a:solidFill>
                  <a:latin typeface="Arial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</a:t>
              </a:r>
              <a:r>
                <a:rPr lang="nl-BE" sz="1300" b="1" kern="0">
                  <a:solidFill>
                    <a:srgbClr val="000000"/>
                  </a:solidFill>
                  <a:latin typeface="Arial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</a:t>
              </a:r>
              <a:r>
                <a:rPr lang="en-BE" sz="1300" b="1" kern="0">
                  <a:solidFill>
                    <a:srgbClr val="000000"/>
                  </a:solidFill>
                  <a:latin typeface="Arial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m</a:t>
              </a:r>
              <a:r>
                <a:rPr lang="nl-BE" sz="1300" b="1" kern="0">
                  <a:solidFill>
                    <a:srgbClr val="000000"/>
                  </a:solidFill>
                  <a:latin typeface="Arial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m</a:t>
              </a:r>
              <a:r>
                <a:rPr lang="en-BE" sz="1300" b="1" kern="0">
                  <a:solidFill>
                    <a:srgbClr val="000000"/>
                  </a:solidFill>
                  <a:latin typeface="Arial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</a:t>
              </a:r>
              <a:r>
                <a:rPr lang="nl-BE" sz="1300" b="1" kern="0">
                  <a:solidFill>
                    <a:srgbClr val="000000"/>
                  </a:solidFill>
                  <a:latin typeface="Arial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</a:t>
              </a:r>
              <a:r>
                <a:rPr lang="en-BE" sz="1300" b="1" kern="0">
                  <a:solidFill>
                    <a:srgbClr val="000000"/>
                  </a:solidFill>
                  <a:latin typeface="Arial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</a:t>
              </a:r>
              <a:r>
                <a:rPr lang="nl-BE" sz="1300" b="1" kern="0">
                  <a:solidFill>
                    <a:srgbClr val="000000"/>
                  </a:solidFill>
                  <a:latin typeface="Arial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</a:t>
              </a:r>
              <a:r>
                <a:rPr lang="en-BE" sz="1300" b="1" kern="0">
                  <a:solidFill>
                    <a:srgbClr val="000000"/>
                  </a:solidFill>
                  <a:latin typeface="Arial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</a:t>
              </a:r>
              <a:endParaRPr lang="en-GB" sz="1300" b="1" kern="0">
                <a:solidFill>
                  <a:srgbClr val="000000"/>
                </a:solidFill>
                <a:latin typeface="Arial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marR="0" lvl="0" indent="0" algn="ctr" defTabSz="44926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2586"/>
                </a:buClr>
                <a:buSzPct val="100000"/>
                <a:buFontTx/>
                <a:buNone/>
                <a:tabLst/>
                <a:defRPr/>
              </a:pPr>
              <a:r>
                <a:rPr lang="en-GB" sz="1300" b="1" kern="0">
                  <a:solidFill>
                    <a:schemeClr val="accent1"/>
                  </a:solidFill>
                  <a:latin typeface="Arial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Luke Georghiou</a:t>
              </a:r>
              <a:endParaRPr kumimoji="0" lang="en-GB" sz="13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5" name="Rounded Rectangle 12">
              <a:extLst>
                <a:ext uri="{FF2B5EF4-FFF2-40B4-BE49-F238E27FC236}">
                  <a16:creationId xmlns:a16="http://schemas.microsoft.com/office/drawing/2014/main" id="{AFE8AFB4-A41B-4144-AC53-BF49CD2B4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6210" y="5194205"/>
              <a:ext cx="1727661" cy="1515305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ts val="550"/>
                </a:spcBef>
                <a:buClr>
                  <a:srgbClr val="FFC305"/>
                </a:buClr>
                <a:buSzPct val="130000"/>
                <a:buFont typeface="Lucida Grande"/>
                <a:buChar char="•"/>
                <a:defRPr sz="2200">
                  <a:solidFill>
                    <a:srgbClr val="332586"/>
                  </a:solidFill>
                  <a:latin typeface="Verdana" panose="020B0604030504040204" pitchFamily="34" charset="0"/>
                  <a:ea typeface="MS PGothic" panose="020B060007020508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spcBef>
                  <a:spcPts val="350"/>
                </a:spcBef>
                <a:buClr>
                  <a:srgbClr val="000000"/>
                </a:buClr>
                <a:buSzPct val="100000"/>
                <a:buFont typeface="Wingdings" panose="05000000000000000000" pitchFamily="2" charset="2"/>
                <a:buChar char=""/>
                <a:defRPr sz="1400">
                  <a:solidFill>
                    <a:srgbClr val="332586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spcBef>
                  <a:spcPts val="350"/>
                </a:spcBef>
                <a:buClr>
                  <a:srgbClr val="000000"/>
                </a:buClr>
                <a:buSzPct val="100000"/>
                <a:buFont typeface="Verdana" panose="020B0604030504040204" pitchFamily="34" charset="0"/>
                <a:buChar char="•"/>
                <a:defRPr sz="1400">
                  <a:solidFill>
                    <a:srgbClr val="332586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spcBef>
                  <a:spcPts val="3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1400">
                  <a:solidFill>
                    <a:srgbClr val="332586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spcBef>
                  <a:spcPts val="3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1400">
                  <a:solidFill>
                    <a:srgbClr val="332586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1400">
                  <a:solidFill>
                    <a:srgbClr val="332586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1400">
                  <a:solidFill>
                    <a:srgbClr val="332586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1400">
                  <a:solidFill>
                    <a:srgbClr val="332586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1400">
                  <a:solidFill>
                    <a:srgbClr val="332586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marL="0" marR="0" lvl="0" indent="0" algn="ctr" defTabSz="44926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2586"/>
                </a:buClr>
                <a:buSzPct val="100000"/>
                <a:buFontTx/>
                <a:buNone/>
                <a:tabLst/>
                <a:defRPr/>
              </a:pPr>
              <a:r>
                <a:rPr kumimoji="0" lang="en-GB" altLang="en-US" sz="1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EUA</a:t>
              </a:r>
              <a:r>
                <a:rPr kumimoji="0" lang="en-BE" altLang="en-US" sz="1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kumimoji="0" lang="en-GB" altLang="en-US" sz="1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Energy </a:t>
              </a:r>
              <a:r>
                <a:rPr lang="en-GB" altLang="en-US" sz="1300" b="1" kern="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&amp; </a:t>
              </a:r>
              <a:r>
                <a:rPr lang="en-BE" altLang="en-US" sz="1300" b="1" kern="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E</a:t>
              </a:r>
              <a:r>
                <a:rPr lang="nl-BE" altLang="en-US" sz="1300" b="1" kern="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n</a:t>
              </a:r>
              <a:r>
                <a:rPr lang="en-BE" altLang="en-US" sz="1300" b="1" kern="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v</a:t>
              </a:r>
              <a:r>
                <a:rPr lang="nl-BE" altLang="en-US" sz="1300" b="1" kern="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i</a:t>
              </a:r>
              <a:r>
                <a:rPr lang="en-BE" altLang="en-US" sz="1300" b="1" kern="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r</a:t>
              </a:r>
              <a:r>
                <a:rPr lang="nl-BE" altLang="en-US" sz="1300" b="1" kern="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o</a:t>
              </a:r>
              <a:r>
                <a:rPr lang="en-BE" altLang="en-US" sz="1300" b="1" kern="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n</a:t>
              </a:r>
              <a:r>
                <a:rPr lang="nl-BE" altLang="en-US" sz="1300" b="1" kern="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m</a:t>
              </a:r>
              <a:r>
                <a:rPr lang="en-BE" altLang="en-US" sz="1300" b="1" kern="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e</a:t>
              </a:r>
              <a:r>
                <a:rPr lang="nl-BE" altLang="en-US" sz="1300" b="1" kern="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n</a:t>
              </a:r>
              <a:r>
                <a:rPr lang="en-BE" altLang="en-US" sz="1300" b="1" kern="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t </a:t>
              </a:r>
              <a:r>
                <a:rPr lang="en-GB" altLang="en-US" sz="1300" b="1" kern="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Platform </a:t>
              </a:r>
            </a:p>
            <a:p>
              <a:pPr marL="0" marR="0" lvl="0" indent="0" algn="ctr" defTabSz="44926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2586"/>
                </a:buClr>
                <a:buSzPct val="100000"/>
                <a:buFontTx/>
                <a:buNone/>
                <a:tabLst/>
                <a:defRPr/>
              </a:pPr>
              <a:r>
                <a:rPr lang="en-GB" altLang="en-US" sz="1300" b="1" kern="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(EUA-</a:t>
              </a:r>
              <a:r>
                <a:rPr kumimoji="0" lang="en-GB" altLang="en-US" sz="1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EPUE) Steering Group</a:t>
              </a:r>
            </a:p>
            <a:p>
              <a:pPr marL="0" marR="0" lvl="0" indent="0" algn="ctr" defTabSz="44926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2586"/>
                </a:buClr>
                <a:buSzPct val="100000"/>
                <a:buFontTx/>
                <a:buNone/>
                <a:tabLst/>
                <a:defRPr/>
              </a:pPr>
              <a:r>
                <a:rPr lang="en-GB" altLang="en-US" sz="1300" b="1" kern="0">
                  <a:solidFill>
                    <a:srgbClr val="0070C0"/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Douglas Halliday</a:t>
              </a:r>
              <a:endParaRPr kumimoji="0" lang="en-GB" altLang="en-US" sz="13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</a:endParaRPr>
            </a:p>
          </p:txBody>
        </p:sp>
        <p:sp>
          <p:nvSpPr>
            <p:cNvPr id="27" name="Rounded Rectangle 14">
              <a:extLst>
                <a:ext uri="{FF2B5EF4-FFF2-40B4-BE49-F238E27FC236}">
                  <a16:creationId xmlns:a16="http://schemas.microsoft.com/office/drawing/2014/main" id="{40822328-5F2E-480F-A8E6-A3FA7F2A3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363" y="5184399"/>
              <a:ext cx="1808984" cy="1515304"/>
            </a:xfrm>
            <a:prstGeom prst="roundRect">
              <a:avLst>
                <a:gd name="adj" fmla="val 16667"/>
              </a:avLst>
            </a:prstGeom>
            <a:solidFill>
              <a:srgbClr val="A5AC14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ts val="550"/>
                </a:spcBef>
                <a:buClr>
                  <a:srgbClr val="FFC305"/>
                </a:buClr>
                <a:buSzPct val="130000"/>
                <a:buFont typeface="Lucida Grande"/>
                <a:buChar char="•"/>
                <a:defRPr sz="2200">
                  <a:solidFill>
                    <a:srgbClr val="332586"/>
                  </a:solidFill>
                  <a:latin typeface="Verdana" panose="020B0604030504040204" pitchFamily="34" charset="0"/>
                  <a:ea typeface="MS PGothic" panose="020B060007020508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spcBef>
                  <a:spcPts val="350"/>
                </a:spcBef>
                <a:buClr>
                  <a:srgbClr val="000000"/>
                </a:buClr>
                <a:buSzPct val="100000"/>
                <a:buFont typeface="Wingdings" panose="05000000000000000000" pitchFamily="2" charset="2"/>
                <a:buChar char=""/>
                <a:defRPr sz="1400">
                  <a:solidFill>
                    <a:srgbClr val="332586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spcBef>
                  <a:spcPts val="350"/>
                </a:spcBef>
                <a:buClr>
                  <a:srgbClr val="000000"/>
                </a:buClr>
                <a:buSzPct val="100000"/>
                <a:buFont typeface="Verdana" panose="020B0604030504040204" pitchFamily="34" charset="0"/>
                <a:buChar char="•"/>
                <a:defRPr sz="1400">
                  <a:solidFill>
                    <a:srgbClr val="332586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spcBef>
                  <a:spcPts val="3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1400">
                  <a:solidFill>
                    <a:srgbClr val="332586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spcBef>
                  <a:spcPts val="3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1400">
                  <a:solidFill>
                    <a:srgbClr val="332586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1400">
                  <a:solidFill>
                    <a:srgbClr val="332586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1400">
                  <a:solidFill>
                    <a:srgbClr val="332586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1400">
                  <a:solidFill>
                    <a:srgbClr val="332586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1400">
                  <a:solidFill>
                    <a:srgbClr val="332586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marL="0" marR="0" lvl="0" indent="0" algn="ctr" defTabSz="44926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2586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1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Expert Group on</a:t>
              </a:r>
              <a:r>
                <a:rPr kumimoji="0" lang="en-BE" altLang="en-US" sz="1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kumimoji="0" lang="nl-BE" altLang="en-US" sz="1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</a:t>
              </a:r>
              <a:r>
                <a:rPr kumimoji="0" lang="en-BE" altLang="en-US" sz="1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</a:t>
              </a:r>
              <a:r>
                <a:rPr kumimoji="0" lang="nl-BE" altLang="en-US" sz="1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</a:t>
              </a:r>
              <a:r>
                <a:rPr kumimoji="0" lang="en-BE" altLang="en-US" sz="1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</a:t>
              </a:r>
              <a:r>
                <a:rPr kumimoji="0" lang="nl-BE" altLang="en-US" sz="1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</a:t>
              </a:r>
              <a:r>
                <a:rPr kumimoji="0" lang="en-BE" altLang="en-US" sz="1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</a:t>
              </a:r>
              <a:r>
                <a:rPr kumimoji="0" lang="nl-BE" altLang="en-US" sz="1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</a:t>
              </a:r>
              <a:r>
                <a:rPr kumimoji="0" lang="en-BE" altLang="en-US" sz="1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2.0/</a:t>
              </a:r>
              <a:r>
                <a:rPr kumimoji="0" lang="en-GB" altLang="en-US" sz="1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Open Science</a:t>
              </a:r>
              <a:r>
                <a:rPr kumimoji="0" lang="en-BE" altLang="en-US" sz="1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&amp;</a:t>
              </a:r>
              <a:endParaRPr kumimoji="0" lang="en-GB" altLang="en-US" sz="1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marR="0" lvl="0" indent="0" algn="ctr" defTabSz="44926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2586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r>
                <a:rPr lang="en-GB" altLang="en-US" sz="1300" b="1" kern="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High-Level Group </a:t>
              </a:r>
              <a:r>
                <a:rPr lang="en-BE" altLang="en-US" sz="1300" b="1" kern="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o</a:t>
              </a:r>
              <a:r>
                <a:rPr lang="nl-BE" altLang="en-US" sz="1300" b="1" kern="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n</a:t>
              </a:r>
              <a:r>
                <a:rPr lang="en-BE" altLang="en-US" sz="1300" b="1" kern="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 </a:t>
              </a:r>
              <a:r>
                <a:rPr lang="en-GB" altLang="en-US" sz="1300" b="1" kern="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Big Deals</a:t>
              </a:r>
              <a:endParaRPr lang="en-BE" altLang="en-US" sz="1300" b="1" ker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endParaRPr>
            </a:p>
            <a:p>
              <a:pPr marL="0" marR="0" lvl="0" indent="0" algn="ctr" defTabSz="44926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2586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r>
                <a:rPr lang="en-GB" altLang="en-US" sz="1300" b="1" kern="0">
                  <a:solidFill>
                    <a:srgbClr val="0070C0"/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Jean-Pierre Finance</a:t>
              </a:r>
              <a:endParaRPr kumimoji="0" lang="en-GB" altLang="en-US" sz="13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</a:endParaRPr>
            </a:p>
          </p:txBody>
        </p:sp>
        <p:sp>
          <p:nvSpPr>
            <p:cNvPr id="28" name="Rounded Rectangle 15">
              <a:extLst>
                <a:ext uri="{FF2B5EF4-FFF2-40B4-BE49-F238E27FC236}">
                  <a16:creationId xmlns:a16="http://schemas.microsoft.com/office/drawing/2014/main" id="{39993BE1-6025-4288-95A0-6BC8D3913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655" y="5194206"/>
              <a:ext cx="1690037" cy="1515305"/>
            </a:xfrm>
            <a:prstGeom prst="roundRect">
              <a:avLst>
                <a:gd name="adj" fmla="val 16667"/>
              </a:avLst>
            </a:prstGeom>
            <a:solidFill>
              <a:srgbClr val="0070C0">
                <a:alpha val="2392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ts val="550"/>
                </a:spcBef>
                <a:buClr>
                  <a:srgbClr val="FFC305"/>
                </a:buClr>
                <a:buSzPct val="130000"/>
                <a:buFont typeface="Lucida Grande"/>
                <a:buChar char="•"/>
                <a:defRPr sz="2200">
                  <a:solidFill>
                    <a:srgbClr val="332586"/>
                  </a:solidFill>
                  <a:latin typeface="Verdana" panose="020B0604030504040204" pitchFamily="34" charset="0"/>
                  <a:ea typeface="MS PGothic" panose="020B060007020508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spcBef>
                  <a:spcPts val="350"/>
                </a:spcBef>
                <a:buClr>
                  <a:srgbClr val="000000"/>
                </a:buClr>
                <a:buSzPct val="100000"/>
                <a:buFont typeface="Wingdings" panose="05000000000000000000" pitchFamily="2" charset="2"/>
                <a:buChar char=""/>
                <a:defRPr sz="1400">
                  <a:solidFill>
                    <a:srgbClr val="332586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spcBef>
                  <a:spcPts val="350"/>
                </a:spcBef>
                <a:buClr>
                  <a:srgbClr val="000000"/>
                </a:buClr>
                <a:buSzPct val="100000"/>
                <a:buFont typeface="Verdana" panose="020B0604030504040204" pitchFamily="34" charset="0"/>
                <a:buChar char="•"/>
                <a:defRPr sz="1400">
                  <a:solidFill>
                    <a:srgbClr val="332586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spcBef>
                  <a:spcPts val="3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1400">
                  <a:solidFill>
                    <a:srgbClr val="332586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spcBef>
                  <a:spcPts val="35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1400">
                  <a:solidFill>
                    <a:srgbClr val="332586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1400">
                  <a:solidFill>
                    <a:srgbClr val="332586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1400">
                  <a:solidFill>
                    <a:srgbClr val="332586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1400">
                  <a:solidFill>
                    <a:srgbClr val="332586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1400">
                  <a:solidFill>
                    <a:srgbClr val="332586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marL="0" marR="0" lvl="0" indent="0" algn="ctr" defTabSz="44926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2586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1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Innovation</a:t>
              </a:r>
              <a:r>
                <a:rPr kumimoji="0" lang="en-BE" altLang="en-US" sz="1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kumimoji="0" lang="en-GB" altLang="en-US" sz="1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Ecosystems</a:t>
              </a:r>
              <a:r>
                <a:rPr kumimoji="0" lang="en-BE" altLang="en-US" sz="1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kumimoji="0" lang="nl-BE" altLang="en-US" sz="1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</a:t>
              </a:r>
              <a:r>
                <a:rPr kumimoji="0" lang="en-BE" altLang="en-US" sz="1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x</a:t>
              </a:r>
              <a:r>
                <a:rPr kumimoji="0" lang="nl-BE" altLang="en-US" sz="1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p</a:t>
              </a:r>
              <a:r>
                <a:rPr kumimoji="0" lang="en-BE" altLang="en-US" sz="1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</a:t>
              </a:r>
              <a:r>
                <a:rPr kumimoji="0" lang="nl-BE" altLang="en-US" sz="1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r</a:t>
              </a:r>
              <a:r>
                <a:rPr kumimoji="0" lang="en-BE" altLang="en-US" sz="1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 </a:t>
              </a:r>
              <a:r>
                <a:rPr kumimoji="0" lang="nl-BE" altLang="en-US" sz="1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G</a:t>
              </a:r>
              <a:r>
                <a:rPr kumimoji="0" lang="en-BE" altLang="en-US" sz="1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r</a:t>
              </a:r>
              <a:r>
                <a:rPr kumimoji="0" lang="nl-BE" altLang="en-US" sz="1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</a:t>
              </a:r>
              <a:r>
                <a:rPr kumimoji="0" lang="en-BE" altLang="en-US" sz="1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</a:t>
              </a:r>
              <a:r>
                <a:rPr kumimoji="0" lang="nl-BE" altLang="en-US" sz="1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p</a:t>
              </a:r>
              <a:endParaRPr kumimoji="0" lang="en-GB" altLang="en-US" sz="1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marR="0" lvl="0" indent="0" algn="ctr" defTabSz="44926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2586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r>
                <a:rPr lang="en-GB" altLang="en-US" sz="1300" b="1" kern="0">
                  <a:solidFill>
                    <a:srgbClr val="0070C0"/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Peter Haring Bolivar</a:t>
              </a:r>
              <a:endParaRPr kumimoji="0" lang="en-GB" altLang="en-US" sz="13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</a:endParaRPr>
            </a:p>
          </p:txBody>
        </p:sp>
        <p:cxnSp>
          <p:nvCxnSpPr>
            <p:cNvPr id="29" name="Straight Arrow Connector 18">
              <a:extLst>
                <a:ext uri="{FF2B5EF4-FFF2-40B4-BE49-F238E27FC236}">
                  <a16:creationId xmlns:a16="http://schemas.microsoft.com/office/drawing/2014/main" id="{504120A0-F065-406E-A0A1-FCBE1FFF3FA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588020" y="2393115"/>
              <a:ext cx="879972" cy="1119725"/>
            </a:xfrm>
            <a:prstGeom prst="straightConnector1">
              <a:avLst/>
            </a:prstGeom>
            <a:noFill/>
            <a:ln w="31750" algn="ctr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Arrow Connector 41">
              <a:extLst>
                <a:ext uri="{FF2B5EF4-FFF2-40B4-BE49-F238E27FC236}">
                  <a16:creationId xmlns:a16="http://schemas.microsoft.com/office/drawing/2014/main" id="{3A91DC2B-C142-4AC1-A6CA-ED858B3E6AB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775356" y="4078802"/>
              <a:ext cx="860219" cy="6457"/>
            </a:xfrm>
            <a:prstGeom prst="straightConnector1">
              <a:avLst/>
            </a:prstGeom>
            <a:noFill/>
            <a:ln w="31750" algn="ctr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Straight Arrow Connector 36">
              <a:extLst>
                <a:ext uri="{FF2B5EF4-FFF2-40B4-BE49-F238E27FC236}">
                  <a16:creationId xmlns:a16="http://schemas.microsoft.com/office/drawing/2014/main" id="{9101B4DF-9C3B-4A8D-9D1C-8DABE04B06E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6289782" y="4718652"/>
              <a:ext cx="321506" cy="363261"/>
            </a:xfrm>
            <a:prstGeom prst="straightConnector1">
              <a:avLst/>
            </a:prstGeom>
            <a:noFill/>
            <a:ln w="31750" algn="ctr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Straight Arrow Connector 20">
              <a:extLst>
                <a:ext uri="{FF2B5EF4-FFF2-40B4-BE49-F238E27FC236}">
                  <a16:creationId xmlns:a16="http://schemas.microsoft.com/office/drawing/2014/main" id="{2775507F-F918-4F47-89E9-A59CCDF99DF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391184" y="4718652"/>
              <a:ext cx="332972" cy="406213"/>
            </a:xfrm>
            <a:prstGeom prst="straightConnector1">
              <a:avLst/>
            </a:prstGeom>
            <a:noFill/>
            <a:ln w="31750" algn="ctr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Straight Arrow Connector 21">
              <a:extLst>
                <a:ext uri="{FF2B5EF4-FFF2-40B4-BE49-F238E27FC236}">
                  <a16:creationId xmlns:a16="http://schemas.microsoft.com/office/drawing/2014/main" id="{C677AE43-8F73-4895-B581-B0E40E46D5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188558" y="4695661"/>
              <a:ext cx="0" cy="429228"/>
            </a:xfrm>
            <a:prstGeom prst="straightConnector1">
              <a:avLst/>
            </a:prstGeom>
            <a:noFill/>
            <a:ln w="31750" algn="ctr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9" name="Straight Arrow Connector 13">
            <a:extLst>
              <a:ext uri="{FF2B5EF4-FFF2-40B4-BE49-F238E27FC236}">
                <a16:creationId xmlns:a16="http://schemas.microsoft.com/office/drawing/2014/main" id="{F9AB7F98-9D77-43E2-B446-C7D2289C56D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11510" y="1781682"/>
            <a:ext cx="0" cy="495563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C9D348F9-EFBA-42F9-8B37-E0C0994E2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720" y="533399"/>
            <a:ext cx="7298106" cy="965288"/>
          </a:xfrm>
        </p:spPr>
        <p:txBody>
          <a:bodyPr/>
          <a:lstStyle/>
          <a:p>
            <a:r>
              <a:rPr lang="nl-BE"/>
              <a:t>E</a:t>
            </a:r>
            <a:r>
              <a:rPr lang="en-BE"/>
              <a:t>U</a:t>
            </a:r>
            <a:r>
              <a:rPr lang="nl-BE"/>
              <a:t>A</a:t>
            </a:r>
            <a:r>
              <a:rPr lang="en-BE"/>
              <a:t> </a:t>
            </a:r>
            <a:r>
              <a:rPr lang="nl-BE"/>
              <a:t>R</a:t>
            </a:r>
            <a:r>
              <a:rPr lang="en-BE"/>
              <a:t>&amp;I Committees (Sep 19)</a:t>
            </a:r>
            <a:br>
              <a:rPr lang="en-BE"/>
            </a:br>
            <a:r>
              <a:rPr lang="en-BE"/>
              <a:t/>
            </a:r>
            <a:br>
              <a:rPr lang="en-BE"/>
            </a:br>
            <a:r>
              <a:rPr lang="nl-BE" sz="1200"/>
              <a:t>M</a:t>
            </a:r>
            <a:r>
              <a:rPr lang="en-BE" sz="1200"/>
              <a:t>o</a:t>
            </a:r>
            <a:r>
              <a:rPr lang="nl-BE" sz="1200"/>
              <a:t>b</a:t>
            </a:r>
            <a:r>
              <a:rPr lang="en-BE" sz="1200"/>
              <a:t>i</a:t>
            </a:r>
            <a:r>
              <a:rPr lang="nl-BE" sz="1200"/>
              <a:t>l</a:t>
            </a:r>
            <a:r>
              <a:rPr lang="en-BE" sz="1200"/>
              <a:t>i</a:t>
            </a:r>
            <a:r>
              <a:rPr lang="nl-BE" sz="1200"/>
              <a:t>s</a:t>
            </a:r>
            <a:r>
              <a:rPr lang="en-BE" sz="1200"/>
              <a:t>e</a:t>
            </a:r>
            <a:r>
              <a:rPr lang="nl-BE" sz="1200"/>
              <a:t>s</a:t>
            </a:r>
            <a:r>
              <a:rPr lang="en-BE" sz="1200"/>
              <a:t> 137 </a:t>
            </a:r>
            <a:r>
              <a:rPr lang="nl-BE" sz="1200"/>
              <a:t>h</a:t>
            </a:r>
            <a:r>
              <a:rPr lang="en-BE" sz="1200"/>
              <a:t>i</a:t>
            </a:r>
            <a:r>
              <a:rPr lang="nl-BE" sz="1200"/>
              <a:t>g</a:t>
            </a:r>
            <a:r>
              <a:rPr lang="en-BE" sz="1200"/>
              <a:t>h-</a:t>
            </a:r>
            <a:r>
              <a:rPr lang="nl-BE" sz="1200"/>
              <a:t>l</a:t>
            </a:r>
            <a:r>
              <a:rPr lang="en-BE" sz="1200"/>
              <a:t>e</a:t>
            </a:r>
            <a:r>
              <a:rPr lang="nl-BE" sz="1200"/>
              <a:t>v</a:t>
            </a:r>
            <a:r>
              <a:rPr lang="en-BE" sz="1200"/>
              <a:t>e</a:t>
            </a:r>
            <a:r>
              <a:rPr lang="nl-BE" sz="1200"/>
              <a:t>l</a:t>
            </a:r>
            <a:r>
              <a:rPr lang="en-BE" sz="1200"/>
              <a:t> </a:t>
            </a:r>
            <a:r>
              <a:rPr lang="nl-BE" sz="1200"/>
              <a:t>r</a:t>
            </a:r>
            <a:r>
              <a:rPr lang="en-BE" sz="1200"/>
              <a:t>e</a:t>
            </a:r>
            <a:r>
              <a:rPr lang="nl-BE" sz="1200"/>
              <a:t>p</a:t>
            </a:r>
            <a:r>
              <a:rPr lang="en-BE" sz="1200"/>
              <a:t>r</a:t>
            </a:r>
            <a:r>
              <a:rPr lang="nl-BE" sz="1200"/>
              <a:t>e</a:t>
            </a:r>
            <a:r>
              <a:rPr lang="en-BE" sz="1200"/>
              <a:t>s</a:t>
            </a:r>
            <a:r>
              <a:rPr lang="nl-BE" sz="1200"/>
              <a:t>e</a:t>
            </a:r>
            <a:r>
              <a:rPr lang="en-BE" sz="1200"/>
              <a:t>n</a:t>
            </a:r>
            <a:r>
              <a:rPr lang="nl-BE" sz="1200"/>
              <a:t>t</a:t>
            </a:r>
            <a:r>
              <a:rPr lang="en-BE" sz="1200"/>
              <a:t>a</a:t>
            </a:r>
            <a:r>
              <a:rPr lang="nl-BE" sz="1200"/>
              <a:t>t</a:t>
            </a:r>
            <a:r>
              <a:rPr lang="en-BE" sz="1200"/>
              <a:t>i</a:t>
            </a:r>
            <a:r>
              <a:rPr lang="nl-BE" sz="1200"/>
              <a:t>v</a:t>
            </a:r>
            <a:r>
              <a:rPr lang="en-BE" sz="1200"/>
              <a:t>e</a:t>
            </a:r>
            <a:r>
              <a:rPr lang="nl-BE" sz="1200"/>
              <a:t>s</a:t>
            </a:r>
            <a:r>
              <a:rPr lang="en-BE" sz="1200"/>
              <a:t/>
            </a:r>
            <a:br>
              <a:rPr lang="en-BE" sz="1200"/>
            </a:br>
            <a:r>
              <a:rPr lang="nl-BE" sz="1200"/>
              <a:t>f</a:t>
            </a:r>
            <a:r>
              <a:rPr lang="en-BE" sz="1200"/>
              <a:t>r</a:t>
            </a:r>
            <a:r>
              <a:rPr lang="nl-BE" sz="1200"/>
              <a:t>o</a:t>
            </a:r>
            <a:r>
              <a:rPr lang="en-BE" sz="1200"/>
              <a:t>m 95 </a:t>
            </a:r>
            <a:r>
              <a:rPr lang="nl-BE" sz="1200"/>
              <a:t>u</a:t>
            </a:r>
            <a:r>
              <a:rPr lang="en-BE" sz="1200"/>
              <a:t>n</a:t>
            </a:r>
            <a:r>
              <a:rPr lang="nl-BE" sz="1200"/>
              <a:t>i</a:t>
            </a:r>
            <a:r>
              <a:rPr lang="en-BE" sz="1200"/>
              <a:t>v</a:t>
            </a:r>
            <a:r>
              <a:rPr lang="nl-BE" sz="1200"/>
              <a:t>e</a:t>
            </a:r>
            <a:r>
              <a:rPr lang="en-BE" sz="1200"/>
              <a:t>r</a:t>
            </a:r>
            <a:r>
              <a:rPr lang="nl-BE" sz="1200"/>
              <a:t>s</a:t>
            </a:r>
            <a:r>
              <a:rPr lang="en-BE" sz="1200"/>
              <a:t>i</a:t>
            </a:r>
            <a:r>
              <a:rPr lang="nl-BE" sz="1200"/>
              <a:t>t</a:t>
            </a:r>
            <a:r>
              <a:rPr lang="en-BE" sz="1200"/>
              <a:t>i</a:t>
            </a:r>
            <a:r>
              <a:rPr lang="nl-BE" sz="1200"/>
              <a:t>e</a:t>
            </a:r>
            <a:r>
              <a:rPr lang="en-BE" sz="1200"/>
              <a:t>s </a:t>
            </a:r>
            <a:r>
              <a:rPr lang="nl-BE" sz="1200"/>
              <a:t>i</a:t>
            </a:r>
            <a:r>
              <a:rPr lang="en-BE" sz="1200"/>
              <a:t>n 30 </a:t>
            </a:r>
            <a:r>
              <a:rPr lang="nl-BE" sz="1200"/>
              <a:t>E</a:t>
            </a:r>
            <a:r>
              <a:rPr lang="en-BE" sz="1200"/>
              <a:t>u</a:t>
            </a:r>
            <a:r>
              <a:rPr lang="nl-BE" sz="1200"/>
              <a:t>r</a:t>
            </a:r>
            <a:r>
              <a:rPr lang="en-BE" sz="1200"/>
              <a:t>o</a:t>
            </a:r>
            <a:r>
              <a:rPr lang="nl-BE" sz="1200"/>
              <a:t>p</a:t>
            </a:r>
            <a:r>
              <a:rPr lang="en-BE" sz="1200"/>
              <a:t>e</a:t>
            </a:r>
            <a:r>
              <a:rPr lang="nl-BE" sz="1200"/>
              <a:t>a</a:t>
            </a:r>
            <a:r>
              <a:rPr lang="en-BE" sz="1200"/>
              <a:t>n </a:t>
            </a:r>
            <a:r>
              <a:rPr lang="nl-BE" sz="1200"/>
              <a:t>c</a:t>
            </a:r>
            <a:r>
              <a:rPr lang="en-BE" sz="1200"/>
              <a:t>o</a:t>
            </a:r>
            <a:r>
              <a:rPr lang="nl-BE" sz="1200"/>
              <a:t>u</a:t>
            </a:r>
            <a:r>
              <a:rPr lang="en-BE" sz="1200"/>
              <a:t>n</a:t>
            </a:r>
            <a:r>
              <a:rPr lang="nl-BE" sz="1200"/>
              <a:t>t</a:t>
            </a:r>
            <a:r>
              <a:rPr lang="en-BE" sz="1200"/>
              <a:t>r</a:t>
            </a:r>
            <a:r>
              <a:rPr lang="nl-BE" sz="1200"/>
              <a:t>i</a:t>
            </a:r>
            <a:r>
              <a:rPr lang="en-BE" sz="1200"/>
              <a:t>e</a:t>
            </a:r>
            <a:r>
              <a:rPr lang="nl-BE" sz="1200"/>
              <a:t>s</a:t>
            </a:r>
            <a:endParaRPr lang="en-BE" sz="1200"/>
          </a:p>
        </p:txBody>
      </p:sp>
    </p:spTree>
    <p:extLst>
      <p:ext uri="{BB962C8B-B14F-4D97-AF65-F5344CB8AC3E}">
        <p14:creationId xmlns:p14="http://schemas.microsoft.com/office/powerpoint/2010/main" val="261057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565E8-5C2D-4208-9D3A-C9096D116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3969" y="2794304"/>
            <a:ext cx="9756557" cy="1764996"/>
          </a:xfrm>
        </p:spPr>
        <p:txBody>
          <a:bodyPr/>
          <a:lstStyle/>
          <a:p>
            <a:r>
              <a:rPr lang="nl-BE"/>
              <a:t>Open Science : Aims, Expectations and Hurdles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27563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DD28F0-51C9-4F78-9E6E-7504DADEEDB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15F1DB1-D9C2-1046-8BE7-EC5E2F9F1FD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93BEDAF-7220-1E4F-8CC9-355E8D81D5BB}"/>
              </a:ext>
            </a:extLst>
          </p:cNvPr>
          <p:cNvSpPr txBox="1">
            <a:spLocks/>
          </p:cNvSpPr>
          <p:nvPr/>
        </p:nvSpPr>
        <p:spPr>
          <a:xfrm>
            <a:off x="11341100" y="6229350"/>
            <a:ext cx="54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5F1DB1-D9C2-1046-8BE7-EC5E2F9F1FD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6A84447-14F2-2944-9C98-F1717B261F7B}"/>
              </a:ext>
            </a:extLst>
          </p:cNvPr>
          <p:cNvSpPr txBox="1"/>
          <p:nvPr/>
        </p:nvSpPr>
        <p:spPr>
          <a:xfrm>
            <a:off x="4721837" y="2655542"/>
            <a:ext cx="2366259" cy="923330"/>
          </a:xfrm>
          <a:prstGeom prst="rect">
            <a:avLst/>
          </a:prstGeom>
          <a:noFill/>
          <a:ln w="76200" cmpd="tri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/>
              <a:t>Open Science :</a:t>
            </a:r>
          </a:p>
          <a:p>
            <a:r>
              <a:rPr lang="fr-FR" b="1"/>
              <a:t>Open </a:t>
            </a:r>
            <a:r>
              <a:rPr lang="fr-FR" b="1" err="1"/>
              <a:t>access</a:t>
            </a:r>
            <a:r>
              <a:rPr lang="fr-FR" b="1"/>
              <a:t> to </a:t>
            </a:r>
            <a:r>
              <a:rPr lang="fr-FR" b="1" err="1"/>
              <a:t>research</a:t>
            </a:r>
            <a:r>
              <a:rPr lang="fr-FR" b="1"/>
              <a:t> </a:t>
            </a:r>
            <a:r>
              <a:rPr lang="fr-FR" b="1" err="1"/>
              <a:t>results</a:t>
            </a:r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2A701A3C-64EA-2F44-95DF-144D7560B097}"/>
              </a:ext>
            </a:extLst>
          </p:cNvPr>
          <p:cNvGrpSpPr/>
          <p:nvPr/>
        </p:nvGrpSpPr>
        <p:grpSpPr>
          <a:xfrm>
            <a:off x="1203773" y="825973"/>
            <a:ext cx="6896464" cy="5363247"/>
            <a:chOff x="1203019" y="764194"/>
            <a:chExt cx="6896464" cy="5363247"/>
          </a:xfrm>
        </p:grpSpPr>
        <p:sp>
          <p:nvSpPr>
            <p:cNvPr id="12" name="Flèche vers le bas 11">
              <a:extLst>
                <a:ext uri="{FF2B5EF4-FFF2-40B4-BE49-F238E27FC236}">
                  <a16:creationId xmlns:a16="http://schemas.microsoft.com/office/drawing/2014/main" id="{2143BDA8-B225-AC44-A9D6-B5BC633FBC74}"/>
                </a:ext>
              </a:extLst>
            </p:cNvPr>
            <p:cNvSpPr/>
            <p:nvPr/>
          </p:nvSpPr>
          <p:spPr>
            <a:xfrm rot="20127841">
              <a:off x="7109869" y="3483959"/>
              <a:ext cx="110554" cy="1217691"/>
            </a:xfrm>
            <a:prstGeom prst="downArrow">
              <a:avLst/>
            </a:prstGeom>
            <a:solidFill>
              <a:srgbClr val="FF0000"/>
            </a:solidFill>
            <a:ln cap="sq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F43AC12E-C011-DF4E-853F-CDF08DD05A4B}"/>
                </a:ext>
              </a:extLst>
            </p:cNvPr>
            <p:cNvSpPr txBox="1"/>
            <p:nvPr/>
          </p:nvSpPr>
          <p:spPr>
            <a:xfrm>
              <a:off x="3163790" y="4646516"/>
              <a:ext cx="1306276" cy="1200329"/>
            </a:xfrm>
            <a:prstGeom prst="rect">
              <a:avLst/>
            </a:prstGeom>
            <a:noFill/>
            <a:ln w="2540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err="1"/>
                <a:t>Revise</a:t>
              </a:r>
              <a:r>
                <a:rPr lang="fr-FR"/>
                <a:t> </a:t>
              </a:r>
              <a:r>
                <a:rPr lang="fr-FR" err="1"/>
                <a:t>research</a:t>
              </a:r>
              <a:r>
                <a:rPr lang="fr-FR"/>
                <a:t> </a:t>
              </a:r>
              <a:r>
                <a:rPr lang="fr-FR" err="1"/>
                <a:t>methods</a:t>
              </a:r>
              <a:r>
                <a:rPr lang="fr-FR"/>
                <a:t>;</a:t>
              </a:r>
            </a:p>
            <a:p>
              <a:r>
                <a:rPr lang="fr-FR"/>
                <a:t>New </a:t>
              </a:r>
              <a:r>
                <a:rPr lang="fr-FR" err="1"/>
                <a:t>tools</a:t>
              </a:r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DA061FAF-310E-5B4D-987B-644FBD8BB357}"/>
                </a:ext>
              </a:extLst>
            </p:cNvPr>
            <p:cNvSpPr txBox="1"/>
            <p:nvPr/>
          </p:nvSpPr>
          <p:spPr>
            <a:xfrm>
              <a:off x="4664393" y="4650113"/>
              <a:ext cx="1867961" cy="1477328"/>
            </a:xfrm>
            <a:prstGeom prst="rect">
              <a:avLst/>
            </a:prstGeom>
            <a:noFill/>
            <a:ln w="2540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err="1"/>
                <a:t>Doing</a:t>
              </a:r>
              <a:r>
                <a:rPr lang="fr-FR"/>
                <a:t> </a:t>
              </a:r>
              <a:r>
                <a:rPr lang="fr-FR" err="1"/>
                <a:t>better</a:t>
              </a:r>
              <a:r>
                <a:rPr lang="fr-FR"/>
                <a:t> </a:t>
              </a:r>
              <a:r>
                <a:rPr lang="fr-FR" err="1"/>
                <a:t>research</a:t>
              </a:r>
              <a:r>
                <a:rPr lang="fr-FR"/>
                <a:t> : </a:t>
              </a:r>
              <a:r>
                <a:rPr lang="fr-FR" err="1"/>
                <a:t>Transparency</a:t>
              </a:r>
              <a:r>
                <a:rPr lang="fr-FR"/>
                <a:t>, </a:t>
              </a:r>
              <a:r>
                <a:rPr lang="fr-FR" err="1"/>
                <a:t>Integrity</a:t>
              </a:r>
              <a:endParaRPr lang="fr-FR"/>
            </a:p>
            <a:p>
              <a:r>
                <a:rPr lang="fr-FR" err="1"/>
                <a:t>Cooperation</a:t>
              </a:r>
              <a:r>
                <a:rPr lang="fr-FR"/>
                <a:t>,…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AE63D5A2-BCAF-0E42-AB9F-80A632D29F87}"/>
                </a:ext>
              </a:extLst>
            </p:cNvPr>
            <p:cNvSpPr txBox="1"/>
            <p:nvPr/>
          </p:nvSpPr>
          <p:spPr>
            <a:xfrm>
              <a:off x="6626283" y="4648495"/>
              <a:ext cx="1473200" cy="646331"/>
            </a:xfrm>
            <a:prstGeom prst="rect">
              <a:avLst/>
            </a:prstGeom>
            <a:noFill/>
            <a:ln w="2540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err="1"/>
                <a:t>Renew</a:t>
              </a:r>
              <a:r>
                <a:rPr lang="fr-FR"/>
                <a:t> </a:t>
              </a:r>
              <a:r>
                <a:rPr lang="fr-FR" err="1"/>
                <a:t>dialog</a:t>
              </a:r>
              <a:r>
                <a:rPr lang="fr-FR"/>
                <a:t> </a:t>
              </a:r>
              <a:r>
                <a:rPr lang="fr-FR" err="1"/>
                <a:t>with</a:t>
              </a:r>
              <a:r>
                <a:rPr lang="fr-FR"/>
                <a:t> society</a:t>
              </a:r>
            </a:p>
          </p:txBody>
        </p:sp>
        <p:sp>
          <p:nvSpPr>
            <p:cNvPr id="16" name="Flèche vers le bas 15">
              <a:extLst>
                <a:ext uri="{FF2B5EF4-FFF2-40B4-BE49-F238E27FC236}">
                  <a16:creationId xmlns:a16="http://schemas.microsoft.com/office/drawing/2014/main" id="{5F2B36ED-360A-C046-BF49-A77660A74C64}"/>
                </a:ext>
              </a:extLst>
            </p:cNvPr>
            <p:cNvSpPr/>
            <p:nvPr/>
          </p:nvSpPr>
          <p:spPr>
            <a:xfrm rot="1888015" flipH="1">
              <a:off x="4352679" y="3470290"/>
              <a:ext cx="85825" cy="1255482"/>
            </a:xfrm>
            <a:prstGeom prst="downArrow">
              <a:avLst/>
            </a:prstGeom>
            <a:solidFill>
              <a:srgbClr val="FF0000"/>
            </a:solidFill>
            <a:ln cap="sq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lèche vers le bas 16">
              <a:extLst>
                <a:ext uri="{FF2B5EF4-FFF2-40B4-BE49-F238E27FC236}">
                  <a16:creationId xmlns:a16="http://schemas.microsoft.com/office/drawing/2014/main" id="{6D69595E-C2DC-0648-B81F-7FED3B3C4B9E}"/>
                </a:ext>
              </a:extLst>
            </p:cNvPr>
            <p:cNvSpPr/>
            <p:nvPr/>
          </p:nvSpPr>
          <p:spPr>
            <a:xfrm>
              <a:off x="5850668" y="3566652"/>
              <a:ext cx="111422" cy="1030305"/>
            </a:xfrm>
            <a:prstGeom prst="downArrow">
              <a:avLst/>
            </a:prstGeom>
            <a:solidFill>
              <a:srgbClr val="FF0000"/>
            </a:solidFill>
            <a:ln cap="sq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572638A3-4B03-2B49-9827-2200A2A62447}"/>
                </a:ext>
              </a:extLst>
            </p:cNvPr>
            <p:cNvGrpSpPr/>
            <p:nvPr/>
          </p:nvGrpSpPr>
          <p:grpSpPr>
            <a:xfrm>
              <a:off x="1203019" y="764194"/>
              <a:ext cx="5864858" cy="2953425"/>
              <a:chOff x="1203019" y="764194"/>
              <a:chExt cx="5864858" cy="2953425"/>
            </a:xfrm>
          </p:grpSpPr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F5B7923E-C12E-674D-B4CE-27E3FE1E40D8}"/>
                  </a:ext>
                </a:extLst>
              </p:cNvPr>
              <p:cNvSpPr txBox="1"/>
              <p:nvPr/>
            </p:nvSpPr>
            <p:spPr>
              <a:xfrm>
                <a:off x="3233450" y="764194"/>
                <a:ext cx="1473200" cy="646331"/>
              </a:xfrm>
              <a:prstGeom prst="rect">
                <a:avLst/>
              </a:prstGeom>
              <a:noFill/>
              <a:ln w="25400"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/>
                  <a:t>Scientific</a:t>
                </a:r>
              </a:p>
              <a:p>
                <a:r>
                  <a:rPr lang="fr-FR"/>
                  <a:t>Publications</a:t>
                </a:r>
              </a:p>
            </p:txBody>
          </p:sp>
          <p:sp>
            <p:nvSpPr>
              <p:cNvPr id="20" name="Flèche vers le bas 19">
                <a:extLst>
                  <a:ext uri="{FF2B5EF4-FFF2-40B4-BE49-F238E27FC236}">
                    <a16:creationId xmlns:a16="http://schemas.microsoft.com/office/drawing/2014/main" id="{D081170C-ECBF-B247-AA1F-6FCB84DD6B74}"/>
                  </a:ext>
                </a:extLst>
              </p:cNvPr>
              <p:cNvSpPr/>
              <p:nvPr/>
            </p:nvSpPr>
            <p:spPr>
              <a:xfrm>
                <a:off x="5750030" y="1445356"/>
                <a:ext cx="45719" cy="1098848"/>
              </a:xfrm>
              <a:prstGeom prst="downArrow">
                <a:avLst/>
              </a:prstGeom>
              <a:solidFill>
                <a:srgbClr val="FF0000"/>
              </a:solidFill>
              <a:ln w="50800" cap="sq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Flèche vers le bas 20">
                <a:extLst>
                  <a:ext uri="{FF2B5EF4-FFF2-40B4-BE49-F238E27FC236}">
                    <a16:creationId xmlns:a16="http://schemas.microsoft.com/office/drawing/2014/main" id="{07073663-9AA4-1C4B-98DE-4D7BC6EBF955}"/>
                  </a:ext>
                </a:extLst>
              </p:cNvPr>
              <p:cNvSpPr/>
              <p:nvPr/>
            </p:nvSpPr>
            <p:spPr>
              <a:xfrm rot="20237540">
                <a:off x="4634236" y="1401163"/>
                <a:ext cx="104798" cy="1196007"/>
              </a:xfrm>
              <a:prstGeom prst="downArrow">
                <a:avLst/>
              </a:prstGeom>
              <a:solidFill>
                <a:srgbClr val="FF0000"/>
              </a:solidFill>
              <a:ln cap="sq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Flèche vers le bas 21">
                <a:extLst>
                  <a:ext uri="{FF2B5EF4-FFF2-40B4-BE49-F238E27FC236}">
                    <a16:creationId xmlns:a16="http://schemas.microsoft.com/office/drawing/2014/main" id="{C7CC4D72-5CA6-4B47-8BED-207559051F24}"/>
                  </a:ext>
                </a:extLst>
              </p:cNvPr>
              <p:cNvSpPr/>
              <p:nvPr/>
            </p:nvSpPr>
            <p:spPr>
              <a:xfrm rot="1394688">
                <a:off x="6941125" y="1399121"/>
                <a:ext cx="126752" cy="1198169"/>
              </a:xfrm>
              <a:prstGeom prst="downArrow">
                <a:avLst/>
              </a:prstGeom>
              <a:solidFill>
                <a:srgbClr val="FF0000"/>
              </a:solidFill>
              <a:ln cap="sq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10124576-718E-614E-A704-099CF9CDFDB6}"/>
                  </a:ext>
                </a:extLst>
              </p:cNvPr>
              <p:cNvSpPr txBox="1"/>
              <p:nvPr/>
            </p:nvSpPr>
            <p:spPr>
              <a:xfrm>
                <a:off x="4881459" y="791504"/>
                <a:ext cx="1496398" cy="646331"/>
              </a:xfrm>
              <a:prstGeom prst="rect">
                <a:avLst/>
              </a:prstGeom>
              <a:noFill/>
              <a:ln w="25400"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err="1"/>
                  <a:t>Research</a:t>
                </a:r>
                <a:r>
                  <a:rPr lang="fr-FR"/>
                  <a:t> Data</a:t>
                </a:r>
              </a:p>
            </p:txBody>
          </p:sp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DECBDFE2-57ED-D84C-8F49-C0A0429AA2B5}"/>
                  </a:ext>
                </a:extLst>
              </p:cNvPr>
              <p:cNvSpPr txBox="1"/>
              <p:nvPr/>
            </p:nvSpPr>
            <p:spPr>
              <a:xfrm>
                <a:off x="1203019" y="3348287"/>
                <a:ext cx="2389495" cy="369332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>
                    <a:ln w="0">
                      <a:noFill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Digital</a:t>
                </a:r>
                <a:r>
                  <a:rPr lang="fr-FR">
                    <a:ln w="0">
                      <a:solidFill>
                        <a:schemeClr val="tx1"/>
                      </a:solidFill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>
                    <a:ln w="0">
                      <a:noFill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transformation</a:t>
                </a:r>
              </a:p>
            </p:txBody>
          </p:sp>
        </p:grp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E4143993-681F-CB41-B276-D349F1EC1D70}"/>
              </a:ext>
            </a:extLst>
          </p:cNvPr>
          <p:cNvGrpSpPr/>
          <p:nvPr/>
        </p:nvGrpSpPr>
        <p:grpSpPr>
          <a:xfrm>
            <a:off x="7086440" y="1126187"/>
            <a:ext cx="4983851" cy="3766774"/>
            <a:chOff x="7086440" y="1126187"/>
            <a:chExt cx="4983851" cy="3766774"/>
          </a:xfrm>
        </p:grpSpPr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649B6247-E786-7046-A0D8-4D568010FABE}"/>
                </a:ext>
              </a:extLst>
            </p:cNvPr>
            <p:cNvSpPr txBox="1"/>
            <p:nvPr/>
          </p:nvSpPr>
          <p:spPr>
            <a:xfrm>
              <a:off x="8347715" y="1126187"/>
              <a:ext cx="1638011" cy="369332"/>
            </a:xfrm>
            <a:prstGeom prst="rect">
              <a:avLst/>
            </a:prstGeom>
            <a:noFill/>
            <a:ln w="44450" cmpd="tri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b="1"/>
                <a:t>Expectations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143E9C83-FA1D-084F-8174-C5224D2CD61D}"/>
                </a:ext>
              </a:extLst>
            </p:cNvPr>
            <p:cNvSpPr txBox="1"/>
            <p:nvPr/>
          </p:nvSpPr>
          <p:spPr>
            <a:xfrm>
              <a:off x="8212988" y="1587344"/>
              <a:ext cx="2058533" cy="369332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err="1"/>
                <a:t>Need</a:t>
              </a:r>
              <a:r>
                <a:rPr lang="fr-FR"/>
                <a:t> to </a:t>
              </a:r>
              <a:r>
                <a:rPr lang="fr-FR" err="1"/>
                <a:t>publish</a:t>
              </a:r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45B2F9A-EEA4-7C44-B7D3-1F821B7240AC}"/>
                </a:ext>
              </a:extLst>
            </p:cNvPr>
            <p:cNvSpPr txBox="1"/>
            <p:nvPr/>
          </p:nvSpPr>
          <p:spPr>
            <a:xfrm>
              <a:off x="8207519" y="2072407"/>
              <a:ext cx="2058533" cy="369332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err="1"/>
                <a:t>Assessment</a:t>
              </a:r>
              <a:endParaRPr lang="fr-FR"/>
            </a:p>
          </p:txBody>
        </p:sp>
        <p:sp>
          <p:nvSpPr>
            <p:cNvPr id="29" name="Accolade fermante 28">
              <a:extLst>
                <a:ext uri="{FF2B5EF4-FFF2-40B4-BE49-F238E27FC236}">
                  <a16:creationId xmlns:a16="http://schemas.microsoft.com/office/drawing/2014/main" id="{09CB7C7D-7B19-3D42-A925-A9A8373F79EF}"/>
                </a:ext>
              </a:extLst>
            </p:cNvPr>
            <p:cNvSpPr/>
            <p:nvPr/>
          </p:nvSpPr>
          <p:spPr>
            <a:xfrm>
              <a:off x="10410454" y="1539688"/>
              <a:ext cx="307631" cy="879335"/>
            </a:xfrm>
            <a:prstGeom prst="rightBrac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39C86B00-51C3-7E4E-81F5-D781BF43A10F}"/>
                </a:ext>
              </a:extLst>
            </p:cNvPr>
            <p:cNvSpPr txBox="1"/>
            <p:nvPr/>
          </p:nvSpPr>
          <p:spPr>
            <a:xfrm>
              <a:off x="10611907" y="1495011"/>
              <a:ext cx="14583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/>
                <a:t>- </a:t>
              </a:r>
              <a:r>
                <a:rPr lang="fr-FR" err="1"/>
                <a:t>Carreer</a:t>
              </a:r>
              <a:r>
                <a:rPr lang="fr-FR"/>
                <a:t> </a:t>
              </a:r>
              <a:r>
                <a:rPr lang="fr-FR" err="1"/>
                <a:t>managment</a:t>
              </a:r>
              <a:endParaRPr lang="fr-FR"/>
            </a:p>
            <a:p>
              <a:r>
                <a:rPr lang="fr-FR"/>
                <a:t>- </a:t>
              </a:r>
              <a:r>
                <a:rPr lang="fr-FR" err="1"/>
                <a:t>Research</a:t>
              </a:r>
              <a:r>
                <a:rPr lang="fr-FR"/>
                <a:t>  </a:t>
              </a:r>
              <a:r>
                <a:rPr lang="fr-FR" err="1"/>
                <a:t>funding</a:t>
              </a:r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11758BBC-87D8-FE43-85EC-2EFB73B9A2E0}"/>
                </a:ext>
              </a:extLst>
            </p:cNvPr>
            <p:cNvSpPr txBox="1"/>
            <p:nvPr/>
          </p:nvSpPr>
          <p:spPr>
            <a:xfrm>
              <a:off x="8207519" y="2545509"/>
              <a:ext cx="2058533" cy="369332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err="1"/>
                <a:t>Pluridisciplinary</a:t>
              </a:r>
              <a:endParaRPr lang="fr-FR"/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23D44F84-B70E-D84F-9A3A-C13A992D4BA4}"/>
                </a:ext>
              </a:extLst>
            </p:cNvPr>
            <p:cNvSpPr txBox="1"/>
            <p:nvPr/>
          </p:nvSpPr>
          <p:spPr>
            <a:xfrm>
              <a:off x="8210832" y="3056800"/>
              <a:ext cx="3130267" cy="646331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err="1"/>
                <a:t>Freedom</a:t>
              </a:r>
              <a:r>
                <a:rPr lang="fr-FR"/>
                <a:t> to </a:t>
              </a:r>
              <a:r>
                <a:rPr lang="fr-FR" err="1"/>
                <a:t>access</a:t>
              </a:r>
              <a:r>
                <a:rPr lang="fr-FR"/>
                <a:t> and </a:t>
              </a:r>
              <a:r>
                <a:rPr lang="fr-FR" err="1"/>
                <a:t>reuse</a:t>
              </a:r>
              <a:r>
                <a:rPr lang="fr-FR"/>
                <a:t> </a:t>
              </a:r>
              <a:r>
                <a:rPr lang="fr-FR" err="1"/>
                <a:t>research</a:t>
              </a:r>
              <a:r>
                <a:rPr lang="fr-FR"/>
                <a:t> data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953D37D4-2A17-164D-9B1D-F083308BF2A7}"/>
                </a:ext>
              </a:extLst>
            </p:cNvPr>
            <p:cNvSpPr txBox="1"/>
            <p:nvPr/>
          </p:nvSpPr>
          <p:spPr>
            <a:xfrm>
              <a:off x="8197049" y="3706808"/>
              <a:ext cx="3130267" cy="369332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/>
                <a:t>        </a:t>
              </a:r>
              <a:r>
                <a:rPr lang="fr-FR" err="1"/>
                <a:t>Quality</a:t>
              </a:r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2217A9EC-DAAC-5148-BE10-1213F2DB55BB}"/>
                </a:ext>
              </a:extLst>
            </p:cNvPr>
            <p:cNvSpPr txBox="1"/>
            <p:nvPr/>
          </p:nvSpPr>
          <p:spPr>
            <a:xfrm>
              <a:off x="8210832" y="4063863"/>
              <a:ext cx="3130267" cy="369332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err="1"/>
                <a:t>Cost</a:t>
              </a:r>
              <a:r>
                <a:rPr lang="fr-FR"/>
                <a:t> control</a:t>
              </a:r>
            </a:p>
          </p:txBody>
        </p:sp>
        <p:cxnSp>
          <p:nvCxnSpPr>
            <p:cNvPr id="35" name="Connecteur droit avec flèche 34">
              <a:extLst>
                <a:ext uri="{FF2B5EF4-FFF2-40B4-BE49-F238E27FC236}">
                  <a16:creationId xmlns:a16="http://schemas.microsoft.com/office/drawing/2014/main" id="{038EB49B-6D59-A341-80EF-41C113B752CE}"/>
                </a:ext>
              </a:extLst>
            </p:cNvPr>
            <p:cNvCxnSpPr/>
            <p:nvPr/>
          </p:nvCxnSpPr>
          <p:spPr>
            <a:xfrm flipV="1">
              <a:off x="8374652" y="3742758"/>
              <a:ext cx="169333" cy="18466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261C9880-DADE-2C4E-9BDA-CA30BC0758BD}"/>
                </a:ext>
              </a:extLst>
            </p:cNvPr>
            <p:cNvSpPr txBox="1"/>
            <p:nvPr/>
          </p:nvSpPr>
          <p:spPr>
            <a:xfrm>
              <a:off x="8210832" y="4523629"/>
              <a:ext cx="3130267" cy="369332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err="1"/>
                <a:t>Mastery</a:t>
              </a:r>
              <a:r>
                <a:rPr lang="fr-FR"/>
                <a:t> of science </a:t>
              </a:r>
              <a:r>
                <a:rPr lang="fr-FR" err="1"/>
                <a:t>policy</a:t>
              </a:r>
              <a:endParaRPr lang="fr-FR"/>
            </a:p>
          </p:txBody>
        </p:sp>
        <p:cxnSp>
          <p:nvCxnSpPr>
            <p:cNvPr id="37" name="Connecteur droit avec flèche 36">
              <a:extLst>
                <a:ext uri="{FF2B5EF4-FFF2-40B4-BE49-F238E27FC236}">
                  <a16:creationId xmlns:a16="http://schemas.microsoft.com/office/drawing/2014/main" id="{72EE11C0-C46C-DD45-A4D0-8951BA879B99}"/>
                </a:ext>
              </a:extLst>
            </p:cNvPr>
            <p:cNvCxnSpPr>
              <a:cxnSpLocks/>
              <a:stCxn id="27" idx="1"/>
            </p:cNvCxnSpPr>
            <p:nvPr/>
          </p:nvCxnSpPr>
          <p:spPr>
            <a:xfrm flipH="1">
              <a:off x="7099816" y="1772010"/>
              <a:ext cx="1113172" cy="994355"/>
            </a:xfrm>
            <a:prstGeom prst="straightConnector1">
              <a:avLst/>
            </a:prstGeom>
            <a:ln w="3492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>
              <a:extLst>
                <a:ext uri="{FF2B5EF4-FFF2-40B4-BE49-F238E27FC236}">
                  <a16:creationId xmlns:a16="http://schemas.microsoft.com/office/drawing/2014/main" id="{B8223EE6-FA29-3549-8C44-F048E5387A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05320" y="2236544"/>
              <a:ext cx="1108688" cy="681974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>
              <a:extLst>
                <a:ext uri="{FF2B5EF4-FFF2-40B4-BE49-F238E27FC236}">
                  <a16:creationId xmlns:a16="http://schemas.microsoft.com/office/drawing/2014/main" id="{31FF3978-EA29-1C44-A9E0-ABB7024595F3}"/>
                </a:ext>
              </a:extLst>
            </p:cNvPr>
            <p:cNvCxnSpPr>
              <a:cxnSpLocks/>
              <a:stCxn id="31" idx="1"/>
            </p:cNvCxnSpPr>
            <p:nvPr/>
          </p:nvCxnSpPr>
          <p:spPr>
            <a:xfrm flipH="1">
              <a:off x="7122544" y="2730175"/>
              <a:ext cx="1084975" cy="278183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>
              <a:extLst>
                <a:ext uri="{FF2B5EF4-FFF2-40B4-BE49-F238E27FC236}">
                  <a16:creationId xmlns:a16="http://schemas.microsoft.com/office/drawing/2014/main" id="{C75F5106-B20A-954E-AA31-DF5485290B59}"/>
                </a:ext>
              </a:extLst>
            </p:cNvPr>
            <p:cNvCxnSpPr>
              <a:cxnSpLocks/>
              <a:stCxn id="32" idx="1"/>
              <a:endCxn id="10" idx="3"/>
            </p:cNvCxnSpPr>
            <p:nvPr/>
          </p:nvCxnSpPr>
          <p:spPr>
            <a:xfrm flipH="1" flipV="1">
              <a:off x="7088096" y="3117207"/>
              <a:ext cx="1122736" cy="262759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>
              <a:extLst>
                <a:ext uri="{FF2B5EF4-FFF2-40B4-BE49-F238E27FC236}">
                  <a16:creationId xmlns:a16="http://schemas.microsoft.com/office/drawing/2014/main" id="{B0F73CD0-5BEA-2D44-A68F-54A31D89EF2F}"/>
                </a:ext>
              </a:extLst>
            </p:cNvPr>
            <p:cNvCxnSpPr>
              <a:cxnSpLocks/>
              <a:stCxn id="33" idx="1"/>
            </p:cNvCxnSpPr>
            <p:nvPr/>
          </p:nvCxnSpPr>
          <p:spPr>
            <a:xfrm flipH="1" flipV="1">
              <a:off x="7101879" y="3264862"/>
              <a:ext cx="1095170" cy="62661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>
              <a:extLst>
                <a:ext uri="{FF2B5EF4-FFF2-40B4-BE49-F238E27FC236}">
                  <a16:creationId xmlns:a16="http://schemas.microsoft.com/office/drawing/2014/main" id="{611ADAEB-E053-874D-9B83-327E9E9F44D8}"/>
                </a:ext>
              </a:extLst>
            </p:cNvPr>
            <p:cNvCxnSpPr>
              <a:cxnSpLocks/>
              <a:stCxn id="34" idx="1"/>
            </p:cNvCxnSpPr>
            <p:nvPr/>
          </p:nvCxnSpPr>
          <p:spPr>
            <a:xfrm flipH="1" flipV="1">
              <a:off x="7086440" y="3429000"/>
              <a:ext cx="1124392" cy="819529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avec flèche 42">
              <a:extLst>
                <a:ext uri="{FF2B5EF4-FFF2-40B4-BE49-F238E27FC236}">
                  <a16:creationId xmlns:a16="http://schemas.microsoft.com/office/drawing/2014/main" id="{9C18766A-D488-9249-89E5-F0F270D7D84B}"/>
                </a:ext>
              </a:extLst>
            </p:cNvPr>
            <p:cNvCxnSpPr>
              <a:cxnSpLocks/>
              <a:stCxn id="36" idx="1"/>
            </p:cNvCxnSpPr>
            <p:nvPr/>
          </p:nvCxnSpPr>
          <p:spPr>
            <a:xfrm flipH="1" flipV="1">
              <a:off x="7108519" y="3576816"/>
              <a:ext cx="1102313" cy="1131479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395DE203-3E70-0241-A1D9-882ED2241DF9}"/>
              </a:ext>
            </a:extLst>
          </p:cNvPr>
          <p:cNvGrpSpPr/>
          <p:nvPr/>
        </p:nvGrpSpPr>
        <p:grpSpPr>
          <a:xfrm>
            <a:off x="1157705" y="1604332"/>
            <a:ext cx="3529684" cy="2644184"/>
            <a:chOff x="1157705" y="1604332"/>
            <a:chExt cx="3529684" cy="2644184"/>
          </a:xfrm>
        </p:grpSpPr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2AD7418C-576D-A74A-9762-C090C9C65CF8}"/>
                </a:ext>
              </a:extLst>
            </p:cNvPr>
            <p:cNvSpPr txBox="1"/>
            <p:nvPr/>
          </p:nvSpPr>
          <p:spPr>
            <a:xfrm>
              <a:off x="1157705" y="1604332"/>
              <a:ext cx="2741323" cy="369332"/>
            </a:xfrm>
            <a:prstGeom prst="rect">
              <a:avLst/>
            </a:prstGeom>
            <a:noFill/>
            <a:ln w="44450" cmpd="tri">
              <a:solidFill>
                <a:srgbClr val="F05B0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b="1" err="1"/>
                <a:t>Fast-track</a:t>
              </a:r>
              <a:r>
                <a:rPr lang="fr-FR" b="1"/>
                <a:t> </a:t>
              </a:r>
              <a:r>
                <a:rPr lang="fr-FR" b="1" err="1"/>
                <a:t>development</a:t>
              </a:r>
              <a:endParaRPr lang="fr-FR" b="1"/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DBCF6A4C-7849-094C-9327-DC1F61BC12B8}"/>
                </a:ext>
              </a:extLst>
            </p:cNvPr>
            <p:cNvSpPr txBox="1"/>
            <p:nvPr/>
          </p:nvSpPr>
          <p:spPr>
            <a:xfrm>
              <a:off x="1491012" y="2166672"/>
              <a:ext cx="2058533" cy="369332"/>
            </a:xfrm>
            <a:prstGeom prst="rect">
              <a:avLst/>
            </a:prstGeom>
            <a:noFill/>
            <a:ln w="25400">
              <a:solidFill>
                <a:srgbClr val="F05B0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fr-FR"/>
                <a:t>        Nb </a:t>
              </a:r>
              <a:r>
                <a:rPr lang="fr-FR" err="1"/>
                <a:t>researchers</a:t>
              </a:r>
              <a:endParaRPr lang="fr-FR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486F8618-3D47-3C4A-9B2C-D8412F9A86F1}"/>
                </a:ext>
              </a:extLst>
            </p:cNvPr>
            <p:cNvSpPr txBox="1"/>
            <p:nvPr/>
          </p:nvSpPr>
          <p:spPr>
            <a:xfrm>
              <a:off x="1408456" y="3879184"/>
              <a:ext cx="2164141" cy="369332"/>
            </a:xfrm>
            <a:prstGeom prst="rect">
              <a:avLst/>
            </a:prstGeom>
            <a:noFill/>
            <a:ln w="25400">
              <a:solidFill>
                <a:srgbClr val="F05B0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fr-FR"/>
                <a:t>Globalisation</a:t>
              </a:r>
            </a:p>
          </p:txBody>
        </p:sp>
        <p:cxnSp>
          <p:nvCxnSpPr>
            <p:cNvPr id="48" name="Connecteur droit avec flèche 47">
              <a:extLst>
                <a:ext uri="{FF2B5EF4-FFF2-40B4-BE49-F238E27FC236}">
                  <a16:creationId xmlns:a16="http://schemas.microsoft.com/office/drawing/2014/main" id="{ADE720D0-6C64-3046-9325-AA629D2E3E65}"/>
                </a:ext>
              </a:extLst>
            </p:cNvPr>
            <p:cNvCxnSpPr/>
            <p:nvPr/>
          </p:nvCxnSpPr>
          <p:spPr>
            <a:xfrm flipV="1">
              <a:off x="1756615" y="2174465"/>
              <a:ext cx="169333" cy="18466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9F0F0CFF-4BCF-6249-9654-6185914249FE}"/>
                </a:ext>
              </a:extLst>
            </p:cNvPr>
            <p:cNvSpPr txBox="1"/>
            <p:nvPr/>
          </p:nvSpPr>
          <p:spPr>
            <a:xfrm>
              <a:off x="1491011" y="2643990"/>
              <a:ext cx="2058534" cy="653310"/>
            </a:xfrm>
            <a:prstGeom prst="rect">
              <a:avLst/>
            </a:prstGeom>
            <a:noFill/>
            <a:ln w="25400">
              <a:solidFill>
                <a:srgbClr val="F05B0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fr-FR"/>
                <a:t>        Nb Scientific            Fields</a:t>
              </a:r>
            </a:p>
          </p:txBody>
        </p:sp>
        <p:cxnSp>
          <p:nvCxnSpPr>
            <p:cNvPr id="50" name="Connecteur droit avec flèche 49">
              <a:extLst>
                <a:ext uri="{FF2B5EF4-FFF2-40B4-BE49-F238E27FC236}">
                  <a16:creationId xmlns:a16="http://schemas.microsoft.com/office/drawing/2014/main" id="{2969858B-D93A-5242-90DE-6EAD9681E1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0164" y="2811869"/>
              <a:ext cx="169332" cy="28202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avec flèche 50">
              <a:extLst>
                <a:ext uri="{FF2B5EF4-FFF2-40B4-BE49-F238E27FC236}">
                  <a16:creationId xmlns:a16="http://schemas.microsoft.com/office/drawing/2014/main" id="{87E80E85-D7EE-8046-BAE9-F8ABBC1C5FEC}"/>
                </a:ext>
              </a:extLst>
            </p:cNvPr>
            <p:cNvCxnSpPr>
              <a:cxnSpLocks/>
              <a:stCxn id="46" idx="3"/>
            </p:cNvCxnSpPr>
            <p:nvPr/>
          </p:nvCxnSpPr>
          <p:spPr>
            <a:xfrm>
              <a:off x="3549545" y="2351338"/>
              <a:ext cx="1128624" cy="534679"/>
            </a:xfrm>
            <a:prstGeom prst="straightConnector1">
              <a:avLst/>
            </a:prstGeom>
            <a:ln w="38100">
              <a:solidFill>
                <a:srgbClr val="F05B0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avec flèche 51">
              <a:extLst>
                <a:ext uri="{FF2B5EF4-FFF2-40B4-BE49-F238E27FC236}">
                  <a16:creationId xmlns:a16="http://schemas.microsoft.com/office/drawing/2014/main" id="{219522D8-B7E8-3E4C-B79E-AC4A73B10988}"/>
                </a:ext>
              </a:extLst>
            </p:cNvPr>
            <p:cNvCxnSpPr>
              <a:cxnSpLocks/>
              <a:stCxn id="49" idx="3"/>
            </p:cNvCxnSpPr>
            <p:nvPr/>
          </p:nvCxnSpPr>
          <p:spPr>
            <a:xfrm>
              <a:off x="3549545" y="2970645"/>
              <a:ext cx="1128624" cy="44334"/>
            </a:xfrm>
            <a:prstGeom prst="straightConnector1">
              <a:avLst/>
            </a:prstGeom>
            <a:ln w="38100">
              <a:solidFill>
                <a:srgbClr val="F05B0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avec flèche 52">
              <a:extLst>
                <a:ext uri="{FF2B5EF4-FFF2-40B4-BE49-F238E27FC236}">
                  <a16:creationId xmlns:a16="http://schemas.microsoft.com/office/drawing/2014/main" id="{68C09C5E-2C1B-B948-90F8-723B03381BE7}"/>
                </a:ext>
              </a:extLst>
            </p:cNvPr>
            <p:cNvCxnSpPr>
              <a:cxnSpLocks/>
              <a:stCxn id="47" idx="3"/>
            </p:cNvCxnSpPr>
            <p:nvPr/>
          </p:nvCxnSpPr>
          <p:spPr>
            <a:xfrm flipV="1">
              <a:off x="3572597" y="3394322"/>
              <a:ext cx="1114792" cy="669528"/>
            </a:xfrm>
            <a:prstGeom prst="straightConnector1">
              <a:avLst/>
            </a:prstGeom>
            <a:ln w="38100">
              <a:solidFill>
                <a:srgbClr val="F05B0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329987E0-F0F0-8449-983A-CD23B2B71727}"/>
              </a:ext>
            </a:extLst>
          </p:cNvPr>
          <p:cNvGrpSpPr/>
          <p:nvPr/>
        </p:nvGrpSpPr>
        <p:grpSpPr>
          <a:xfrm>
            <a:off x="653387" y="169446"/>
            <a:ext cx="11233813" cy="6176331"/>
            <a:chOff x="653387" y="169446"/>
            <a:chExt cx="11233813" cy="6176331"/>
          </a:xfrm>
        </p:grpSpPr>
        <p:sp>
          <p:nvSpPr>
            <p:cNvPr id="55" name="Rectangle à coins arrondis 69">
              <a:extLst>
                <a:ext uri="{FF2B5EF4-FFF2-40B4-BE49-F238E27FC236}">
                  <a16:creationId xmlns:a16="http://schemas.microsoft.com/office/drawing/2014/main" id="{E45EAC9F-BE50-E542-9185-AFBFB69E4385}"/>
                </a:ext>
              </a:extLst>
            </p:cNvPr>
            <p:cNvSpPr/>
            <p:nvPr/>
          </p:nvSpPr>
          <p:spPr>
            <a:xfrm>
              <a:off x="1151467" y="592667"/>
              <a:ext cx="10735733" cy="575311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2083F21A-1EC5-0F4E-8C7F-EAC2B8DA2395}"/>
                </a:ext>
              </a:extLst>
            </p:cNvPr>
            <p:cNvSpPr txBox="1"/>
            <p:nvPr/>
          </p:nvSpPr>
          <p:spPr>
            <a:xfrm>
              <a:off x="5117616" y="169446"/>
              <a:ext cx="29671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err="1">
                  <a:solidFill>
                    <a:srgbClr val="FF0000"/>
                  </a:solidFill>
                </a:rPr>
                <a:t>Regulatory</a:t>
              </a:r>
              <a:r>
                <a:rPr lang="fr-FR" sz="2000" b="1">
                  <a:solidFill>
                    <a:srgbClr val="FF0000"/>
                  </a:solidFill>
                </a:rPr>
                <a:t> </a:t>
              </a:r>
              <a:r>
                <a:rPr lang="fr-FR" sz="2000" b="1" err="1">
                  <a:solidFill>
                    <a:srgbClr val="FF0000"/>
                  </a:solidFill>
                </a:rPr>
                <a:t>framework</a:t>
              </a:r>
              <a:endParaRPr lang="fr-FR" sz="2000" b="1">
                <a:solidFill>
                  <a:srgbClr val="FF0000"/>
                </a:solidFill>
              </a:endParaRP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D9853191-5475-1749-BE06-89786257F12D}"/>
                </a:ext>
              </a:extLst>
            </p:cNvPr>
            <p:cNvSpPr txBox="1"/>
            <p:nvPr/>
          </p:nvSpPr>
          <p:spPr>
            <a:xfrm rot="16200000">
              <a:off x="-928007" y="2950962"/>
              <a:ext cx="3624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>
                  <a:solidFill>
                    <a:srgbClr val="FF0000"/>
                  </a:solidFill>
                </a:rPr>
                <a:t>Financial </a:t>
              </a:r>
              <a:r>
                <a:rPr lang="fr-FR" sz="2400" b="1" err="1">
                  <a:solidFill>
                    <a:srgbClr val="FF0000"/>
                  </a:solidFill>
                </a:rPr>
                <a:t>constraints</a:t>
              </a:r>
              <a:endParaRPr lang="fr-FR" sz="2400" b="1">
                <a:solidFill>
                  <a:srgbClr val="FF0000"/>
                </a:solidFill>
              </a:endParaRPr>
            </a:p>
          </p:txBody>
        </p:sp>
      </p:grpSp>
      <p:cxnSp>
        <p:nvCxnSpPr>
          <p:cNvPr id="66" name="Connecteur droit avec flèche 65">
            <a:extLst>
              <a:ext uri="{FF2B5EF4-FFF2-40B4-BE49-F238E27FC236}">
                <a16:creationId xmlns:a16="http://schemas.microsoft.com/office/drawing/2014/main" id="{E813652E-E3C5-9B4C-A920-8A4BC92D9B8B}"/>
              </a:ext>
            </a:extLst>
          </p:cNvPr>
          <p:cNvCxnSpPr>
            <a:cxnSpLocks/>
          </p:cNvCxnSpPr>
          <p:nvPr/>
        </p:nvCxnSpPr>
        <p:spPr>
          <a:xfrm flipV="1">
            <a:off x="3603626" y="3138834"/>
            <a:ext cx="1080177" cy="390390"/>
          </a:xfrm>
          <a:prstGeom prst="straightConnector1">
            <a:avLst/>
          </a:prstGeom>
          <a:ln w="38100">
            <a:solidFill>
              <a:srgbClr val="F05B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ZoneTexte 67">
            <a:extLst>
              <a:ext uri="{FF2B5EF4-FFF2-40B4-BE49-F238E27FC236}">
                <a16:creationId xmlns:a16="http://schemas.microsoft.com/office/drawing/2014/main" id="{45AF303A-2221-F445-86D4-922A2A23F2D6}"/>
              </a:ext>
            </a:extLst>
          </p:cNvPr>
          <p:cNvSpPr txBox="1"/>
          <p:nvPr/>
        </p:nvSpPr>
        <p:spPr>
          <a:xfrm>
            <a:off x="6518526" y="845811"/>
            <a:ext cx="1496398" cy="646331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fr-FR" err="1"/>
              <a:t>Research</a:t>
            </a:r>
            <a:r>
              <a:rPr lang="fr-FR"/>
              <a:t> </a:t>
            </a:r>
            <a:r>
              <a:rPr lang="fr-FR" err="1"/>
              <a:t>methods</a:t>
            </a:r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1894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1FA8C-FFB6-450B-B3A1-DBF550EC81E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15F1DB1-D9C2-1046-8BE7-EC5E2F9F1FD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033E11D-B38B-B744-BD6F-97526C93A293}"/>
              </a:ext>
            </a:extLst>
          </p:cNvPr>
          <p:cNvSpPr txBox="1"/>
          <p:nvPr/>
        </p:nvSpPr>
        <p:spPr>
          <a:xfrm>
            <a:off x="3275215" y="1047405"/>
            <a:ext cx="821297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>
                <a:solidFill>
                  <a:srgbClr val="005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 of the </a:t>
            </a:r>
            <a:r>
              <a:rPr lang="fr-FR" sz="2000" b="1" err="1">
                <a:solidFill>
                  <a:srgbClr val="005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publishing</a:t>
            </a:r>
            <a:r>
              <a:rPr lang="fr-FR" sz="2000" b="1">
                <a:solidFill>
                  <a:srgbClr val="005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err="1">
                <a:solidFill>
                  <a:srgbClr val="005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  <a:r>
              <a:rPr lang="fr-FR" sz="2000" b="1">
                <a:solidFill>
                  <a:srgbClr val="005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000" b="1" err="1">
                <a:solidFill>
                  <a:srgbClr val="005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oligopolies</a:t>
            </a:r>
            <a:r>
              <a:rPr lang="fr-FR" sz="2000" b="1">
                <a:solidFill>
                  <a:srgbClr val="005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2000" b="1" err="1">
                <a:solidFill>
                  <a:srgbClr val="005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  <a:r>
              <a:rPr lang="fr-FR" sz="2000" b="1">
                <a:solidFill>
                  <a:srgbClr val="005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:</a:t>
            </a:r>
          </a:p>
          <a:p>
            <a:r>
              <a:rPr lang="fr-FR" sz="20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fr-FR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profit </a:t>
            </a:r>
            <a:r>
              <a:rPr lang="fr-FR" sz="20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maximization</a:t>
            </a:r>
            <a:r>
              <a:rPr lang="fr-FR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</a:t>
            </a:r>
            <a:r>
              <a:rPr lang="fr-FR" sz="2000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of </a:t>
            </a:r>
            <a:r>
              <a:rPr lang="fr-FR" sz="2000" err="1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prestigious</a:t>
            </a:r>
            <a:r>
              <a:rPr lang="fr-FR" sz="2000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err="1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reviews</a:t>
            </a:r>
            <a:r>
              <a:rPr lang="fr-FR" sz="2000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large publication </a:t>
            </a:r>
            <a:r>
              <a:rPr lang="fr-FR" sz="2000" err="1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databases</a:t>
            </a:r>
            <a:r>
              <a:rPr lang="fr-FR" sz="2000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management of the </a:t>
            </a:r>
            <a:r>
              <a:rPr lang="fr-FR" sz="2000" err="1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reviewing</a:t>
            </a:r>
            <a:r>
              <a:rPr lang="fr-FR" sz="2000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err="1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fr-FR" sz="2000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Sales of value-</a:t>
            </a:r>
            <a:r>
              <a:rPr lang="fr-FR" sz="2000" err="1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</a:t>
            </a:r>
            <a:r>
              <a:rPr lang="fr-FR" sz="2000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services</a:t>
            </a:r>
          </a:p>
          <a:p>
            <a:r>
              <a:rPr lang="fr-FR" sz="20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</a:t>
            </a:r>
            <a:r>
              <a:rPr lang="fr-FR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20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transparency</a:t>
            </a:r>
            <a:endParaRPr lang="fr-FR" sz="2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b="1">
                <a:solidFill>
                  <a:srgbClr val="005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</a:t>
            </a:r>
            <a:r>
              <a:rPr lang="fr-FR" sz="2000" b="1" err="1">
                <a:solidFill>
                  <a:srgbClr val="005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fr-FR" sz="2000" b="1">
                <a:solidFill>
                  <a:srgbClr val="005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err="1">
                <a:solidFill>
                  <a:srgbClr val="005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essentially</a:t>
            </a:r>
            <a:r>
              <a:rPr lang="fr-FR" sz="2000" b="1">
                <a:solidFill>
                  <a:srgbClr val="005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err="1">
                <a:solidFill>
                  <a:srgbClr val="005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fr-FR" sz="2000" b="1">
                <a:solidFill>
                  <a:srgbClr val="005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fr-FR" sz="2000" b="1" err="1">
                <a:solidFill>
                  <a:srgbClr val="005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bibliometrics</a:t>
            </a:r>
            <a:r>
              <a:rPr lang="fr-FR" sz="2000" b="1">
                <a:solidFill>
                  <a:srgbClr val="005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(impact factor) :</a:t>
            </a:r>
          </a:p>
          <a:p>
            <a:r>
              <a:rPr lang="fr-FR" sz="2000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 </a:t>
            </a:r>
            <a:r>
              <a:rPr lang="fr-FR" sz="20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researchers</a:t>
            </a:r>
            <a:r>
              <a:rPr lang="fr-FR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fr-FR" sz="20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appetence</a:t>
            </a:r>
            <a:r>
              <a:rPr lang="fr-FR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FR" sz="20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prestigious</a:t>
            </a:r>
            <a:r>
              <a:rPr lang="fr-FR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journals</a:t>
            </a:r>
            <a:r>
              <a:rPr lang="fr-FR" sz="2000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err="1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reinforces</a:t>
            </a:r>
            <a:r>
              <a:rPr lang="fr-FR" sz="2000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major </a:t>
            </a:r>
            <a:r>
              <a:rPr lang="fr-FR" sz="2000" err="1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publishers</a:t>
            </a:r>
            <a:endParaRPr lang="fr-FR" sz="2000">
              <a:solidFill>
                <a:srgbClr val="5CB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b="1" err="1">
                <a:solidFill>
                  <a:srgbClr val="005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Regulatory</a:t>
            </a:r>
            <a:r>
              <a:rPr lang="fr-FR" sz="2000" b="1">
                <a:solidFill>
                  <a:srgbClr val="005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limitations : </a:t>
            </a:r>
          </a:p>
          <a:p>
            <a:r>
              <a:rPr lang="fr-FR" sz="2000" err="1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Assignment</a:t>
            </a:r>
            <a:r>
              <a:rPr lang="fr-FR" sz="2000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copyright and long embargo </a:t>
            </a:r>
            <a:r>
              <a:rPr lang="fr-FR" sz="2000" err="1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fr-FR" sz="2000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err="1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hinders</a:t>
            </a:r>
            <a:r>
              <a:rPr lang="fr-FR" sz="2000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open </a:t>
            </a:r>
            <a:r>
              <a:rPr lang="fr-FR" sz="2000" err="1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archiving</a:t>
            </a:r>
            <a:r>
              <a:rPr lang="fr-FR" sz="2000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000" err="1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uncertainty</a:t>
            </a:r>
            <a:r>
              <a:rPr lang="fr-FR" sz="2000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err="1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fr-FR" sz="2000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err="1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researchers</a:t>
            </a:r>
            <a:endParaRPr lang="fr-FR" sz="2000">
              <a:solidFill>
                <a:srgbClr val="5CB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 of the TDM</a:t>
            </a:r>
          </a:p>
          <a:p>
            <a:r>
              <a:rPr lang="fr-FR" sz="2000" b="1" err="1">
                <a:solidFill>
                  <a:srgbClr val="005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fr-FR" sz="2000" b="1">
                <a:solidFill>
                  <a:srgbClr val="005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large </a:t>
            </a:r>
            <a:r>
              <a:rPr lang="fr-FR" sz="2000" b="1" err="1">
                <a:solidFill>
                  <a:srgbClr val="005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heterogeneity</a:t>
            </a:r>
            <a:r>
              <a:rPr lang="fr-FR" sz="2000" b="1">
                <a:solidFill>
                  <a:srgbClr val="005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fr-FR" sz="2000" b="1" err="1">
                <a:solidFill>
                  <a:srgbClr val="005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fr-FR" sz="2000" b="1">
                <a:solidFill>
                  <a:srgbClr val="005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population by </a:t>
            </a:r>
            <a:r>
              <a:rPr lang="fr-FR" sz="2000" b="1" err="1">
                <a:solidFill>
                  <a:srgbClr val="005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fr-FR" sz="2000" b="1">
                <a:solidFill>
                  <a:srgbClr val="005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fr-FR" sz="2000">
                <a:solidFill>
                  <a:srgbClr val="005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err="1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fr-FR" sz="2000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2000" err="1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fr-FR" sz="2000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sz="2000" err="1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consensual</a:t>
            </a:r>
            <a:r>
              <a:rPr lang="fr-FR" sz="2000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publication model</a:t>
            </a:r>
          </a:p>
          <a:p>
            <a:r>
              <a:rPr lang="fr-FR" sz="2000" err="1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fr-FR" sz="2000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area </a:t>
            </a:r>
            <a:r>
              <a:rPr lang="fr-FR" sz="2000" err="1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2000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err="1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  <a:r>
              <a:rPr lang="fr-FR" sz="2000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2000" err="1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fr-FR" sz="2000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err="1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infancy</a:t>
            </a:r>
            <a:r>
              <a:rPr lang="fr-FR" sz="2000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2000" err="1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fr-FR" sz="2000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err="1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r>
              <a:rPr lang="fr-FR" sz="2000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390F8C-92C7-2144-A6EE-6830F4629575}"/>
              </a:ext>
            </a:extLst>
          </p:cNvPr>
          <p:cNvSpPr/>
          <p:nvPr/>
        </p:nvSpPr>
        <p:spPr>
          <a:xfrm>
            <a:off x="390861" y="1950698"/>
            <a:ext cx="24687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err="1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fr-FR" sz="3000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fr-FR" sz="3000" err="1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fr-FR" sz="3000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err="1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fr-FR" sz="3000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err="1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fr-FR" sz="3000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err="1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difficulties</a:t>
            </a:r>
            <a:r>
              <a:rPr lang="fr-FR" sz="3000">
                <a:solidFill>
                  <a:srgbClr val="5CB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463815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565E8-5C2D-4208-9D3A-C9096D116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3969" y="2794304"/>
            <a:ext cx="9756557" cy="1764996"/>
          </a:xfrm>
        </p:spPr>
        <p:txBody>
          <a:bodyPr/>
          <a:lstStyle/>
          <a:p>
            <a:r>
              <a:rPr lang="nl-BE"/>
              <a:t>T</a:t>
            </a:r>
            <a:r>
              <a:rPr lang="en-BE"/>
              <a:t>r</a:t>
            </a:r>
            <a:r>
              <a:rPr lang="nl-BE"/>
              <a:t>a</a:t>
            </a:r>
            <a:r>
              <a:rPr lang="en-BE"/>
              <a:t>n</a:t>
            </a:r>
            <a:r>
              <a:rPr lang="nl-BE"/>
              <a:t>s</a:t>
            </a:r>
            <a:r>
              <a:rPr lang="en-BE"/>
              <a:t>i</a:t>
            </a:r>
            <a:r>
              <a:rPr lang="nl-BE"/>
              <a:t>t</a:t>
            </a:r>
            <a:r>
              <a:rPr lang="en-BE"/>
              <a:t>i</a:t>
            </a:r>
            <a:r>
              <a:rPr lang="nl-BE"/>
              <a:t>o</a:t>
            </a:r>
            <a:r>
              <a:rPr lang="en-BE"/>
              <a:t>n</a:t>
            </a:r>
            <a:r>
              <a:rPr lang="nl-BE"/>
              <a:t>i</a:t>
            </a:r>
            <a:r>
              <a:rPr lang="en-BE"/>
              <a:t>n</a:t>
            </a:r>
            <a:r>
              <a:rPr lang="nl-BE"/>
              <a:t>g</a:t>
            </a:r>
            <a:r>
              <a:rPr lang="en-BE"/>
              <a:t> </a:t>
            </a:r>
            <a:r>
              <a:rPr lang="nl-BE"/>
              <a:t>t</a:t>
            </a:r>
            <a:r>
              <a:rPr lang="en-BE"/>
              <a:t>o </a:t>
            </a:r>
            <a:r>
              <a:rPr lang="nl-BE"/>
              <a:t>O</a:t>
            </a:r>
            <a:r>
              <a:rPr lang="en-BE"/>
              <a:t>p</a:t>
            </a:r>
            <a:r>
              <a:rPr lang="nl-BE"/>
              <a:t>e</a:t>
            </a:r>
            <a:r>
              <a:rPr lang="en-BE"/>
              <a:t>n Science</a:t>
            </a:r>
          </a:p>
        </p:txBody>
      </p:sp>
    </p:spTree>
    <p:extLst>
      <p:ext uri="{BB962C8B-B14F-4D97-AF65-F5344CB8AC3E}">
        <p14:creationId xmlns:p14="http://schemas.microsoft.com/office/powerpoint/2010/main" val="2604330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85443-61C0-48EC-B87F-3EDF080F8C15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nl-BE"/>
              <a:t>O</a:t>
            </a:r>
            <a:r>
              <a:rPr lang="en-BE"/>
              <a:t>p</a:t>
            </a:r>
            <a:r>
              <a:rPr lang="nl-BE"/>
              <a:t>e</a:t>
            </a:r>
            <a:r>
              <a:rPr lang="en-BE"/>
              <a:t>n </a:t>
            </a:r>
            <a:r>
              <a:rPr lang="nl-BE"/>
              <a:t>S</a:t>
            </a:r>
            <a:r>
              <a:rPr lang="en-BE"/>
              <a:t>c</a:t>
            </a:r>
            <a:r>
              <a:rPr lang="nl-BE"/>
              <a:t>i</a:t>
            </a:r>
            <a:r>
              <a:rPr lang="en-BE"/>
              <a:t>e</a:t>
            </a:r>
            <a:r>
              <a:rPr lang="nl-BE"/>
              <a:t>n</a:t>
            </a:r>
            <a:r>
              <a:rPr lang="en-BE"/>
              <a:t>c</a:t>
            </a:r>
            <a:r>
              <a:rPr lang="nl-BE"/>
              <a:t>e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6AC3FA-7735-4430-8640-4D5F0BBE451F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algn="just"/>
            <a:r>
              <a:rPr lang="en-GB" b="0">
                <a:solidFill>
                  <a:srgbClr val="005286"/>
                </a:solidFill>
              </a:rPr>
              <a:t>Compared to the “closed” nature of the current research system, </a:t>
            </a:r>
            <a:r>
              <a:rPr lang="en-GB"/>
              <a:t>Open Science </a:t>
            </a:r>
            <a:r>
              <a:rPr lang="en-GB" b="0">
                <a:solidFill>
                  <a:srgbClr val="005286"/>
                </a:solidFill>
              </a:rPr>
              <a:t>aims to extend “the principles of openness to the whole research cycle, fostering sharing and collaboration as early as possible thus entailing a systemic change to the way science and research is done.”</a:t>
            </a:r>
            <a:endParaRPr lang="en-BE" b="0">
              <a:solidFill>
                <a:srgbClr val="005286"/>
              </a:solidFill>
            </a:endParaRPr>
          </a:p>
          <a:p>
            <a:pPr algn="just"/>
            <a:endParaRPr lang="en-BE" b="0">
              <a:solidFill>
                <a:srgbClr val="005286"/>
              </a:solidFill>
            </a:endParaRPr>
          </a:p>
          <a:p>
            <a:pPr algn="just"/>
            <a:r>
              <a:rPr lang="en-BE" b="0">
                <a:solidFill>
                  <a:srgbClr val="005286"/>
                </a:solidFill>
              </a:rPr>
              <a:t>Transitioning to Open Science is a </a:t>
            </a:r>
            <a:r>
              <a:rPr lang="nl-BE"/>
              <a:t>s</a:t>
            </a:r>
            <a:r>
              <a:rPr lang="en-BE"/>
              <a:t>h</a:t>
            </a:r>
            <a:r>
              <a:rPr lang="nl-BE"/>
              <a:t>a</a:t>
            </a:r>
            <a:r>
              <a:rPr lang="en-BE"/>
              <a:t>r</a:t>
            </a:r>
            <a:r>
              <a:rPr lang="nl-BE"/>
              <a:t>e</a:t>
            </a:r>
            <a:r>
              <a:rPr lang="en-BE"/>
              <a:t>d </a:t>
            </a:r>
            <a:r>
              <a:rPr lang="nl-BE"/>
              <a:t>r</a:t>
            </a:r>
            <a:r>
              <a:rPr lang="en-BE"/>
              <a:t>e</a:t>
            </a:r>
            <a:r>
              <a:rPr lang="nl-BE"/>
              <a:t>s</a:t>
            </a:r>
            <a:r>
              <a:rPr lang="en-BE"/>
              <a:t>p</a:t>
            </a:r>
            <a:r>
              <a:rPr lang="nl-BE"/>
              <a:t>o</a:t>
            </a:r>
            <a:r>
              <a:rPr lang="en-BE"/>
              <a:t>n</a:t>
            </a:r>
            <a:r>
              <a:rPr lang="nl-BE"/>
              <a:t>s</a:t>
            </a:r>
            <a:r>
              <a:rPr lang="en-BE"/>
              <a:t>i</a:t>
            </a:r>
            <a:r>
              <a:rPr lang="nl-BE"/>
              <a:t>b</a:t>
            </a:r>
            <a:r>
              <a:rPr lang="en-BE"/>
              <a:t>i</a:t>
            </a:r>
            <a:r>
              <a:rPr lang="nl-BE"/>
              <a:t>l</a:t>
            </a:r>
            <a:r>
              <a:rPr lang="en-BE"/>
              <a:t>i</a:t>
            </a:r>
            <a:r>
              <a:rPr lang="nl-BE"/>
              <a:t>t</a:t>
            </a:r>
            <a:r>
              <a:rPr lang="en-BE"/>
              <a:t>y </a:t>
            </a:r>
            <a:r>
              <a:rPr lang="en-BE" b="0">
                <a:solidFill>
                  <a:srgbClr val="005286"/>
                </a:solidFill>
              </a:rPr>
              <a:t>and requires a </a:t>
            </a:r>
            <a:r>
              <a:rPr lang="nl-BE"/>
              <a:t>c</a:t>
            </a:r>
            <a:r>
              <a:rPr lang="en-BE"/>
              <a:t>o</a:t>
            </a:r>
            <a:r>
              <a:rPr lang="nl-BE"/>
              <a:t>n</a:t>
            </a:r>
            <a:r>
              <a:rPr lang="en-BE"/>
              <a:t>c</a:t>
            </a:r>
            <a:r>
              <a:rPr lang="nl-BE"/>
              <a:t>e</a:t>
            </a:r>
            <a:r>
              <a:rPr lang="en-BE"/>
              <a:t>r</a:t>
            </a:r>
            <a:r>
              <a:rPr lang="nl-BE"/>
              <a:t>t</a:t>
            </a:r>
            <a:r>
              <a:rPr lang="en-BE"/>
              <a:t>e</a:t>
            </a:r>
            <a:r>
              <a:rPr lang="nl-BE"/>
              <a:t>d</a:t>
            </a:r>
            <a:r>
              <a:rPr lang="en-BE"/>
              <a:t> </a:t>
            </a:r>
            <a:r>
              <a:rPr lang="nl-BE"/>
              <a:t>a</a:t>
            </a:r>
            <a:r>
              <a:rPr lang="en-BE"/>
              <a:t>p</a:t>
            </a:r>
            <a:r>
              <a:rPr lang="nl-BE"/>
              <a:t>p</a:t>
            </a:r>
            <a:r>
              <a:rPr lang="en-BE"/>
              <a:t>r</a:t>
            </a:r>
            <a:r>
              <a:rPr lang="nl-BE"/>
              <a:t>o</a:t>
            </a:r>
            <a:r>
              <a:rPr lang="en-BE"/>
              <a:t>a</a:t>
            </a:r>
            <a:r>
              <a:rPr lang="nl-BE"/>
              <a:t>c</a:t>
            </a:r>
            <a:r>
              <a:rPr lang="en-BE"/>
              <a:t>h </a:t>
            </a:r>
            <a:r>
              <a:rPr lang="en-BE" b="0">
                <a:solidFill>
                  <a:srgbClr val="005286"/>
                </a:solidFill>
              </a:rPr>
              <a:t>uniting the main actors.</a:t>
            </a:r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1FA8C-FFB6-450B-B3A1-DBF550EC81E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15F1DB1-D9C2-1046-8BE7-EC5E2F9F1FD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A4B730-630D-408F-96B3-1516623EBF5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r>
              <a:rPr lang="nl-BE" sz="1200"/>
              <a:t>D</a:t>
            </a:r>
            <a:r>
              <a:rPr lang="en-BE" sz="1200"/>
              <a:t>e</a:t>
            </a:r>
            <a:r>
              <a:rPr lang="nl-BE" sz="1200"/>
              <a:t>f</a:t>
            </a:r>
            <a:r>
              <a:rPr lang="en-BE" sz="1200"/>
              <a:t>i</a:t>
            </a:r>
            <a:r>
              <a:rPr lang="nl-BE" sz="1200"/>
              <a:t>n</a:t>
            </a:r>
            <a:r>
              <a:rPr lang="en-BE" sz="1200"/>
              <a:t>i</a:t>
            </a:r>
            <a:r>
              <a:rPr lang="nl-BE" sz="1200"/>
              <a:t>t</a:t>
            </a:r>
            <a:r>
              <a:rPr lang="en-BE" sz="1200"/>
              <a:t>i</a:t>
            </a:r>
            <a:r>
              <a:rPr lang="nl-BE" sz="1200"/>
              <a:t>o</a:t>
            </a:r>
            <a:r>
              <a:rPr lang="en-BE" sz="1200"/>
              <a:t>n:</a:t>
            </a:r>
          </a:p>
          <a:p>
            <a:r>
              <a:rPr lang="en-BE" sz="1200">
                <a:hlinkClick r:id="rId2"/>
              </a:rPr>
              <a:t>FOSTER portal</a:t>
            </a:r>
            <a:endParaRPr lang="en-BE" sz="1200"/>
          </a:p>
        </p:txBody>
      </p:sp>
    </p:spTree>
    <p:extLst>
      <p:ext uri="{BB962C8B-B14F-4D97-AF65-F5344CB8AC3E}">
        <p14:creationId xmlns:p14="http://schemas.microsoft.com/office/powerpoint/2010/main" val="2162583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1FA8C-FFB6-450B-B3A1-DBF550EC81E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15F1DB1-D9C2-1046-8BE7-EC5E2F9F1FD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FA9CBE-6E4B-B24B-92FF-28CDF763E39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66637" y="1362077"/>
            <a:ext cx="2980075" cy="3031898"/>
          </a:xfrm>
        </p:spPr>
        <p:txBody>
          <a:bodyPr/>
          <a:lstStyle/>
          <a:p>
            <a:r>
              <a:rPr lang="nl-BE" dirty="0"/>
              <a:t>E</a:t>
            </a:r>
            <a:r>
              <a:rPr lang="en-BE"/>
              <a:t>U</a:t>
            </a:r>
            <a:r>
              <a:rPr lang="nl-BE" dirty="0"/>
              <a:t>A</a:t>
            </a:r>
            <a:r>
              <a:rPr lang="en-BE"/>
              <a:t> </a:t>
            </a:r>
            <a:r>
              <a:rPr lang="nl-BE" dirty="0"/>
              <a:t>p</a:t>
            </a:r>
            <a:r>
              <a:rPr lang="en-BE"/>
              <a:t>r</a:t>
            </a:r>
            <a:r>
              <a:rPr lang="nl-BE" dirty="0"/>
              <a:t>i</a:t>
            </a:r>
            <a:r>
              <a:rPr lang="en-BE"/>
              <a:t>o</a:t>
            </a:r>
            <a:r>
              <a:rPr lang="nl-BE" dirty="0"/>
              <a:t>r</a:t>
            </a:r>
            <a:r>
              <a:rPr lang="en-BE"/>
              <a:t>i</a:t>
            </a:r>
            <a:r>
              <a:rPr lang="nl-BE" dirty="0"/>
              <a:t>t</a:t>
            </a:r>
            <a:r>
              <a:rPr lang="en-BE"/>
              <a:t>i</a:t>
            </a:r>
            <a:r>
              <a:rPr lang="nl-BE" dirty="0"/>
              <a:t>e</a:t>
            </a:r>
            <a:r>
              <a:rPr lang="en-BE"/>
              <a:t>s</a:t>
            </a:r>
            <a:endParaRPr lang="fr-FR" dirty="0"/>
          </a:p>
          <a:p>
            <a:r>
              <a:rPr lang="fr-FR" dirty="0"/>
              <a:t>The </a:t>
            </a:r>
            <a:r>
              <a:rPr lang="en-GB" dirty="0"/>
              <a:t>need</a:t>
            </a:r>
            <a:r>
              <a:rPr lang="fr-FR" dirty="0"/>
              <a:t> to </a:t>
            </a:r>
            <a:r>
              <a:rPr lang="en-GB" dirty="0"/>
              <a:t>address several dimensions simultaneously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5B500F9-FFD5-EE40-AE76-67868E2D419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72933" y="1362076"/>
            <a:ext cx="7281080" cy="4244975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-"/>
            </a:pPr>
            <a:r>
              <a:rPr lang="nl-BE">
                <a:solidFill>
                  <a:srgbClr val="FF0000"/>
                </a:solidFill>
              </a:rPr>
              <a:t>P</a:t>
            </a:r>
            <a:r>
              <a:rPr lang="en-BE">
                <a:solidFill>
                  <a:srgbClr val="FF0000"/>
                </a:solidFill>
              </a:rPr>
              <a:t>r</a:t>
            </a:r>
            <a:r>
              <a:rPr lang="nl-BE">
                <a:solidFill>
                  <a:srgbClr val="FF0000"/>
                </a:solidFill>
              </a:rPr>
              <a:t>o</a:t>
            </a:r>
            <a:r>
              <a:rPr lang="en-BE">
                <a:solidFill>
                  <a:srgbClr val="FF0000"/>
                </a:solidFill>
              </a:rPr>
              <a:t>m</a:t>
            </a:r>
            <a:r>
              <a:rPr lang="nl-BE">
                <a:solidFill>
                  <a:srgbClr val="FF0000"/>
                </a:solidFill>
              </a:rPr>
              <a:t>o</a:t>
            </a:r>
            <a:r>
              <a:rPr lang="en-BE">
                <a:solidFill>
                  <a:srgbClr val="FF0000"/>
                </a:solidFill>
              </a:rPr>
              <a:t>t</a:t>
            </a:r>
            <a:r>
              <a:rPr lang="nl-BE">
                <a:solidFill>
                  <a:srgbClr val="FF0000"/>
                </a:solidFill>
              </a:rPr>
              <a:t>e</a:t>
            </a:r>
            <a:r>
              <a:rPr lang="en-BE" b="0">
                <a:solidFill>
                  <a:srgbClr val="005286"/>
                </a:solidFill>
              </a:rPr>
              <a:t> </a:t>
            </a:r>
            <a:r>
              <a:rPr lang="nl-BE" b="0">
                <a:solidFill>
                  <a:srgbClr val="005286"/>
                </a:solidFill>
              </a:rPr>
              <a:t>i</a:t>
            </a:r>
            <a:r>
              <a:rPr lang="en-BE" b="0">
                <a:solidFill>
                  <a:srgbClr val="005286"/>
                </a:solidFill>
              </a:rPr>
              <a:t>n</a:t>
            </a:r>
            <a:r>
              <a:rPr lang="nl-BE" b="0">
                <a:solidFill>
                  <a:srgbClr val="005286"/>
                </a:solidFill>
              </a:rPr>
              <a:t>s</a:t>
            </a:r>
            <a:r>
              <a:rPr lang="en-BE" b="0">
                <a:solidFill>
                  <a:srgbClr val="005286"/>
                </a:solidFill>
              </a:rPr>
              <a:t>t</a:t>
            </a:r>
            <a:r>
              <a:rPr lang="nl-BE" b="0">
                <a:solidFill>
                  <a:srgbClr val="005286"/>
                </a:solidFill>
              </a:rPr>
              <a:t>i</a:t>
            </a:r>
            <a:r>
              <a:rPr lang="en-BE" b="0">
                <a:solidFill>
                  <a:srgbClr val="005286"/>
                </a:solidFill>
              </a:rPr>
              <a:t>t</a:t>
            </a:r>
            <a:r>
              <a:rPr lang="nl-BE" b="0">
                <a:solidFill>
                  <a:srgbClr val="005286"/>
                </a:solidFill>
              </a:rPr>
              <a:t>u</a:t>
            </a:r>
            <a:r>
              <a:rPr lang="en-BE" b="0">
                <a:solidFill>
                  <a:srgbClr val="005286"/>
                </a:solidFill>
              </a:rPr>
              <a:t>t</a:t>
            </a:r>
            <a:r>
              <a:rPr lang="nl-BE" b="0">
                <a:solidFill>
                  <a:srgbClr val="005286"/>
                </a:solidFill>
              </a:rPr>
              <a:t>i</a:t>
            </a:r>
            <a:r>
              <a:rPr lang="en-BE" b="0">
                <a:solidFill>
                  <a:srgbClr val="005286"/>
                </a:solidFill>
              </a:rPr>
              <a:t>o</a:t>
            </a:r>
            <a:r>
              <a:rPr lang="nl-BE" b="0">
                <a:solidFill>
                  <a:srgbClr val="005286"/>
                </a:solidFill>
              </a:rPr>
              <a:t>n</a:t>
            </a:r>
            <a:r>
              <a:rPr lang="en-BE" b="0">
                <a:solidFill>
                  <a:srgbClr val="005286"/>
                </a:solidFill>
              </a:rPr>
              <a:t>a</a:t>
            </a:r>
            <a:r>
              <a:rPr lang="nl-BE" b="0">
                <a:solidFill>
                  <a:srgbClr val="005286"/>
                </a:solidFill>
              </a:rPr>
              <a:t>l</a:t>
            </a:r>
            <a:r>
              <a:rPr lang="en-BE" b="0">
                <a:solidFill>
                  <a:srgbClr val="005286"/>
                </a:solidFill>
              </a:rPr>
              <a:t> </a:t>
            </a:r>
            <a:r>
              <a:rPr lang="nl-BE" b="0">
                <a:solidFill>
                  <a:srgbClr val="005286"/>
                </a:solidFill>
              </a:rPr>
              <a:t>a</a:t>
            </a:r>
            <a:r>
              <a:rPr lang="en-BE" b="0">
                <a:solidFill>
                  <a:srgbClr val="005286"/>
                </a:solidFill>
              </a:rPr>
              <a:t>n</a:t>
            </a:r>
            <a:r>
              <a:rPr lang="nl-BE" b="0">
                <a:solidFill>
                  <a:srgbClr val="005286"/>
                </a:solidFill>
              </a:rPr>
              <a:t>d</a:t>
            </a:r>
            <a:r>
              <a:rPr lang="en-BE" b="0">
                <a:solidFill>
                  <a:srgbClr val="005286"/>
                </a:solidFill>
              </a:rPr>
              <a:t> </a:t>
            </a:r>
            <a:r>
              <a:rPr lang="nl-BE" b="0">
                <a:solidFill>
                  <a:srgbClr val="005286"/>
                </a:solidFill>
              </a:rPr>
              <a:t>E</a:t>
            </a:r>
            <a:r>
              <a:rPr lang="en-BE" b="0">
                <a:solidFill>
                  <a:srgbClr val="005286"/>
                </a:solidFill>
              </a:rPr>
              <a:t>u</a:t>
            </a:r>
            <a:r>
              <a:rPr lang="nl-BE" b="0">
                <a:solidFill>
                  <a:srgbClr val="005286"/>
                </a:solidFill>
              </a:rPr>
              <a:t>r</a:t>
            </a:r>
            <a:r>
              <a:rPr lang="en-BE" b="0">
                <a:solidFill>
                  <a:srgbClr val="005286"/>
                </a:solidFill>
              </a:rPr>
              <a:t>o</a:t>
            </a:r>
            <a:r>
              <a:rPr lang="nl-BE" b="0">
                <a:solidFill>
                  <a:srgbClr val="005286"/>
                </a:solidFill>
              </a:rPr>
              <a:t>p</a:t>
            </a:r>
            <a:r>
              <a:rPr lang="en-BE" b="0">
                <a:solidFill>
                  <a:srgbClr val="005286"/>
                </a:solidFill>
              </a:rPr>
              <a:t>e</a:t>
            </a:r>
            <a:r>
              <a:rPr lang="nl-BE" b="0">
                <a:solidFill>
                  <a:srgbClr val="005286"/>
                </a:solidFill>
              </a:rPr>
              <a:t>a</a:t>
            </a:r>
            <a:r>
              <a:rPr lang="en-BE" b="0">
                <a:solidFill>
                  <a:srgbClr val="005286"/>
                </a:solidFill>
              </a:rPr>
              <a:t>n </a:t>
            </a:r>
            <a:r>
              <a:rPr lang="en-GB"/>
              <a:t>Open </a:t>
            </a:r>
            <a:r>
              <a:rPr lang="en-BE"/>
              <a:t>Access policies</a:t>
            </a:r>
            <a:r>
              <a:rPr lang="en-BE" b="0">
                <a:solidFill>
                  <a:srgbClr val="005286"/>
                </a:solidFill>
              </a:rPr>
              <a:t> </a:t>
            </a:r>
            <a:r>
              <a:rPr lang="nl-BE" b="0">
                <a:solidFill>
                  <a:srgbClr val="005286"/>
                </a:solidFill>
              </a:rPr>
              <a:t>f</a:t>
            </a:r>
            <a:r>
              <a:rPr lang="en-BE" b="0">
                <a:solidFill>
                  <a:srgbClr val="005286"/>
                </a:solidFill>
              </a:rPr>
              <a:t>o</a:t>
            </a:r>
            <a:r>
              <a:rPr lang="nl-BE" b="0">
                <a:solidFill>
                  <a:srgbClr val="005286"/>
                </a:solidFill>
              </a:rPr>
              <a:t>r</a:t>
            </a:r>
            <a:r>
              <a:rPr lang="en-BE" b="0">
                <a:solidFill>
                  <a:srgbClr val="005286"/>
                </a:solidFill>
              </a:rPr>
              <a:t> </a:t>
            </a:r>
            <a:r>
              <a:rPr lang="nl-BE" b="0">
                <a:solidFill>
                  <a:srgbClr val="005286"/>
                </a:solidFill>
              </a:rPr>
              <a:t>r</a:t>
            </a:r>
            <a:r>
              <a:rPr lang="en-BE" b="0">
                <a:solidFill>
                  <a:srgbClr val="005286"/>
                </a:solidFill>
              </a:rPr>
              <a:t>e</a:t>
            </a:r>
            <a:r>
              <a:rPr lang="nl-BE" b="0">
                <a:solidFill>
                  <a:srgbClr val="005286"/>
                </a:solidFill>
              </a:rPr>
              <a:t>s</a:t>
            </a:r>
            <a:r>
              <a:rPr lang="en-BE" b="0">
                <a:solidFill>
                  <a:srgbClr val="005286"/>
                </a:solidFill>
              </a:rPr>
              <a:t>e</a:t>
            </a:r>
            <a:r>
              <a:rPr lang="nl-BE" b="0">
                <a:solidFill>
                  <a:srgbClr val="005286"/>
                </a:solidFill>
              </a:rPr>
              <a:t>a</a:t>
            </a:r>
            <a:r>
              <a:rPr lang="en-BE" b="0">
                <a:solidFill>
                  <a:srgbClr val="005286"/>
                </a:solidFill>
              </a:rPr>
              <a:t>r</a:t>
            </a:r>
            <a:r>
              <a:rPr lang="nl-BE" b="0">
                <a:solidFill>
                  <a:srgbClr val="005286"/>
                </a:solidFill>
              </a:rPr>
              <a:t>c</a:t>
            </a:r>
            <a:r>
              <a:rPr lang="en-BE" b="0">
                <a:solidFill>
                  <a:srgbClr val="005286"/>
                </a:solidFill>
              </a:rPr>
              <a:t>h </a:t>
            </a:r>
            <a:r>
              <a:rPr lang="nl-BE" b="0">
                <a:solidFill>
                  <a:srgbClr val="005286"/>
                </a:solidFill>
              </a:rPr>
              <a:t>p</a:t>
            </a:r>
            <a:r>
              <a:rPr lang="en-BE" b="0">
                <a:solidFill>
                  <a:srgbClr val="005286"/>
                </a:solidFill>
              </a:rPr>
              <a:t>u</a:t>
            </a:r>
            <a:r>
              <a:rPr lang="nl-BE" b="0">
                <a:solidFill>
                  <a:srgbClr val="005286"/>
                </a:solidFill>
              </a:rPr>
              <a:t>b</a:t>
            </a:r>
            <a:r>
              <a:rPr lang="en-BE" b="0">
                <a:solidFill>
                  <a:srgbClr val="005286"/>
                </a:solidFill>
              </a:rPr>
              <a:t>l</a:t>
            </a:r>
            <a:r>
              <a:rPr lang="nl-BE" b="0">
                <a:solidFill>
                  <a:srgbClr val="005286"/>
                </a:solidFill>
              </a:rPr>
              <a:t>i</a:t>
            </a:r>
            <a:r>
              <a:rPr lang="en-BE" b="0">
                <a:solidFill>
                  <a:srgbClr val="005286"/>
                </a:solidFill>
              </a:rPr>
              <a:t>c</a:t>
            </a:r>
            <a:r>
              <a:rPr lang="nl-BE" b="0">
                <a:solidFill>
                  <a:srgbClr val="005286"/>
                </a:solidFill>
              </a:rPr>
              <a:t>a</a:t>
            </a:r>
            <a:r>
              <a:rPr lang="en-BE" b="0">
                <a:solidFill>
                  <a:srgbClr val="005286"/>
                </a:solidFill>
              </a:rPr>
              <a:t>t</a:t>
            </a:r>
            <a:r>
              <a:rPr lang="nl-BE" b="0">
                <a:solidFill>
                  <a:srgbClr val="005286"/>
                </a:solidFill>
              </a:rPr>
              <a:t>i</a:t>
            </a:r>
            <a:r>
              <a:rPr lang="en-BE" b="0">
                <a:solidFill>
                  <a:srgbClr val="005286"/>
                </a:solidFill>
              </a:rPr>
              <a:t>o</a:t>
            </a:r>
            <a:r>
              <a:rPr lang="nl-BE" b="0">
                <a:solidFill>
                  <a:srgbClr val="005286"/>
                </a:solidFill>
              </a:rPr>
              <a:t>n</a:t>
            </a:r>
            <a:r>
              <a:rPr lang="en-BE" b="0">
                <a:solidFill>
                  <a:srgbClr val="005286"/>
                </a:solidFill>
              </a:rPr>
              <a:t>s </a:t>
            </a:r>
            <a:r>
              <a:rPr lang="nl-BE" b="0">
                <a:solidFill>
                  <a:srgbClr val="005286"/>
                </a:solidFill>
              </a:rPr>
              <a:t>a</a:t>
            </a:r>
            <a:r>
              <a:rPr lang="en-BE" b="0">
                <a:solidFill>
                  <a:srgbClr val="005286"/>
                </a:solidFill>
              </a:rPr>
              <a:t>n</a:t>
            </a:r>
            <a:r>
              <a:rPr lang="nl-BE" b="0">
                <a:solidFill>
                  <a:srgbClr val="005286"/>
                </a:solidFill>
              </a:rPr>
              <a:t>d</a:t>
            </a:r>
            <a:r>
              <a:rPr lang="en-BE" b="0">
                <a:solidFill>
                  <a:srgbClr val="005286"/>
                </a:solidFill>
              </a:rPr>
              <a:t> </a:t>
            </a:r>
            <a:r>
              <a:rPr lang="nl-BE" b="0">
                <a:solidFill>
                  <a:srgbClr val="005286"/>
                </a:solidFill>
              </a:rPr>
              <a:t>d</a:t>
            </a:r>
            <a:r>
              <a:rPr lang="en-BE" b="0">
                <a:solidFill>
                  <a:srgbClr val="005286"/>
                </a:solidFill>
              </a:rPr>
              <a:t>a</a:t>
            </a:r>
            <a:r>
              <a:rPr lang="nl-BE" b="0">
                <a:solidFill>
                  <a:srgbClr val="005286"/>
                </a:solidFill>
              </a:rPr>
              <a:t>t</a:t>
            </a:r>
            <a:r>
              <a:rPr lang="en-BE" b="0">
                <a:solidFill>
                  <a:srgbClr val="005286"/>
                </a:solidFill>
              </a:rPr>
              <a:t>a</a:t>
            </a:r>
          </a:p>
          <a:p>
            <a:pPr marL="342900" indent="-342900" algn="just">
              <a:buFont typeface="Arial" panose="020B0604020202020204" pitchFamily="34" charset="0"/>
              <a:buChar char="-"/>
            </a:pPr>
            <a:r>
              <a:rPr lang="en-BE" b="0">
                <a:solidFill>
                  <a:srgbClr val="005286"/>
                </a:solidFill>
              </a:rPr>
              <a:t>Achieve more </a:t>
            </a:r>
            <a:r>
              <a:rPr lang="en-BE">
                <a:solidFill>
                  <a:srgbClr val="FF0000"/>
                </a:solidFill>
              </a:rPr>
              <a:t>transparency</a:t>
            </a:r>
            <a:r>
              <a:rPr lang="en-BE" b="0">
                <a:solidFill>
                  <a:srgbClr val="005286"/>
                </a:solidFill>
              </a:rPr>
              <a:t> and greater sustainability in the </a:t>
            </a:r>
            <a:r>
              <a:rPr lang="nl-BE"/>
              <a:t>s</a:t>
            </a:r>
            <a:r>
              <a:rPr lang="en-BE"/>
              <a:t>c</a:t>
            </a:r>
            <a:r>
              <a:rPr lang="nl-BE"/>
              <a:t>h</a:t>
            </a:r>
            <a:r>
              <a:rPr lang="en-BE"/>
              <a:t>o</a:t>
            </a:r>
            <a:r>
              <a:rPr lang="nl-BE"/>
              <a:t>l</a:t>
            </a:r>
            <a:r>
              <a:rPr lang="en-BE"/>
              <a:t>a</a:t>
            </a:r>
            <a:r>
              <a:rPr lang="nl-BE"/>
              <a:t>r</a:t>
            </a:r>
            <a:r>
              <a:rPr lang="en-BE"/>
              <a:t>l</a:t>
            </a:r>
            <a:r>
              <a:rPr lang="nl-BE"/>
              <a:t>y</a:t>
            </a:r>
            <a:r>
              <a:rPr lang="en-BE"/>
              <a:t> </a:t>
            </a:r>
            <a:r>
              <a:rPr lang="nl-BE"/>
              <a:t>p</a:t>
            </a:r>
            <a:r>
              <a:rPr lang="en-BE"/>
              <a:t>u</a:t>
            </a:r>
            <a:r>
              <a:rPr lang="nl-BE"/>
              <a:t>b</a:t>
            </a:r>
            <a:r>
              <a:rPr lang="en-BE"/>
              <a:t>l</a:t>
            </a:r>
            <a:r>
              <a:rPr lang="nl-BE"/>
              <a:t>i</a:t>
            </a:r>
            <a:r>
              <a:rPr lang="en-BE"/>
              <a:t>s</a:t>
            </a:r>
            <a:r>
              <a:rPr lang="nl-BE"/>
              <a:t>h</a:t>
            </a:r>
            <a:r>
              <a:rPr lang="en-BE"/>
              <a:t>i</a:t>
            </a:r>
            <a:r>
              <a:rPr lang="nl-BE"/>
              <a:t>n</a:t>
            </a:r>
            <a:r>
              <a:rPr lang="en-BE"/>
              <a:t>g </a:t>
            </a:r>
            <a:r>
              <a:rPr lang="nl-BE"/>
              <a:t>s</a:t>
            </a:r>
            <a:r>
              <a:rPr lang="en-BE"/>
              <a:t>y</a:t>
            </a:r>
            <a:r>
              <a:rPr lang="nl-BE"/>
              <a:t>s</a:t>
            </a:r>
            <a:r>
              <a:rPr lang="en-BE"/>
              <a:t>t</a:t>
            </a:r>
            <a:r>
              <a:rPr lang="nl-BE"/>
              <a:t>e</a:t>
            </a:r>
            <a:r>
              <a:rPr lang="en-BE"/>
              <a:t>m</a:t>
            </a:r>
            <a:r>
              <a:rPr lang="fr-FR" b="0">
                <a:solidFill>
                  <a:srgbClr val="005286"/>
                </a:solidFill>
              </a:rPr>
              <a:t> : Monitore</a:t>
            </a:r>
            <a:r>
              <a:rPr lang="en-BE" b="0">
                <a:solidFill>
                  <a:srgbClr val="005286"/>
                </a:solidFill>
              </a:rPr>
              <a:t> </a:t>
            </a:r>
            <a:r>
              <a:rPr lang="fr-FR" b="0" err="1">
                <a:solidFill>
                  <a:srgbClr val="005286"/>
                </a:solidFill>
              </a:rPr>
              <a:t>Institutional</a:t>
            </a:r>
            <a:r>
              <a:rPr lang="fr-FR" b="0">
                <a:solidFill>
                  <a:srgbClr val="005286"/>
                </a:solidFill>
              </a:rPr>
              <a:t> </a:t>
            </a:r>
            <a:r>
              <a:rPr lang="fr-FR" b="0" err="1">
                <a:solidFill>
                  <a:srgbClr val="005286"/>
                </a:solidFill>
              </a:rPr>
              <a:t>policies</a:t>
            </a:r>
            <a:r>
              <a:rPr lang="fr-FR" b="0">
                <a:solidFill>
                  <a:srgbClr val="005286"/>
                </a:solidFill>
              </a:rPr>
              <a:t> on OA, </a:t>
            </a:r>
            <a:r>
              <a:rPr lang="nl-BE" b="0">
                <a:solidFill>
                  <a:srgbClr val="005286"/>
                </a:solidFill>
              </a:rPr>
              <a:t>B</a:t>
            </a:r>
            <a:r>
              <a:rPr lang="en-BE" b="0">
                <a:solidFill>
                  <a:srgbClr val="005286"/>
                </a:solidFill>
              </a:rPr>
              <a:t>i</a:t>
            </a:r>
            <a:r>
              <a:rPr lang="nl-BE" b="0">
                <a:solidFill>
                  <a:srgbClr val="005286"/>
                </a:solidFill>
              </a:rPr>
              <a:t>g</a:t>
            </a:r>
            <a:r>
              <a:rPr lang="en-BE" b="0">
                <a:solidFill>
                  <a:srgbClr val="005286"/>
                </a:solidFill>
              </a:rPr>
              <a:t> </a:t>
            </a:r>
            <a:r>
              <a:rPr lang="nl-BE" b="0">
                <a:solidFill>
                  <a:srgbClr val="005286"/>
                </a:solidFill>
              </a:rPr>
              <a:t>D</a:t>
            </a:r>
            <a:r>
              <a:rPr lang="en-BE" b="0">
                <a:solidFill>
                  <a:srgbClr val="005286"/>
                </a:solidFill>
              </a:rPr>
              <a:t>e</a:t>
            </a:r>
            <a:r>
              <a:rPr lang="nl-BE" b="0">
                <a:solidFill>
                  <a:srgbClr val="005286"/>
                </a:solidFill>
              </a:rPr>
              <a:t>a</a:t>
            </a:r>
            <a:r>
              <a:rPr lang="en-BE" b="0">
                <a:solidFill>
                  <a:srgbClr val="005286"/>
                </a:solidFill>
              </a:rPr>
              <a:t>l</a:t>
            </a:r>
            <a:r>
              <a:rPr lang="nl-BE" b="0">
                <a:solidFill>
                  <a:srgbClr val="005286"/>
                </a:solidFill>
              </a:rPr>
              <a:t>s agreements</a:t>
            </a:r>
            <a:r>
              <a:rPr lang="en-BE" b="0">
                <a:solidFill>
                  <a:srgbClr val="005286"/>
                </a:solidFill>
              </a:rPr>
              <a:t>, </a:t>
            </a:r>
            <a:r>
              <a:rPr lang="nl-BE" b="0">
                <a:solidFill>
                  <a:srgbClr val="005286"/>
                </a:solidFill>
              </a:rPr>
              <a:t>R</a:t>
            </a:r>
            <a:r>
              <a:rPr lang="en-BE" b="0">
                <a:solidFill>
                  <a:srgbClr val="005286"/>
                </a:solidFill>
              </a:rPr>
              <a:t>e</a:t>
            </a:r>
            <a:r>
              <a:rPr lang="nl-BE" b="0">
                <a:solidFill>
                  <a:srgbClr val="005286"/>
                </a:solidFill>
              </a:rPr>
              <a:t>a</a:t>
            </a:r>
            <a:r>
              <a:rPr lang="en-BE" b="0">
                <a:solidFill>
                  <a:srgbClr val="005286"/>
                </a:solidFill>
              </a:rPr>
              <a:t>d &amp; </a:t>
            </a:r>
            <a:r>
              <a:rPr lang="nl-BE" b="0">
                <a:solidFill>
                  <a:srgbClr val="005286"/>
                </a:solidFill>
              </a:rPr>
              <a:t>P</a:t>
            </a:r>
            <a:r>
              <a:rPr lang="en-BE" b="0">
                <a:solidFill>
                  <a:srgbClr val="005286"/>
                </a:solidFill>
              </a:rPr>
              <a:t>u</a:t>
            </a:r>
            <a:r>
              <a:rPr lang="nl-BE" b="0">
                <a:solidFill>
                  <a:srgbClr val="005286"/>
                </a:solidFill>
              </a:rPr>
              <a:t>b</a:t>
            </a:r>
            <a:r>
              <a:rPr lang="en-BE" b="0">
                <a:solidFill>
                  <a:srgbClr val="005286"/>
                </a:solidFill>
              </a:rPr>
              <a:t>l</a:t>
            </a:r>
            <a:r>
              <a:rPr lang="nl-BE" b="0">
                <a:solidFill>
                  <a:srgbClr val="005286"/>
                </a:solidFill>
              </a:rPr>
              <a:t>i</a:t>
            </a:r>
            <a:r>
              <a:rPr lang="en-BE" b="0">
                <a:solidFill>
                  <a:srgbClr val="005286"/>
                </a:solidFill>
              </a:rPr>
              <a:t>s</a:t>
            </a:r>
            <a:r>
              <a:rPr lang="nl-BE" b="0">
                <a:solidFill>
                  <a:srgbClr val="005286"/>
                </a:solidFill>
              </a:rPr>
              <a:t>h</a:t>
            </a:r>
            <a:r>
              <a:rPr lang="en-BE" b="0">
                <a:solidFill>
                  <a:srgbClr val="005286"/>
                </a:solidFill>
              </a:rPr>
              <a:t> </a:t>
            </a:r>
            <a:r>
              <a:rPr lang="nl-BE" b="0">
                <a:solidFill>
                  <a:srgbClr val="005286"/>
                </a:solidFill>
              </a:rPr>
              <a:t>A</a:t>
            </a:r>
            <a:r>
              <a:rPr lang="en-BE" b="0">
                <a:solidFill>
                  <a:srgbClr val="005286"/>
                </a:solidFill>
              </a:rPr>
              <a:t>g</a:t>
            </a:r>
            <a:r>
              <a:rPr lang="nl-BE" b="0">
                <a:solidFill>
                  <a:srgbClr val="005286"/>
                </a:solidFill>
              </a:rPr>
              <a:t>r</a:t>
            </a:r>
            <a:r>
              <a:rPr lang="en-BE" b="0">
                <a:solidFill>
                  <a:srgbClr val="005286"/>
                </a:solidFill>
              </a:rPr>
              <a:t>e</a:t>
            </a:r>
            <a:r>
              <a:rPr lang="nl-BE" b="0">
                <a:solidFill>
                  <a:srgbClr val="005286"/>
                </a:solidFill>
              </a:rPr>
              <a:t>e</a:t>
            </a:r>
            <a:r>
              <a:rPr lang="en-BE" b="0">
                <a:solidFill>
                  <a:srgbClr val="005286"/>
                </a:solidFill>
              </a:rPr>
              <a:t>m</a:t>
            </a:r>
            <a:r>
              <a:rPr lang="nl-BE" b="0">
                <a:solidFill>
                  <a:srgbClr val="005286"/>
                </a:solidFill>
              </a:rPr>
              <a:t>e</a:t>
            </a:r>
            <a:r>
              <a:rPr lang="en-BE" b="0">
                <a:solidFill>
                  <a:srgbClr val="005286"/>
                </a:solidFill>
              </a:rPr>
              <a:t>n</a:t>
            </a:r>
            <a:r>
              <a:rPr lang="nl-BE" b="0">
                <a:solidFill>
                  <a:srgbClr val="005286"/>
                </a:solidFill>
              </a:rPr>
              <a:t>t</a:t>
            </a:r>
            <a:r>
              <a:rPr lang="en-BE" b="0">
                <a:solidFill>
                  <a:srgbClr val="005286"/>
                </a:solidFill>
              </a:rPr>
              <a:t>s</a:t>
            </a:r>
            <a:endParaRPr lang="fr-FR" b="0">
              <a:solidFill>
                <a:srgbClr val="005286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-"/>
            </a:pPr>
            <a:r>
              <a:rPr lang="en-BE" b="0">
                <a:solidFill>
                  <a:srgbClr val="005286"/>
                </a:solidFill>
              </a:rPr>
              <a:t>Contribute to the development and implementation of </a:t>
            </a:r>
            <a:r>
              <a:rPr lang="en-GB"/>
              <a:t>Open Science </a:t>
            </a:r>
            <a:r>
              <a:rPr lang="en-BE">
                <a:solidFill>
                  <a:srgbClr val="FF0000"/>
                </a:solidFill>
              </a:rPr>
              <a:t>i</a:t>
            </a:r>
            <a:r>
              <a:rPr lang="nl-BE">
                <a:solidFill>
                  <a:srgbClr val="FF0000"/>
                </a:solidFill>
              </a:rPr>
              <a:t>n</a:t>
            </a:r>
            <a:r>
              <a:rPr lang="en-BE">
                <a:solidFill>
                  <a:srgbClr val="FF0000"/>
                </a:solidFill>
              </a:rPr>
              <a:t>f</a:t>
            </a:r>
            <a:r>
              <a:rPr lang="nl-BE">
                <a:solidFill>
                  <a:srgbClr val="FF0000"/>
                </a:solidFill>
              </a:rPr>
              <a:t>r</a:t>
            </a:r>
            <a:r>
              <a:rPr lang="en-BE">
                <a:solidFill>
                  <a:srgbClr val="FF0000"/>
                </a:solidFill>
              </a:rPr>
              <a:t>a</a:t>
            </a:r>
            <a:r>
              <a:rPr lang="nl-BE">
                <a:solidFill>
                  <a:srgbClr val="FF0000"/>
                </a:solidFill>
              </a:rPr>
              <a:t>s</a:t>
            </a:r>
            <a:r>
              <a:rPr lang="en-BE">
                <a:solidFill>
                  <a:srgbClr val="FF0000"/>
                </a:solidFill>
              </a:rPr>
              <a:t>t</a:t>
            </a:r>
            <a:r>
              <a:rPr lang="nl-BE">
                <a:solidFill>
                  <a:srgbClr val="FF0000"/>
                </a:solidFill>
              </a:rPr>
              <a:t>r</a:t>
            </a:r>
            <a:r>
              <a:rPr lang="en-BE">
                <a:solidFill>
                  <a:srgbClr val="FF0000"/>
                </a:solidFill>
              </a:rPr>
              <a:t>u</a:t>
            </a:r>
            <a:r>
              <a:rPr lang="nl-BE">
                <a:solidFill>
                  <a:srgbClr val="FF0000"/>
                </a:solidFill>
              </a:rPr>
              <a:t>c</a:t>
            </a:r>
            <a:r>
              <a:rPr lang="en-BE">
                <a:solidFill>
                  <a:srgbClr val="FF0000"/>
                </a:solidFill>
              </a:rPr>
              <a:t>t</a:t>
            </a:r>
            <a:r>
              <a:rPr lang="nl-BE">
                <a:solidFill>
                  <a:srgbClr val="FF0000"/>
                </a:solidFill>
              </a:rPr>
              <a:t>u</a:t>
            </a:r>
            <a:r>
              <a:rPr lang="en-BE">
                <a:solidFill>
                  <a:srgbClr val="FF0000"/>
                </a:solidFill>
              </a:rPr>
              <a:t>r</a:t>
            </a:r>
            <a:r>
              <a:rPr lang="nl-BE">
                <a:solidFill>
                  <a:srgbClr val="FF0000"/>
                </a:solidFill>
              </a:rPr>
              <a:t>e</a:t>
            </a:r>
            <a:r>
              <a:rPr lang="en-BE">
                <a:solidFill>
                  <a:srgbClr val="FF0000"/>
                </a:solidFill>
              </a:rPr>
              <a:t>s</a:t>
            </a:r>
            <a:r>
              <a:rPr lang="en-BE" b="0">
                <a:solidFill>
                  <a:srgbClr val="FF0000"/>
                </a:solidFill>
              </a:rPr>
              <a:t>, </a:t>
            </a:r>
            <a:r>
              <a:rPr lang="nl-BE" b="0">
                <a:solidFill>
                  <a:srgbClr val="005286"/>
                </a:solidFill>
              </a:rPr>
              <a:t>e</a:t>
            </a:r>
            <a:r>
              <a:rPr lang="en-BE" b="0">
                <a:solidFill>
                  <a:srgbClr val="005286"/>
                </a:solidFill>
              </a:rPr>
              <a:t>.</a:t>
            </a:r>
            <a:r>
              <a:rPr lang="nl-BE" b="0">
                <a:solidFill>
                  <a:srgbClr val="005286"/>
                </a:solidFill>
              </a:rPr>
              <a:t>g</a:t>
            </a:r>
            <a:r>
              <a:rPr lang="en-BE" b="0">
                <a:solidFill>
                  <a:srgbClr val="005286"/>
                </a:solidFill>
              </a:rPr>
              <a:t>. EOSC, F</a:t>
            </a:r>
            <a:r>
              <a:rPr lang="nl-BE" b="0">
                <a:solidFill>
                  <a:srgbClr val="005286"/>
                </a:solidFill>
              </a:rPr>
              <a:t>A</a:t>
            </a:r>
            <a:r>
              <a:rPr lang="en-BE" b="0">
                <a:solidFill>
                  <a:srgbClr val="005286"/>
                </a:solidFill>
              </a:rPr>
              <a:t>I</a:t>
            </a:r>
            <a:r>
              <a:rPr lang="nl-BE" b="0">
                <a:solidFill>
                  <a:srgbClr val="005286"/>
                </a:solidFill>
              </a:rPr>
              <a:t>R</a:t>
            </a:r>
            <a:r>
              <a:rPr lang="en-BE" b="0">
                <a:solidFill>
                  <a:srgbClr val="005286"/>
                </a:solidFill>
              </a:rPr>
              <a:t> </a:t>
            </a:r>
            <a:r>
              <a:rPr lang="nl-BE" b="0">
                <a:solidFill>
                  <a:srgbClr val="005286"/>
                </a:solidFill>
              </a:rPr>
              <a:t>d</a:t>
            </a:r>
            <a:r>
              <a:rPr lang="en-BE" b="0">
                <a:solidFill>
                  <a:srgbClr val="005286"/>
                </a:solidFill>
              </a:rPr>
              <a:t>a</a:t>
            </a:r>
            <a:r>
              <a:rPr lang="nl-BE" b="0">
                <a:solidFill>
                  <a:srgbClr val="005286"/>
                </a:solidFill>
              </a:rPr>
              <a:t>t</a:t>
            </a:r>
            <a:r>
              <a:rPr lang="en-BE" b="0">
                <a:solidFill>
                  <a:srgbClr val="005286"/>
                </a:solidFill>
              </a:rPr>
              <a:t>a</a:t>
            </a:r>
          </a:p>
          <a:p>
            <a:pPr marL="342900" indent="-342900" algn="just">
              <a:buFont typeface="Arial" panose="020B0604020202020204" pitchFamily="34" charset="0"/>
              <a:buChar char="-"/>
            </a:pPr>
            <a:r>
              <a:rPr lang="en-BE" b="0">
                <a:solidFill>
                  <a:srgbClr val="005286"/>
                </a:solidFill>
              </a:rPr>
              <a:t>Raise awareness and support universities in reviewing their approach</a:t>
            </a:r>
            <a:r>
              <a:rPr lang="nl-BE" b="0">
                <a:solidFill>
                  <a:srgbClr val="005286"/>
                </a:solidFill>
              </a:rPr>
              <a:t>e</a:t>
            </a:r>
            <a:r>
              <a:rPr lang="en-BE" b="0">
                <a:solidFill>
                  <a:srgbClr val="005286"/>
                </a:solidFill>
              </a:rPr>
              <a:t>s to </a:t>
            </a:r>
            <a:r>
              <a:rPr lang="nl-BE">
                <a:solidFill>
                  <a:srgbClr val="FF0000"/>
                </a:solidFill>
              </a:rPr>
              <a:t>r</a:t>
            </a:r>
            <a:r>
              <a:rPr lang="en-BE">
                <a:solidFill>
                  <a:srgbClr val="FF0000"/>
                </a:solidFill>
              </a:rPr>
              <a:t>e</a:t>
            </a:r>
            <a:r>
              <a:rPr lang="nl-BE">
                <a:solidFill>
                  <a:srgbClr val="FF0000"/>
                </a:solidFill>
              </a:rPr>
              <a:t>s</a:t>
            </a:r>
            <a:r>
              <a:rPr lang="en-BE">
                <a:solidFill>
                  <a:srgbClr val="FF0000"/>
                </a:solidFill>
              </a:rPr>
              <a:t>e</a:t>
            </a:r>
            <a:r>
              <a:rPr lang="nl-BE">
                <a:solidFill>
                  <a:srgbClr val="FF0000"/>
                </a:solidFill>
              </a:rPr>
              <a:t>a</a:t>
            </a:r>
            <a:r>
              <a:rPr lang="en-BE">
                <a:solidFill>
                  <a:srgbClr val="FF0000"/>
                </a:solidFill>
              </a:rPr>
              <a:t>r</a:t>
            </a:r>
            <a:r>
              <a:rPr lang="nl-BE">
                <a:solidFill>
                  <a:srgbClr val="FF0000"/>
                </a:solidFill>
              </a:rPr>
              <a:t>c</a:t>
            </a:r>
            <a:r>
              <a:rPr lang="en-BE">
                <a:solidFill>
                  <a:srgbClr val="FF0000"/>
                </a:solidFill>
              </a:rPr>
              <a:t>h </a:t>
            </a:r>
            <a:r>
              <a:rPr lang="nl-BE">
                <a:solidFill>
                  <a:srgbClr val="FF0000"/>
                </a:solidFill>
              </a:rPr>
              <a:t>a</a:t>
            </a:r>
            <a:r>
              <a:rPr lang="en-BE">
                <a:solidFill>
                  <a:srgbClr val="FF0000"/>
                </a:solidFill>
              </a:rPr>
              <a:t>s</a:t>
            </a:r>
            <a:r>
              <a:rPr lang="nl-BE">
                <a:solidFill>
                  <a:srgbClr val="FF0000"/>
                </a:solidFill>
              </a:rPr>
              <a:t>s</a:t>
            </a:r>
            <a:r>
              <a:rPr lang="en-BE">
                <a:solidFill>
                  <a:srgbClr val="FF0000"/>
                </a:solidFill>
              </a:rPr>
              <a:t>e</a:t>
            </a:r>
            <a:r>
              <a:rPr lang="nl-BE">
                <a:solidFill>
                  <a:srgbClr val="FF0000"/>
                </a:solidFill>
              </a:rPr>
              <a:t>s</a:t>
            </a:r>
            <a:r>
              <a:rPr lang="en-BE">
                <a:solidFill>
                  <a:srgbClr val="FF0000"/>
                </a:solidFill>
              </a:rPr>
              <a:t>s</a:t>
            </a:r>
            <a:r>
              <a:rPr lang="nl-BE">
                <a:solidFill>
                  <a:srgbClr val="FF0000"/>
                </a:solidFill>
              </a:rPr>
              <a:t>m</a:t>
            </a:r>
            <a:r>
              <a:rPr lang="en-BE">
                <a:solidFill>
                  <a:srgbClr val="FF0000"/>
                </a:solidFill>
              </a:rPr>
              <a:t>e</a:t>
            </a:r>
            <a:r>
              <a:rPr lang="nl-BE">
                <a:solidFill>
                  <a:srgbClr val="FF0000"/>
                </a:solidFill>
              </a:rPr>
              <a:t>n</a:t>
            </a:r>
            <a:r>
              <a:rPr lang="en-BE">
                <a:solidFill>
                  <a:srgbClr val="FF0000"/>
                </a:solidFill>
              </a:rPr>
              <a:t>t</a:t>
            </a:r>
            <a:endParaRPr lang="en-BE" b="0">
              <a:solidFill>
                <a:srgbClr val="FF0000"/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967A8B23-DF95-4B4F-8078-5C36D646B7E9}"/>
              </a:ext>
            </a:extLst>
          </p:cNvPr>
          <p:cNvSpPr txBox="1">
            <a:spLocks/>
          </p:cNvSpPr>
          <p:nvPr/>
        </p:nvSpPr>
        <p:spPr>
          <a:xfrm>
            <a:off x="11241313" y="5735638"/>
            <a:ext cx="54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5F1DB1-D9C2-1046-8BE7-EC5E2F9F1F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47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UA PPT 2018">
      <a:dk1>
        <a:srgbClr val="494842"/>
      </a:dk1>
      <a:lt1>
        <a:srgbClr val="FFFFFF"/>
      </a:lt1>
      <a:dk2>
        <a:srgbClr val="00B6ED"/>
      </a:dk2>
      <a:lt2>
        <a:srgbClr val="C0BCB6"/>
      </a:lt2>
      <a:accent1>
        <a:srgbClr val="00B6ED"/>
      </a:accent1>
      <a:accent2>
        <a:srgbClr val="95C11F"/>
      </a:accent2>
      <a:accent3>
        <a:srgbClr val="005186"/>
      </a:accent3>
      <a:accent4>
        <a:srgbClr val="0081C3"/>
      </a:accent4>
      <a:accent5>
        <a:srgbClr val="379E32"/>
      </a:accent5>
      <a:accent6>
        <a:srgbClr val="226B20"/>
      </a:accent6>
      <a:hlink>
        <a:srgbClr val="00B6ED"/>
      </a:hlink>
      <a:folHlink>
        <a:srgbClr val="00000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A PPT_Arial.potx" id="{9647C3EC-D9BD-4070-B0B6-563C96A076F7}" vid="{677B6FED-D409-444D-865E-9BD98A9BA420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UA PPT_Arial.potx" id="{9647C3EC-D9BD-4070-B0B6-563C96A076F7}" vid="{DFF07DC6-C4D5-4135-A029-8E77DB8ADEA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eua_ra_presentation</Template>
  <TotalTime>7808</TotalTime>
  <Words>2874</Words>
  <Application>Microsoft Office PowerPoint</Application>
  <PresentationFormat>Širokoúhlá obrazovka</PresentationFormat>
  <Paragraphs>267</Paragraphs>
  <Slides>28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28</vt:i4>
      </vt:variant>
    </vt:vector>
  </HeadingPairs>
  <TitlesOfParts>
    <vt:vector size="37" baseType="lpstr">
      <vt:lpstr>ＭＳ Ｐゴシック</vt:lpstr>
      <vt:lpstr>Arial</vt:lpstr>
      <vt:lpstr>Arial Unicode MS</vt:lpstr>
      <vt:lpstr>Calibri</vt:lpstr>
      <vt:lpstr>Calibri Light</vt:lpstr>
      <vt:lpstr>Klavika Basic</vt:lpstr>
      <vt:lpstr>Wingdings</vt:lpstr>
      <vt:lpstr>Office Theme</vt:lpstr>
      <vt:lpstr>Benutzerdefiniertes Design</vt:lpstr>
      <vt:lpstr>Towards Open Science: Challenges and Way Forward for European universities</vt:lpstr>
      <vt:lpstr>Prezentace aplikace PowerPoint</vt:lpstr>
      <vt:lpstr>EUA R&amp;I Committees (Sep 19)  Mobilises 137 high-level representatives from 95 universities in 30 European countries</vt:lpstr>
      <vt:lpstr>Open Science : Aims, Expectations and Hurdles</vt:lpstr>
      <vt:lpstr>Prezentace aplikace PowerPoint</vt:lpstr>
      <vt:lpstr>Prezentace aplikace PowerPoint</vt:lpstr>
      <vt:lpstr>Transitioning to Open Science</vt:lpstr>
      <vt:lpstr>Prezentace aplikace PowerPoint</vt:lpstr>
      <vt:lpstr>Prezentace aplikace PowerPoint</vt:lpstr>
      <vt:lpstr>Prezentace aplikace PowerPoint</vt:lpstr>
      <vt:lpstr>Institutional Open Access policies (2018)</vt:lpstr>
      <vt:lpstr>Institutional Open Access policies (2018)</vt:lpstr>
      <vt:lpstr>Prezentace aplikace PowerPoint</vt:lpstr>
      <vt:lpstr>Transparent and sustainable scholarly publishing system? (2019)</vt:lpstr>
      <vt:lpstr>Prezentace aplikace PowerPoint</vt:lpstr>
      <vt:lpstr>Prezentace aplikace PowerPoint</vt:lpstr>
      <vt:lpstr>Reviewing research assessment</vt:lpstr>
      <vt:lpstr>Prezentace aplikace PowerPoint</vt:lpstr>
      <vt:lpstr>Prezentace aplikace PowerPoint</vt:lpstr>
      <vt:lpstr>Prezentace aplikace PowerPoint</vt:lpstr>
      <vt:lpstr>Autonomy to develop and implement institutional approaches to research assessment (2019) </vt:lpstr>
      <vt:lpstr>Importance of academic activities for careers in research (2019)</vt:lpstr>
      <vt:lpstr>Evaluation of academic activities for careers in research (2019)</vt:lpstr>
      <vt:lpstr>Publication metrics used for careers in research (2019)</vt:lpstr>
      <vt:lpstr>Main barriers and difficulties to review approaches to research assessment (2019)</vt:lpstr>
      <vt:lpstr>Prezentace aplikace PowerPoint</vt:lpstr>
      <vt:lpstr>Prezentace aplikace PowerPoint</vt:lpstr>
      <vt:lpstr>Break the  cost vicious cycle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Assessment</dc:title>
  <dc:creator>Bregt Saenen</dc:creator>
  <cp:lastModifiedBy>Tereza Pavlíčková</cp:lastModifiedBy>
  <cp:revision>245</cp:revision>
  <cp:lastPrinted>2019-10-31T07:31:13Z</cp:lastPrinted>
  <dcterms:created xsi:type="dcterms:W3CDTF">2018-10-01T08:06:17Z</dcterms:created>
  <dcterms:modified xsi:type="dcterms:W3CDTF">2019-11-07T11:34:36Z</dcterms:modified>
</cp:coreProperties>
</file>