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1.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6"/>
    <p:sldMasterId id="2147483677" r:id="rId7"/>
    <p:sldMasterId id="2147483682" r:id="rId8"/>
    <p:sldMasterId id="2147483747" r:id="rId9"/>
    <p:sldMasterId id="2147483769" r:id="rId10"/>
    <p:sldMasterId id="2147483779" r:id="rId11"/>
    <p:sldMasterId id="2147483803" r:id="rId12"/>
    <p:sldMasterId id="2147483806" r:id="rId13"/>
    <p:sldMasterId id="2147483884" r:id="rId14"/>
    <p:sldMasterId id="2147483887" r:id="rId15"/>
    <p:sldMasterId id="2147483890" r:id="rId16"/>
    <p:sldMasterId id="2147483895" r:id="rId17"/>
  </p:sldMasterIdLst>
  <p:notesMasterIdLst>
    <p:notesMasterId r:id="rId55"/>
  </p:notesMasterIdLst>
  <p:handoutMasterIdLst>
    <p:handoutMasterId r:id="rId56"/>
  </p:handoutMasterIdLst>
  <p:sldIdLst>
    <p:sldId id="477" r:id="rId18"/>
    <p:sldId id="444" r:id="rId19"/>
    <p:sldId id="445" r:id="rId20"/>
    <p:sldId id="446" r:id="rId21"/>
    <p:sldId id="447" r:id="rId22"/>
    <p:sldId id="496" r:id="rId23"/>
    <p:sldId id="451" r:id="rId24"/>
    <p:sldId id="452" r:id="rId25"/>
    <p:sldId id="311" r:id="rId26"/>
    <p:sldId id="499" r:id="rId27"/>
    <p:sldId id="482" r:id="rId28"/>
    <p:sldId id="450" r:id="rId29"/>
    <p:sldId id="349" r:id="rId30"/>
    <p:sldId id="345" r:id="rId31"/>
    <p:sldId id="453" r:id="rId32"/>
    <p:sldId id="350" r:id="rId33"/>
    <p:sldId id="484" r:id="rId34"/>
    <p:sldId id="470" r:id="rId35"/>
    <p:sldId id="498" r:id="rId36"/>
    <p:sldId id="454" r:id="rId37"/>
    <p:sldId id="455" r:id="rId38"/>
    <p:sldId id="480" r:id="rId39"/>
    <p:sldId id="456" r:id="rId40"/>
    <p:sldId id="460" r:id="rId41"/>
    <p:sldId id="486" r:id="rId42"/>
    <p:sldId id="487" r:id="rId43"/>
    <p:sldId id="488" r:id="rId44"/>
    <p:sldId id="490" r:id="rId45"/>
    <p:sldId id="491" r:id="rId46"/>
    <p:sldId id="492" r:id="rId47"/>
    <p:sldId id="493" r:id="rId48"/>
    <p:sldId id="346" r:id="rId49"/>
    <p:sldId id="359" r:id="rId50"/>
    <p:sldId id="358" r:id="rId51"/>
    <p:sldId id="461" r:id="rId52"/>
    <p:sldId id="495" r:id="rId53"/>
    <p:sldId id="462" r:id="rId54"/>
  </p:sldIdLst>
  <p:sldSz cx="9144000" cy="6858000" type="screen4x3"/>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4">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827C74"/>
    <a:srgbClr val="8A7967"/>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3544" autoAdjust="0"/>
  </p:normalViewPr>
  <p:slideViewPr>
    <p:cSldViewPr snapToGrid="0">
      <p:cViewPr varScale="1">
        <p:scale>
          <a:sx n="43" d="100"/>
          <a:sy n="43" d="100"/>
        </p:scale>
        <p:origin x="1792" y="20"/>
      </p:cViewPr>
      <p:guideLst>
        <p:guide orient="horz" pos="2160"/>
        <p:guide pos="2880"/>
      </p:guideLst>
    </p:cSldViewPr>
  </p:slideViewPr>
  <p:notesTextViewPr>
    <p:cViewPr>
      <p:scale>
        <a:sx n="1" d="1"/>
        <a:sy n="1" d="1"/>
      </p:scale>
      <p:origin x="0" y="0"/>
    </p:cViewPr>
  </p:notesTextViewPr>
  <p:sorterViewPr>
    <p:cViewPr>
      <p:scale>
        <a:sx n="100" d="100"/>
        <a:sy n="100" d="100"/>
      </p:scale>
      <p:origin x="0" y="-8862"/>
    </p:cViewPr>
  </p:sorterViewPr>
  <p:notesViewPr>
    <p:cSldViewPr snapToGrid="0">
      <p:cViewPr varScale="1">
        <p:scale>
          <a:sx n="87" d="100"/>
          <a:sy n="87" d="100"/>
        </p:scale>
        <p:origin x="-1488" y="-77"/>
      </p:cViewPr>
      <p:guideLst>
        <p:guide orient="horz" pos="2124"/>
        <p:guide pos="3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notesMaster" Target="notesMasters/notesMaster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Master" Target="slideMasters/slideMaster11.xml"/><Relationship Id="rId29" Type="http://schemas.openxmlformats.org/officeDocument/2006/relationships/slide" Target="slides/slide12.xml"/><Relationship Id="rId11" Type="http://schemas.openxmlformats.org/officeDocument/2006/relationships/slideMaster" Target="slideMasters/slideMaster6.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viewProps" Target="viewProps.xml"/><Relationship Id="rId5" Type="http://schemas.openxmlformats.org/officeDocument/2006/relationships/customXml" Target="../customXml/item5.xml"/><Relationship Id="rId19" Type="http://schemas.openxmlformats.org/officeDocument/2006/relationships/slide" Target="slides/slide2.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handoutMaster" Target="handoutMasters/handoutMaster1.xml"/><Relationship Id="rId8" Type="http://schemas.openxmlformats.org/officeDocument/2006/relationships/slideMaster" Target="slideMasters/slideMaster3.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Master" Target="slideMasters/slideMaster10.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presProps" Target="presProps.xml"/><Relationship Id="rId10" Type="http://schemas.openxmlformats.org/officeDocument/2006/relationships/slideMaster" Target="slideMasters/slideMaster5.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827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592224" y="0"/>
            <a:ext cx="4278154" cy="338277"/>
          </a:xfrm>
          <a:prstGeom prst="rect">
            <a:avLst/>
          </a:prstGeom>
        </p:spPr>
        <p:txBody>
          <a:bodyPr vert="horz" lIns="91440" tIns="45720" rIns="91440" bIns="45720" rtlCol="0"/>
          <a:lstStyle>
            <a:lvl1pPr algn="r">
              <a:defRPr sz="1200"/>
            </a:lvl1pPr>
          </a:lstStyle>
          <a:p>
            <a:fld id="{F79C6950-140F-4ABA-A764-CEE7E093BC83}" type="datetimeFigureOut">
              <a:rPr lang="en-GB" smtClean="0"/>
              <a:t>07/11/2019</a:t>
            </a:fld>
            <a:endParaRPr lang="en-GB" dirty="0"/>
          </a:p>
        </p:txBody>
      </p:sp>
      <p:sp>
        <p:nvSpPr>
          <p:cNvPr id="4" name="Footer Placeholder 3"/>
          <p:cNvSpPr>
            <a:spLocks noGrp="1"/>
          </p:cNvSpPr>
          <p:nvPr>
            <p:ph type="ftr" sz="quarter" idx="2"/>
          </p:nvPr>
        </p:nvSpPr>
        <p:spPr>
          <a:xfrm>
            <a:off x="0" y="6403837"/>
            <a:ext cx="4278154" cy="33827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592224" y="6403837"/>
            <a:ext cx="4278154" cy="338276"/>
          </a:xfrm>
          <a:prstGeom prst="rect">
            <a:avLst/>
          </a:prstGeom>
        </p:spPr>
        <p:txBody>
          <a:bodyPr vert="horz" lIns="91440" tIns="45720" rIns="91440" bIns="45720" rtlCol="0" anchor="b"/>
          <a:lstStyle>
            <a:lvl1pPr algn="r">
              <a:defRPr sz="1200"/>
            </a:lvl1pPr>
          </a:lstStyle>
          <a:p>
            <a:fld id="{E28D0293-95A1-4FA4-B9D3-23A0D7D0C41E}" type="slidenum">
              <a:rPr lang="en-GB" smtClean="0"/>
              <a:t>‹#›</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83" y="6437301"/>
            <a:ext cx="2743913" cy="201487"/>
          </a:xfrm>
          <a:prstGeom prst="rect">
            <a:avLst/>
          </a:prstGeom>
        </p:spPr>
      </p:pic>
    </p:spTree>
    <p:extLst>
      <p:ext uri="{BB962C8B-B14F-4D97-AF65-F5344CB8AC3E}">
        <p14:creationId xmlns:p14="http://schemas.microsoft.com/office/powerpoint/2010/main" val="327295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827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592224" y="0"/>
            <a:ext cx="4278154" cy="338277"/>
          </a:xfrm>
          <a:prstGeom prst="rect">
            <a:avLst/>
          </a:prstGeom>
        </p:spPr>
        <p:txBody>
          <a:bodyPr vert="horz" lIns="91440" tIns="45720" rIns="91440" bIns="45720" rtlCol="0"/>
          <a:lstStyle>
            <a:lvl1pPr algn="r">
              <a:defRPr sz="1200"/>
            </a:lvl1pPr>
          </a:lstStyle>
          <a:p>
            <a:fld id="{B85B4AE3-42B6-479D-ADED-E8E501B2AEC0}" type="datetimeFigureOut">
              <a:rPr lang="en-GB" smtClean="0"/>
              <a:t>07/11/2019</a:t>
            </a:fld>
            <a:endParaRPr lang="en-GB" dirty="0"/>
          </a:p>
        </p:txBody>
      </p:sp>
      <p:sp>
        <p:nvSpPr>
          <p:cNvPr id="4" name="Slide Image Placeholder 3"/>
          <p:cNvSpPr>
            <a:spLocks noGrp="1" noRot="1" noChangeAspect="1"/>
          </p:cNvSpPr>
          <p:nvPr>
            <p:ph type="sldImg" idx="2"/>
          </p:nvPr>
        </p:nvSpPr>
        <p:spPr>
          <a:xfrm>
            <a:off x="3421063" y="842963"/>
            <a:ext cx="3030537" cy="22748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87267" y="3244641"/>
            <a:ext cx="7898130" cy="265470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03837"/>
            <a:ext cx="4278154" cy="33827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592224" y="6403837"/>
            <a:ext cx="4278154" cy="338276"/>
          </a:xfrm>
          <a:prstGeom prst="rect">
            <a:avLst/>
          </a:prstGeom>
        </p:spPr>
        <p:txBody>
          <a:bodyPr vert="horz" lIns="91440" tIns="45720" rIns="91440" bIns="45720" rtlCol="0" anchor="b"/>
          <a:lstStyle>
            <a:lvl1pPr algn="r">
              <a:defRPr sz="1200"/>
            </a:lvl1pPr>
          </a:lstStyle>
          <a:p>
            <a:fld id="{206E8ADE-748B-491F-84CA-AC7CD9E44D5D}" type="slidenum">
              <a:rPr lang="en-GB" smtClean="0"/>
              <a:t>‹#›</a:t>
            </a:fld>
            <a:endParaRPr lang="en-GB" dirty="0"/>
          </a:p>
        </p:txBody>
      </p:sp>
    </p:spTree>
    <p:extLst>
      <p:ext uri="{BB962C8B-B14F-4D97-AF65-F5344CB8AC3E}">
        <p14:creationId xmlns:p14="http://schemas.microsoft.com/office/powerpoint/2010/main" val="215228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8EF20-B18C-4A01-A4DB-506652934123}" type="slidenum">
              <a:rPr lang="nl-NL"/>
              <a:pPr/>
              <a:t>1</a:t>
            </a:fld>
            <a:endParaRPr lang="nl-NL"/>
          </a:p>
        </p:txBody>
      </p:sp>
      <p:sp>
        <p:nvSpPr>
          <p:cNvPr id="5122" name="Rectangle 2"/>
          <p:cNvSpPr>
            <a:spLocks noGrp="1" noRot="1" noChangeAspect="1" noChangeArrowheads="1" noTextEdit="1"/>
          </p:cNvSpPr>
          <p:nvPr>
            <p:ph type="sldImg"/>
          </p:nvPr>
        </p:nvSpPr>
        <p:spPr>
          <a:xfrm>
            <a:off x="917575" y="744538"/>
            <a:ext cx="4962525" cy="3722687"/>
          </a:xfrm>
          <a:ln/>
        </p:spPr>
      </p:sp>
      <p:sp>
        <p:nvSpPr>
          <p:cNvPr id="5123" name="Rectangle 3"/>
          <p:cNvSpPr>
            <a:spLocks noGrp="1" noChangeArrowheads="1"/>
          </p:cNvSpPr>
          <p:nvPr>
            <p:ph type="body" idx="1"/>
          </p:nvPr>
        </p:nvSpPr>
        <p:spPr/>
        <p:txBody>
          <a:bodyPr/>
          <a:lstStyle/>
          <a:p>
            <a:endParaRPr lang="nl-BE"/>
          </a:p>
        </p:txBody>
      </p:sp>
    </p:spTree>
    <p:extLst>
      <p:ext uri="{BB962C8B-B14F-4D97-AF65-F5344CB8AC3E}">
        <p14:creationId xmlns:p14="http://schemas.microsoft.com/office/powerpoint/2010/main" val="30728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E8ADE-748B-491F-84CA-AC7CD9E44D5D}" type="slidenum">
              <a:rPr lang="en-GB" smtClean="0"/>
              <a:t>3</a:t>
            </a:fld>
            <a:endParaRPr lang="en-GB" dirty="0"/>
          </a:p>
        </p:txBody>
      </p:sp>
    </p:spTree>
    <p:extLst>
      <p:ext uri="{BB962C8B-B14F-4D97-AF65-F5344CB8AC3E}">
        <p14:creationId xmlns:p14="http://schemas.microsoft.com/office/powerpoint/2010/main" val="24787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E8ADE-748B-491F-84CA-AC7CD9E44D5D}" type="slidenum">
              <a:rPr lang="en-GB" smtClean="0"/>
              <a:t>5</a:t>
            </a:fld>
            <a:endParaRPr lang="en-GB" dirty="0"/>
          </a:p>
        </p:txBody>
      </p:sp>
    </p:spTree>
    <p:extLst>
      <p:ext uri="{BB962C8B-B14F-4D97-AF65-F5344CB8AC3E}">
        <p14:creationId xmlns:p14="http://schemas.microsoft.com/office/powerpoint/2010/main" val="218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D55560-3740-436F-A4B3-F8F0B02F4E30}" type="slidenum">
              <a:rPr kumimoji="0" lang="nl-NL"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l-NL" sz="1200" b="0" i="0" u="none" strike="noStrike" kern="1200" cap="none" spc="0" normalizeH="0" baseline="0" noProof="0">
              <a:ln>
                <a:noFill/>
              </a:ln>
              <a:solidFill>
                <a:srgbClr val="000000"/>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1024485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E8ADE-748B-491F-84CA-AC7CD9E44D5D}" type="slidenum">
              <a:rPr lang="en-GB" smtClean="0"/>
              <a:t>15</a:t>
            </a:fld>
            <a:endParaRPr lang="en-GB" dirty="0"/>
          </a:p>
        </p:txBody>
      </p:sp>
    </p:spTree>
    <p:extLst>
      <p:ext uri="{BB962C8B-B14F-4D97-AF65-F5344CB8AC3E}">
        <p14:creationId xmlns:p14="http://schemas.microsoft.com/office/powerpoint/2010/main" val="224953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E8ADE-748B-491F-84CA-AC7CD9E44D5D}" type="slidenum">
              <a:rPr lang="en-GB" smtClean="0"/>
              <a:t>18</a:t>
            </a:fld>
            <a:endParaRPr lang="en-GB" dirty="0"/>
          </a:p>
        </p:txBody>
      </p:sp>
    </p:spTree>
    <p:extLst>
      <p:ext uri="{BB962C8B-B14F-4D97-AF65-F5344CB8AC3E}">
        <p14:creationId xmlns:p14="http://schemas.microsoft.com/office/powerpoint/2010/main" val="378235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E8ADE-748B-491F-84CA-AC7CD9E44D5D}" type="slidenum">
              <a:rPr lang="en-GB" smtClean="0"/>
              <a:t>19</a:t>
            </a:fld>
            <a:endParaRPr lang="en-GB" dirty="0"/>
          </a:p>
        </p:txBody>
      </p:sp>
    </p:spTree>
    <p:extLst>
      <p:ext uri="{BB962C8B-B14F-4D97-AF65-F5344CB8AC3E}">
        <p14:creationId xmlns:p14="http://schemas.microsoft.com/office/powerpoint/2010/main" val="369979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8"/>
            <a:ext cx="7772400"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685800" y="3168549"/>
            <a:ext cx="6400800" cy="1752600"/>
          </a:xfrm>
        </p:spPr>
        <p:txBody>
          <a:bodyPr/>
          <a:lstStyle>
            <a:lvl1pPr marL="0" indent="0" algn="l">
              <a:buNone/>
              <a:defRPr/>
            </a:lvl1pPr>
            <a:lvl2pPr marL="511470" indent="0" algn="ctr">
              <a:buNone/>
              <a:defRPr/>
            </a:lvl2pPr>
            <a:lvl3pPr marL="1022940" indent="0" algn="ctr">
              <a:buNone/>
              <a:defRPr/>
            </a:lvl3pPr>
            <a:lvl4pPr marL="1534410" indent="0" algn="ctr">
              <a:buNone/>
              <a:defRPr/>
            </a:lvl4pPr>
            <a:lvl5pPr marL="2045880" indent="0" algn="ctr">
              <a:buNone/>
              <a:defRPr/>
            </a:lvl5pPr>
            <a:lvl6pPr marL="2557350" indent="0" algn="ctr">
              <a:buNone/>
              <a:defRPr/>
            </a:lvl6pPr>
            <a:lvl7pPr marL="3068820" indent="0" algn="ctr">
              <a:buNone/>
              <a:defRPr/>
            </a:lvl7pPr>
            <a:lvl8pPr marL="3580290" indent="0" algn="ctr">
              <a:buNone/>
              <a:defRPr/>
            </a:lvl8pPr>
            <a:lvl9pPr marL="409176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355709143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897200"/>
            <a:ext cx="81534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854568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800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800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302171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50277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9512952"/>
          </a:xfrm>
          <a:prstGeom prst="rect">
            <a:avLst/>
          </a:prstGeom>
          <a:noFill/>
        </p:spPr>
      </p:pic>
      <p:sp>
        <p:nvSpPr>
          <p:cNvPr id="4" name="Rectangle 2"/>
          <p:cNvSpPr>
            <a:spLocks noGrp="1" noChangeArrowheads="1"/>
          </p:cNvSpPr>
          <p:nvPr>
            <p:ph type="ctrTitle" hasCustomPrompt="1"/>
          </p:nvPr>
        </p:nvSpPr>
        <p:spPr>
          <a:xfrm>
            <a:off x="720000" y="2520000"/>
            <a:ext cx="7704000" cy="1800000"/>
          </a:xfrm>
          <a:prstGeom prst="rect">
            <a:avLst/>
          </a:prstGeom>
          <a:solidFill>
            <a:srgbClr val="EF7D00"/>
          </a:solidFill>
        </p:spPr>
        <p:txBody>
          <a:bodyPr lIns="36000" bIns="45720" anchor="b" anchorCtr="0"/>
          <a:lstStyle>
            <a:lvl1pPr indent="0" algn="l">
              <a:lnSpc>
                <a:spcPts val="4000"/>
              </a:lnSpc>
              <a:buFontTx/>
              <a:buNone/>
              <a:defRPr sz="4000">
                <a:solidFill>
                  <a:schemeClr val="bg1"/>
                </a:solidFill>
                <a:latin typeface="HelveticaNeueLT Std Blk Cn" pitchFamily="34" charset="0"/>
              </a:defRPr>
            </a:lvl1pPr>
          </a:lstStyle>
          <a:p>
            <a:r>
              <a:rPr lang="en-US" dirty="0"/>
              <a:t> Click to edit Master title style</a:t>
            </a:r>
            <a:endParaRPr lang="nl-NL" dirty="0"/>
          </a:p>
        </p:txBody>
      </p:sp>
      <p:sp>
        <p:nvSpPr>
          <p:cNvPr id="5" name="Rectangle 3"/>
          <p:cNvSpPr>
            <a:spLocks noGrp="1" noChangeArrowheads="1"/>
          </p:cNvSpPr>
          <p:nvPr>
            <p:ph type="subTitle" idx="1" hasCustomPrompt="1"/>
          </p:nvPr>
        </p:nvSpPr>
        <p:spPr>
          <a:xfrm>
            <a:off x="720000" y="4320000"/>
            <a:ext cx="7704000" cy="1800000"/>
          </a:xfrm>
          <a:prstGeom prst="rect">
            <a:avLst/>
          </a:prstGeom>
          <a:solidFill>
            <a:srgbClr val="EF7D00"/>
          </a:solidFill>
        </p:spPr>
        <p:txBody>
          <a:bodyPr lIns="0" rIns="0" bIns="0"/>
          <a:lstStyle>
            <a:lvl1pPr marL="0" indent="0">
              <a:lnSpc>
                <a:spcPts val="3000"/>
              </a:lnSpc>
              <a:buFontTx/>
              <a:buNone/>
              <a:defRPr sz="2800">
                <a:solidFill>
                  <a:schemeClr val="bg1"/>
                </a:solidFill>
                <a:latin typeface="HelveticaNeueLT Std Cn" pitchFamily="34" charset="0"/>
              </a:defRPr>
            </a:lvl1pPr>
          </a:lstStyle>
          <a:p>
            <a:r>
              <a:rPr lang="en-US" dirty="0"/>
              <a:t>  Click to edit Master subtitle style</a:t>
            </a:r>
            <a:endParaRPr lang="nl-NL" dirty="0"/>
          </a:p>
        </p:txBody>
      </p:sp>
      <p:sp>
        <p:nvSpPr>
          <p:cNvPr id="7" name="Rectangle 4"/>
          <p:cNvSpPr txBox="1">
            <a:spLocks noChangeArrowheads="1"/>
          </p:cNvSpPr>
          <p:nvPr userDrawn="1"/>
        </p:nvSpPr>
        <p:spPr bwMode="auto">
          <a:xfrm>
            <a:off x="901700" y="5746476"/>
            <a:ext cx="7369900" cy="184424"/>
          </a:xfrm>
          <a:prstGeom prst="rect">
            <a:avLst/>
          </a:prstGeom>
          <a:noFill/>
          <a:ln>
            <a:miter lim="800000"/>
            <a:headEnd/>
            <a:tailEnd/>
          </a:ln>
        </p:spPr>
        <p:txBody>
          <a:bodyPr vert="horz" wrap="square" lIns="91440" tIns="45720" rIns="91440" bIns="0" numCol="1" anchor="b" anchorCtr="0" compatLnSpc="1">
            <a:prstTxWarp prst="textNoShape">
              <a:avLst/>
            </a:prstTxWarp>
          </a:bodyPr>
          <a:lstStyle>
            <a:defPPr>
              <a:defRPr lang="nl-NL"/>
            </a:defPPr>
            <a:lvl1pPr algn="r" rtl="0" eaLnBrk="0" fontAlgn="base" hangingPunct="0">
              <a:spcBef>
                <a:spcPct val="0"/>
              </a:spcBef>
              <a:spcAft>
                <a:spcPct val="0"/>
              </a:spcAft>
              <a:defRPr sz="1000" kern="1200">
                <a:solidFill>
                  <a:schemeClr val="bg1"/>
                </a:solidFill>
                <a:latin typeface="HelveticaNeueLT Std Med Cn" pitchFamily="34" charset="0"/>
                <a:ea typeface="ＭＳ Ｐゴシック" pitchFamily="34" charset="-128"/>
                <a:cs typeface="Arial" charset="0"/>
              </a:defRPr>
            </a:lvl1pPr>
            <a:lvl2pPr marL="4572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2pPr>
            <a:lvl3pPr marL="9144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3pPr>
            <a:lvl4pPr marL="13716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4pPr>
            <a:lvl5pPr marL="1828800" algn="ctr" rtl="0" fontAlgn="base">
              <a:spcBef>
                <a:spcPct val="20000"/>
              </a:spcBef>
              <a:spcAft>
                <a:spcPct val="0"/>
              </a:spcAft>
              <a:defRPr sz="3000" kern="1200">
                <a:solidFill>
                  <a:srgbClr val="00638F"/>
                </a:solidFill>
                <a:latin typeface="HelveticaNeueLT Std Med Cn" pitchFamily="34" charset="0"/>
                <a:ea typeface="ＭＳ Ｐゴシック" pitchFamily="34" charset="-128"/>
                <a:cs typeface="Arial" charset="0"/>
              </a:defRPr>
            </a:lvl5pPr>
            <a:lvl6pPr marL="22860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6pPr>
            <a:lvl7pPr marL="27432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7pPr>
            <a:lvl8pPr marL="32004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8pPr>
            <a:lvl9pPr marL="3657600" algn="l" defTabSz="914400" rtl="0" eaLnBrk="1" latinLnBrk="0" hangingPunct="1">
              <a:defRPr sz="3000" kern="1200">
                <a:solidFill>
                  <a:srgbClr val="00638F"/>
                </a:solidFill>
                <a:latin typeface="HelveticaNeueLT Std Med Cn" pitchFamily="34" charset="0"/>
                <a:ea typeface="ＭＳ Ｐゴシック" pitchFamily="34" charset="-128"/>
                <a:cs typeface="Arial" charset="0"/>
              </a:defRPr>
            </a:lvl9pPr>
          </a:lstStyle>
          <a:p>
            <a:r>
              <a:rPr lang="nl-NL" dirty="0"/>
              <a:t>SCIENCE EUROPE I </a:t>
            </a:r>
            <a:fld id="{AA5939D9-57CE-4769-9351-8C0C898D933F}" type="datetime1">
              <a:rPr lang="nl-NL" smtClean="0">
                <a:latin typeface="HelveticaNeueLT Std Cn" pitchFamily="34" charset="0"/>
              </a:rPr>
              <a:pPr/>
              <a:t>7-11-2019</a:t>
            </a:fld>
            <a:endParaRPr lang="nl-NL" dirty="0"/>
          </a:p>
        </p:txBody>
      </p:sp>
    </p:spTree>
    <p:extLst>
      <p:ext uri="{BB962C8B-B14F-4D97-AF65-F5344CB8AC3E}">
        <p14:creationId xmlns:p14="http://schemas.microsoft.com/office/powerpoint/2010/main" val="4179809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256531043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897200"/>
            <a:ext cx="81534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7406565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800003"/>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800003"/>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7298094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13101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7426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1006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1" y="1897200"/>
            <a:ext cx="81534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5017686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a:lstStyle>
            <a:lvl1pPr marL="0" indent="0" algn="l">
              <a:buNone/>
              <a:defRPr sz="2000">
                <a:latin typeface="Arial"/>
                <a:cs typeface="Arial"/>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43096085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7834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50383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243797134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897200"/>
            <a:ext cx="81534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0551304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800003"/>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800003"/>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1454483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06949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73932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50483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a:lstStyle>
            <a:lvl1pPr marL="0" indent="0" algn="l">
              <a:buNone/>
              <a:defRPr sz="2000">
                <a:latin typeface="Arial"/>
                <a:cs typeface="Arial"/>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18950072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800001"/>
            <a:ext cx="3810000" cy="4572000"/>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800001"/>
            <a:ext cx="3810000" cy="4572000"/>
          </a:xfrm>
        </p:spPr>
        <p:txBody>
          <a:bodyPr/>
          <a:lstStyle>
            <a:lvl1pPr>
              <a:defRPr sz="3150"/>
            </a:lvl1pPr>
            <a:lvl2pPr>
              <a:defRPr sz="2700"/>
            </a:lvl2pPr>
            <a:lvl3pPr>
              <a:defRPr sz="2250"/>
            </a:lvl3pPr>
            <a:lvl4pPr>
              <a:defRPr sz="2025"/>
            </a:lvl4pPr>
            <a:lvl5pPr>
              <a:defRPr sz="2025"/>
            </a:lvl5pPr>
            <a:lvl6pPr>
              <a:defRPr sz="2025"/>
            </a:lvl6pPr>
            <a:lvl7pPr>
              <a:defRPr sz="2025"/>
            </a:lvl7pPr>
            <a:lvl8pPr>
              <a:defRPr sz="2025"/>
            </a:lvl8pPr>
            <a:lvl9pPr>
              <a:defRPr sz="2025"/>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5913226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76596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7037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684069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9020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3070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6843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6071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38815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6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133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896291"/>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6043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4772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348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323528" y="332657"/>
            <a:ext cx="8352928" cy="864096"/>
          </a:xfrm>
          <a:prstGeom prst="rect">
            <a:avLst/>
          </a:prstGeom>
        </p:spPr>
        <p:txBody>
          <a:bodyPr/>
          <a:lstStyle>
            <a:lvl1pPr algn="l">
              <a:defRPr>
                <a:solidFill>
                  <a:schemeClr val="bg1"/>
                </a:solidFill>
              </a:defRPr>
            </a:lvl1pPr>
          </a:lstStyle>
          <a:p>
            <a:r>
              <a:rPr lang="en-US"/>
              <a:t>Click to edit Master title style</a:t>
            </a:r>
            <a:endParaRPr lang="en-GB" dirty="0"/>
          </a:p>
        </p:txBody>
      </p:sp>
      <p:sp>
        <p:nvSpPr>
          <p:cNvPr id="4" name="Subtitle 2"/>
          <p:cNvSpPr>
            <a:spLocks noGrp="1"/>
          </p:cNvSpPr>
          <p:nvPr>
            <p:ph type="subTitle" idx="1"/>
          </p:nvPr>
        </p:nvSpPr>
        <p:spPr>
          <a:xfrm>
            <a:off x="323528" y="1340768"/>
            <a:ext cx="8352928" cy="576064"/>
          </a:xfrm>
          <a:prstGeom prst="rect">
            <a:avLst/>
          </a:prstGeom>
        </p:spPr>
        <p:txBody>
          <a:bodyPr/>
          <a:lstStyle>
            <a:lvl1pPr marL="0" indent="0" algn="l">
              <a:buNone/>
              <a:defRPr sz="2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255154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93430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528" y="1268760"/>
            <a:ext cx="4104456" cy="475252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16016" y="1268760"/>
            <a:ext cx="4104456" cy="475252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8F446D0B-E7F6-43DC-8C58-39E3650ACD03}" type="datetimeFigureOut">
              <a:rPr lang="en-GB" smtClean="0">
                <a:solidFill>
                  <a:prstClr val="black"/>
                </a:solidFill>
              </a:rPr>
              <a:pPr/>
              <a:t>07/11/2019</a:t>
            </a:fld>
            <a:endParaRPr lang="en-GB" dirty="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DAB3EEF7-4876-4CED-AFD0-31D0E35AC82A}"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38092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27177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50231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1 with log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309307"/>
            <a:ext cx="901149" cy="1327393"/>
          </a:xfrm>
          <a:prstGeom prst="rect">
            <a:avLst/>
          </a:prstGeom>
        </p:spPr>
      </p:pic>
    </p:spTree>
    <p:extLst>
      <p:ext uri="{BB962C8B-B14F-4D97-AF65-F5344CB8AC3E}">
        <p14:creationId xmlns:p14="http://schemas.microsoft.com/office/powerpoint/2010/main" val="1419657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5 ">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460000" y="5832000"/>
            <a:ext cx="536330" cy="801687"/>
          </a:xfrm>
          <a:prstGeom prst="rect">
            <a:avLst/>
          </a:prstGeom>
          <a:noFill/>
          <a:ln w="9525">
            <a:noFill/>
            <a:miter lim="800000"/>
            <a:headEnd/>
            <a:tailEnd/>
          </a:ln>
        </p:spPr>
      </p:pic>
      <p:sp>
        <p:nvSpPr>
          <p:cNvPr id="5" name="Rectangle 7"/>
          <p:cNvSpPr>
            <a:spLocks noChangeArrowheads="1"/>
          </p:cNvSpPr>
          <p:nvPr userDrawn="1"/>
        </p:nvSpPr>
        <p:spPr bwMode="auto">
          <a:xfrm>
            <a:off x="114300" y="115200"/>
            <a:ext cx="8915400" cy="6626225"/>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pPr>
            <a:endParaRPr lang="nl-BE" sz="2400">
              <a:solidFill>
                <a:srgbClr val="000000"/>
              </a:solidFill>
              <a:latin typeface="Arial" charset="0"/>
              <a:ea typeface="ＭＳ Ｐゴシック" pitchFamily="34" charset="-128"/>
            </a:endParaRPr>
          </a:p>
        </p:txBody>
      </p:sp>
      <p:sp>
        <p:nvSpPr>
          <p:cNvPr id="7" name="Rectangle 2"/>
          <p:cNvSpPr>
            <a:spLocks noGrp="1" noChangeArrowheads="1"/>
          </p:cNvSpPr>
          <p:nvPr>
            <p:ph type="title"/>
          </p:nvPr>
        </p:nvSpPr>
        <p:spPr bwMode="auto">
          <a:xfrm>
            <a:off x="1440000" y="404814"/>
            <a:ext cx="6984000" cy="1215186"/>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lvl1pPr>
              <a:defRPr>
                <a:solidFill>
                  <a:srgbClr val="EF7D00"/>
                </a:solidFill>
              </a:defRPr>
            </a:lvl1pPr>
          </a:lstStyle>
          <a:p>
            <a:pPr lvl="0"/>
            <a:r>
              <a:rPr lang="nl-NL" dirty="0"/>
              <a:t>Klik om het opmaakprofiel te bewerken</a:t>
            </a:r>
          </a:p>
        </p:txBody>
      </p:sp>
      <p:sp>
        <p:nvSpPr>
          <p:cNvPr id="3" name="Content Placeholder 2"/>
          <p:cNvSpPr>
            <a:spLocks noGrp="1"/>
          </p:cNvSpPr>
          <p:nvPr>
            <p:ph sz="quarter" idx="10"/>
          </p:nvPr>
        </p:nvSpPr>
        <p:spPr>
          <a:xfrm>
            <a:off x="1440000" y="1800000"/>
            <a:ext cx="6954837" cy="4835525"/>
          </a:xfrm>
        </p:spPr>
        <p:txBody>
          <a:bodyPr/>
          <a:lstStyle>
            <a:lvl1pPr>
              <a:defRPr baseline="0">
                <a:solidFill>
                  <a:srgbClr val="EF7D00"/>
                </a:solidFill>
              </a:defRPr>
            </a:lvl1pPr>
          </a:lstStyle>
          <a:p>
            <a:pPr lvl="0"/>
            <a:r>
              <a:rPr lang="en-US" dirty="0"/>
              <a:t>Click to edit Master text styles</a:t>
            </a:r>
          </a:p>
          <a:p>
            <a:pPr lvl="1"/>
            <a:r>
              <a:rPr lang="en-US" dirty="0"/>
              <a:t>Second level</a:t>
            </a:r>
          </a:p>
        </p:txBody>
      </p:sp>
      <p:sp>
        <p:nvSpPr>
          <p:cNvPr id="13" name="Rectangle 8"/>
          <p:cNvSpPr>
            <a:spLocks noChangeArrowheads="1"/>
          </p:cNvSpPr>
          <p:nvPr userDrawn="1"/>
        </p:nvSpPr>
        <p:spPr bwMode="auto">
          <a:xfrm>
            <a:off x="107951" y="115889"/>
            <a:ext cx="2047875" cy="288925"/>
          </a:xfrm>
          <a:prstGeom prst="rect">
            <a:avLst/>
          </a:prstGeom>
          <a:noFill/>
          <a:ln w="9525">
            <a:noFill/>
            <a:miter lim="800000"/>
            <a:headEnd/>
            <a:tailEnd/>
          </a:ln>
        </p:spPr>
        <p:txBody>
          <a:bodyPr lIns="54000" rIns="54000"/>
          <a:lstStyle/>
          <a:p>
            <a:pPr eaLnBrk="0" fontAlgn="base" hangingPunct="0">
              <a:spcBef>
                <a:spcPct val="0"/>
              </a:spcBef>
              <a:spcAft>
                <a:spcPct val="0"/>
              </a:spcAft>
            </a:pPr>
            <a:r>
              <a:rPr lang="nl-NL" sz="1000" dirty="0">
                <a:solidFill>
                  <a:srgbClr val="000000"/>
                </a:solidFill>
                <a:ea typeface="ＭＳ Ｐゴシック" pitchFamily="34" charset="-128"/>
              </a:rPr>
              <a:t>cOAlition S </a:t>
            </a:r>
            <a:r>
              <a:rPr lang="nl-NL" sz="1000" dirty="0">
                <a:solidFill>
                  <a:srgbClr val="EF7D00"/>
                </a:solidFill>
                <a:ea typeface="ＭＳ Ｐゴシック" pitchFamily="34" charset="-128"/>
              </a:rPr>
              <a:t>I </a:t>
            </a:r>
            <a:fld id="{82446AD1-00D3-4011-8661-5C7EBC2C5A5E}" type="slidenum">
              <a:rPr lang="nl-NL" sz="1000">
                <a:solidFill>
                  <a:srgbClr val="EF7D00"/>
                </a:solidFill>
                <a:ea typeface="ＭＳ Ｐゴシック" pitchFamily="34" charset="-128"/>
              </a:rPr>
              <a:pPr eaLnBrk="0" fontAlgn="base" hangingPunct="0">
                <a:spcBef>
                  <a:spcPct val="0"/>
                </a:spcBef>
                <a:spcAft>
                  <a:spcPct val="0"/>
                </a:spcAft>
              </a:pPr>
              <a:t>‹#›</a:t>
            </a:fld>
            <a:endParaRPr lang="nl-NL" sz="1000" dirty="0">
              <a:solidFill>
                <a:srgbClr val="EF7D00"/>
              </a:solidFill>
              <a:ea typeface="ＭＳ Ｐゴシック" pitchFamily="34" charset="-128"/>
            </a:endParaRPr>
          </a:p>
        </p:txBody>
      </p:sp>
    </p:spTree>
    <p:extLst>
      <p:ext uri="{BB962C8B-B14F-4D97-AF65-F5344CB8AC3E}">
        <p14:creationId xmlns:p14="http://schemas.microsoft.com/office/powerpoint/2010/main" val="323623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3200" b="1">
                <a:solidFill>
                  <a:schemeClr val="bg1">
                    <a:lumMod val="50000"/>
                  </a:schemeClr>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solidFill>
                  <a:srgbClr val="A09B94"/>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3311121772"/>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5 ">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460000" y="5832000"/>
            <a:ext cx="536330" cy="801687"/>
          </a:xfrm>
          <a:prstGeom prst="rect">
            <a:avLst/>
          </a:prstGeom>
          <a:noFill/>
          <a:ln w="9525">
            <a:noFill/>
            <a:miter lim="800000"/>
            <a:headEnd/>
            <a:tailEnd/>
          </a:ln>
        </p:spPr>
      </p:pic>
      <p:sp>
        <p:nvSpPr>
          <p:cNvPr id="5" name="Rectangle 7"/>
          <p:cNvSpPr>
            <a:spLocks noChangeArrowheads="1"/>
          </p:cNvSpPr>
          <p:nvPr userDrawn="1"/>
        </p:nvSpPr>
        <p:spPr bwMode="auto">
          <a:xfrm>
            <a:off x="114300" y="115200"/>
            <a:ext cx="8915400" cy="6626225"/>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pPr>
            <a:endParaRPr lang="nl-BE" sz="2400">
              <a:solidFill>
                <a:srgbClr val="000000"/>
              </a:solidFill>
              <a:latin typeface="Arial" charset="0"/>
              <a:ea typeface="ＭＳ Ｐゴシック" pitchFamily="34" charset="-128"/>
            </a:endParaRPr>
          </a:p>
        </p:txBody>
      </p:sp>
      <p:sp>
        <p:nvSpPr>
          <p:cNvPr id="7" name="Rectangle 2"/>
          <p:cNvSpPr>
            <a:spLocks noGrp="1" noChangeArrowheads="1"/>
          </p:cNvSpPr>
          <p:nvPr>
            <p:ph type="title"/>
          </p:nvPr>
        </p:nvSpPr>
        <p:spPr bwMode="auto">
          <a:xfrm>
            <a:off x="1440000" y="404814"/>
            <a:ext cx="6984000" cy="1215186"/>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lvl1pPr>
              <a:defRPr>
                <a:solidFill>
                  <a:srgbClr val="EF7D00"/>
                </a:solidFill>
              </a:defRPr>
            </a:lvl1pPr>
          </a:lstStyle>
          <a:p>
            <a:pPr lvl="0"/>
            <a:r>
              <a:rPr lang="nl-NL" dirty="0"/>
              <a:t>Klik om het opmaakprofiel te bewerken</a:t>
            </a:r>
          </a:p>
        </p:txBody>
      </p:sp>
      <p:sp>
        <p:nvSpPr>
          <p:cNvPr id="3" name="Content Placeholder 2"/>
          <p:cNvSpPr>
            <a:spLocks noGrp="1"/>
          </p:cNvSpPr>
          <p:nvPr>
            <p:ph sz="quarter" idx="10"/>
          </p:nvPr>
        </p:nvSpPr>
        <p:spPr>
          <a:xfrm>
            <a:off x="1440000" y="1800000"/>
            <a:ext cx="6954837" cy="4835525"/>
          </a:xfrm>
        </p:spPr>
        <p:txBody>
          <a:bodyPr/>
          <a:lstStyle>
            <a:lvl1pPr>
              <a:defRPr baseline="0">
                <a:solidFill>
                  <a:srgbClr val="EF7D00"/>
                </a:solidFill>
              </a:defRPr>
            </a:lvl1pPr>
          </a:lstStyle>
          <a:p>
            <a:pPr lvl="0"/>
            <a:r>
              <a:rPr lang="en-US" dirty="0"/>
              <a:t>Click to edit Master text styles</a:t>
            </a:r>
          </a:p>
          <a:p>
            <a:pPr lvl="1"/>
            <a:r>
              <a:rPr lang="en-US" dirty="0"/>
              <a:t>Second level</a:t>
            </a:r>
          </a:p>
        </p:txBody>
      </p:sp>
      <p:sp>
        <p:nvSpPr>
          <p:cNvPr id="13" name="Rectangle 8"/>
          <p:cNvSpPr>
            <a:spLocks noChangeArrowheads="1"/>
          </p:cNvSpPr>
          <p:nvPr userDrawn="1"/>
        </p:nvSpPr>
        <p:spPr bwMode="auto">
          <a:xfrm>
            <a:off x="107951" y="115889"/>
            <a:ext cx="2047875" cy="288925"/>
          </a:xfrm>
          <a:prstGeom prst="rect">
            <a:avLst/>
          </a:prstGeom>
          <a:noFill/>
          <a:ln w="9525">
            <a:noFill/>
            <a:miter lim="800000"/>
            <a:headEnd/>
            <a:tailEnd/>
          </a:ln>
        </p:spPr>
        <p:txBody>
          <a:bodyPr lIns="54000" rIns="54000"/>
          <a:lstStyle/>
          <a:p>
            <a:pPr eaLnBrk="0" fontAlgn="base" hangingPunct="0">
              <a:spcBef>
                <a:spcPct val="0"/>
              </a:spcBef>
              <a:spcAft>
                <a:spcPct val="0"/>
              </a:spcAft>
            </a:pPr>
            <a:r>
              <a:rPr lang="nl-NL" sz="1000" dirty="0">
                <a:solidFill>
                  <a:srgbClr val="000000"/>
                </a:solidFill>
                <a:ea typeface="ＭＳ Ｐゴシック" pitchFamily="34" charset="-128"/>
              </a:rPr>
              <a:t>cOAlition S </a:t>
            </a:r>
            <a:r>
              <a:rPr lang="nl-NL" sz="1000" dirty="0">
                <a:solidFill>
                  <a:srgbClr val="EF7D00"/>
                </a:solidFill>
                <a:ea typeface="ＭＳ Ｐゴシック" pitchFamily="34" charset="-128"/>
              </a:rPr>
              <a:t>I </a:t>
            </a:r>
            <a:fld id="{82446AD1-00D3-4011-8661-5C7EBC2C5A5E}" type="slidenum">
              <a:rPr lang="nl-NL" sz="1000">
                <a:solidFill>
                  <a:srgbClr val="EF7D00"/>
                </a:solidFill>
                <a:ea typeface="ＭＳ Ｐゴシック" pitchFamily="34" charset="-128"/>
              </a:rPr>
              <a:pPr eaLnBrk="0" fontAlgn="base" hangingPunct="0">
                <a:spcBef>
                  <a:spcPct val="0"/>
                </a:spcBef>
                <a:spcAft>
                  <a:spcPct val="0"/>
                </a:spcAft>
              </a:pPr>
              <a:t>‹#›</a:t>
            </a:fld>
            <a:endParaRPr lang="nl-NL" sz="1000" dirty="0">
              <a:solidFill>
                <a:srgbClr val="EF7D00"/>
              </a:solidFill>
              <a:ea typeface="ＭＳ Ｐゴシック" pitchFamily="34" charset="-128"/>
            </a:endParaRPr>
          </a:p>
        </p:txBody>
      </p:sp>
    </p:spTree>
    <p:extLst>
      <p:ext uri="{BB962C8B-B14F-4D97-AF65-F5344CB8AC3E}">
        <p14:creationId xmlns:p14="http://schemas.microsoft.com/office/powerpoint/2010/main" val="1876378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5 with logo">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460000" y="5832000"/>
            <a:ext cx="536330" cy="801687"/>
          </a:xfrm>
          <a:prstGeom prst="rect">
            <a:avLst/>
          </a:prstGeom>
          <a:noFill/>
          <a:ln w="9525">
            <a:noFill/>
            <a:miter lim="800000"/>
            <a:headEnd/>
            <a:tailEnd/>
          </a:ln>
        </p:spPr>
      </p:pic>
      <p:sp>
        <p:nvSpPr>
          <p:cNvPr id="5" name="Rectangle 7"/>
          <p:cNvSpPr>
            <a:spLocks noChangeArrowheads="1"/>
          </p:cNvSpPr>
          <p:nvPr userDrawn="1"/>
        </p:nvSpPr>
        <p:spPr bwMode="auto">
          <a:xfrm>
            <a:off x="114300" y="115200"/>
            <a:ext cx="8915400" cy="6626225"/>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pPr>
            <a:endParaRPr lang="nl-BE" sz="2400">
              <a:solidFill>
                <a:srgbClr val="000000"/>
              </a:solidFill>
              <a:latin typeface="Arial" charset="0"/>
              <a:ea typeface="ＭＳ Ｐゴシック" pitchFamily="34" charset="-128"/>
            </a:endParaRPr>
          </a:p>
        </p:txBody>
      </p:sp>
      <p:sp>
        <p:nvSpPr>
          <p:cNvPr id="7" name="Rectangle 2"/>
          <p:cNvSpPr>
            <a:spLocks noGrp="1" noChangeArrowheads="1"/>
          </p:cNvSpPr>
          <p:nvPr>
            <p:ph type="title"/>
          </p:nvPr>
        </p:nvSpPr>
        <p:spPr bwMode="auto">
          <a:xfrm>
            <a:off x="1440000" y="404814"/>
            <a:ext cx="6984000" cy="1215186"/>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lvl1pPr>
              <a:defRPr>
                <a:solidFill>
                  <a:srgbClr val="EF7D00"/>
                </a:solidFill>
              </a:defRPr>
            </a:lvl1pPr>
          </a:lstStyle>
          <a:p>
            <a:pPr lvl="0"/>
            <a:r>
              <a:rPr lang="nl-NL" dirty="0"/>
              <a:t>Klik om het opmaakprofiel te bewerken</a:t>
            </a:r>
          </a:p>
        </p:txBody>
      </p:sp>
      <p:sp>
        <p:nvSpPr>
          <p:cNvPr id="3" name="Content Placeholder 2"/>
          <p:cNvSpPr>
            <a:spLocks noGrp="1"/>
          </p:cNvSpPr>
          <p:nvPr>
            <p:ph sz="quarter" idx="10"/>
          </p:nvPr>
        </p:nvSpPr>
        <p:spPr>
          <a:xfrm>
            <a:off x="1440000" y="1800000"/>
            <a:ext cx="6954837" cy="4835525"/>
          </a:xfrm>
        </p:spPr>
        <p:txBody>
          <a:bodyPr/>
          <a:lstStyle>
            <a:lvl1pPr>
              <a:defRPr baseline="0">
                <a:solidFill>
                  <a:srgbClr val="EF7D00"/>
                </a:solidFill>
              </a:defRPr>
            </a:lvl1pPr>
          </a:lstStyle>
          <a:p>
            <a:pPr lvl="0"/>
            <a:r>
              <a:rPr lang="en-US" dirty="0"/>
              <a:t>Click to edit Master text styles</a:t>
            </a:r>
          </a:p>
          <a:p>
            <a:pPr lvl="1"/>
            <a:r>
              <a:rPr lang="en-US" dirty="0"/>
              <a:t>Second level</a:t>
            </a:r>
          </a:p>
        </p:txBody>
      </p:sp>
      <p:sp>
        <p:nvSpPr>
          <p:cNvPr id="13" name="Rectangle 8"/>
          <p:cNvSpPr>
            <a:spLocks noChangeArrowheads="1"/>
          </p:cNvSpPr>
          <p:nvPr userDrawn="1"/>
        </p:nvSpPr>
        <p:spPr bwMode="auto">
          <a:xfrm>
            <a:off x="107951" y="115889"/>
            <a:ext cx="2047875" cy="288925"/>
          </a:xfrm>
          <a:prstGeom prst="rect">
            <a:avLst/>
          </a:prstGeom>
          <a:noFill/>
          <a:ln w="9525">
            <a:noFill/>
            <a:miter lim="800000"/>
            <a:headEnd/>
            <a:tailEnd/>
          </a:ln>
        </p:spPr>
        <p:txBody>
          <a:bodyPr lIns="54000" rIns="54000"/>
          <a:lstStyle/>
          <a:p>
            <a:pPr eaLnBrk="0" fontAlgn="base" hangingPunct="0">
              <a:spcBef>
                <a:spcPct val="0"/>
              </a:spcBef>
              <a:spcAft>
                <a:spcPct val="0"/>
              </a:spcAft>
            </a:pPr>
            <a:r>
              <a:rPr lang="nl-NL" sz="1000" dirty="0">
                <a:solidFill>
                  <a:srgbClr val="000000"/>
                </a:solidFill>
                <a:ea typeface="ＭＳ Ｐゴシック" pitchFamily="34" charset="-128"/>
              </a:rPr>
              <a:t>cOAlition S </a:t>
            </a:r>
            <a:r>
              <a:rPr lang="nl-NL" sz="1000" dirty="0">
                <a:solidFill>
                  <a:srgbClr val="EF7D00"/>
                </a:solidFill>
                <a:ea typeface="ＭＳ Ｐゴシック" pitchFamily="34" charset="-128"/>
              </a:rPr>
              <a:t>I </a:t>
            </a:r>
            <a:fld id="{82446AD1-00D3-4011-8661-5C7EBC2C5A5E}" type="slidenum">
              <a:rPr lang="nl-NL" sz="1000">
                <a:solidFill>
                  <a:srgbClr val="EF7D00"/>
                </a:solidFill>
                <a:ea typeface="ＭＳ Ｐゴシック" pitchFamily="34" charset="-128"/>
              </a:rPr>
              <a:pPr eaLnBrk="0" fontAlgn="base" hangingPunct="0">
                <a:spcBef>
                  <a:spcPct val="0"/>
                </a:spcBef>
                <a:spcAft>
                  <a:spcPct val="0"/>
                </a:spcAft>
              </a:pPr>
              <a:t>‹#›</a:t>
            </a:fld>
            <a:endParaRPr lang="nl-NL" sz="1000" dirty="0">
              <a:solidFill>
                <a:srgbClr val="EF7D00"/>
              </a:solidFill>
              <a:ea typeface="ＭＳ Ｐゴシック" pitchFamily="34" charset="-128"/>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61181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nl-BE"/>
          </a:p>
        </p:txBody>
      </p:sp>
      <p:sp>
        <p:nvSpPr>
          <p:cNvPr id="10" name="Content Placeholder 9"/>
          <p:cNvSpPr>
            <a:spLocks noGrp="1"/>
          </p:cNvSpPr>
          <p:nvPr>
            <p:ph sz="quarter" idx="10"/>
          </p:nvPr>
        </p:nvSpPr>
        <p:spPr>
          <a:xfrm>
            <a:off x="719998" y="2448000"/>
            <a:ext cx="7704000" cy="417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Tree>
    <p:extLst>
      <p:ext uri="{BB962C8B-B14F-4D97-AF65-F5344CB8AC3E}">
        <p14:creationId xmlns:p14="http://schemas.microsoft.com/office/powerpoint/2010/main" val="31230916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2 with log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nl-BE"/>
          </a:p>
        </p:txBody>
      </p:sp>
      <p:sp>
        <p:nvSpPr>
          <p:cNvPr id="10" name="Content Placeholder 9"/>
          <p:cNvSpPr>
            <a:spLocks noGrp="1"/>
          </p:cNvSpPr>
          <p:nvPr>
            <p:ph sz="quarter" idx="10"/>
          </p:nvPr>
        </p:nvSpPr>
        <p:spPr>
          <a:xfrm>
            <a:off x="719998" y="2448000"/>
            <a:ext cx="7704000" cy="4176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13596116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40990884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1 with log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20000" y="1764000"/>
            <a:ext cx="7704000" cy="48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9" name="Title 8"/>
          <p:cNvSpPr>
            <a:spLocks noGrp="1"/>
          </p:cNvSpPr>
          <p:nvPr>
            <p:ph type="title"/>
          </p:nvPr>
        </p:nvSpPr>
        <p:spPr/>
        <p:txBody>
          <a:bodyPr/>
          <a:lstStyle/>
          <a:p>
            <a:r>
              <a:rPr lang="en-US"/>
              <a:t>Click to edit Master title style</a:t>
            </a:r>
            <a:endParaRPr lang="nl-B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168266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2800" b="1">
                <a:solidFill>
                  <a:srgbClr val="817B74"/>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solidFill>
                  <a:srgbClr val="A09B94"/>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55784136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1858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071048" cy="576064"/>
          </a:xfrm>
          <a:prstGeom prst="rect">
            <a:avLst/>
          </a:prstGeom>
        </p:spPr>
        <p:txBody>
          <a:bodyPr/>
          <a:lstStyle>
            <a:lvl1pPr algn="r">
              <a:lnSpc>
                <a:spcPct val="90000"/>
              </a:lnSpc>
              <a:defRPr b="1">
                <a:solidFill>
                  <a:srgbClr val="817B74"/>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1897200"/>
            <a:ext cx="8153400" cy="4572000"/>
          </a:xfrm>
          <a:prstGeom prst="rect">
            <a:avLst/>
          </a:prstGeom>
        </p:spPr>
        <p:txBody>
          <a:bodyPr/>
          <a:lstStyle>
            <a:lvl1pPr>
              <a:buClr>
                <a:srgbClr val="817B74"/>
              </a:buClr>
              <a:defRPr>
                <a:solidFill>
                  <a:srgbClr val="A09B94"/>
                </a:solidFill>
              </a:defRPr>
            </a:lvl1pPr>
            <a:lvl2pPr>
              <a:buClr>
                <a:srgbClr val="817B74"/>
              </a:buClr>
              <a:defRPr>
                <a:solidFill>
                  <a:srgbClr val="A09B94"/>
                </a:solidFill>
              </a:defRPr>
            </a:lvl2pPr>
            <a:lvl3pPr>
              <a:buClr>
                <a:srgbClr val="817B74"/>
              </a:buClr>
              <a:defRPr>
                <a:solidFill>
                  <a:srgbClr val="A09B94"/>
                </a:solidFill>
              </a:defRPr>
            </a:lvl3pPr>
            <a:lvl4pPr>
              <a:buClr>
                <a:srgbClr val="817B74"/>
              </a:buClr>
              <a:defRPr>
                <a:solidFill>
                  <a:srgbClr val="A09B94"/>
                </a:solidFill>
              </a:defRPr>
            </a:lvl4pPr>
            <a:lvl5pPr>
              <a:buClr>
                <a:srgbClr val="817B74"/>
              </a:buClr>
              <a:defRPr>
                <a:solidFill>
                  <a:srgbClr val="A09B94"/>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5061137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8"/>
            <a:ext cx="7772400"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685800" y="3168549"/>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265683268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5.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43.xml"/><Relationship Id="rId4" Type="http://schemas.openxmlformats.org/officeDocument/2006/relationships/image" Target="cid:image004.jpg@01D353D6.FD198050"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cid:image004.jpg@01D353D6.FD198050" TargetMode="External"/><Relationship Id="rId5" Type="http://schemas.openxmlformats.org/officeDocument/2006/relationships/image" Target="../media/image3.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456842" y="1509450"/>
            <a:ext cx="8153977" cy="495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6410" tIns="68205" rIns="136410" bIns="6820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75" name="Rectangle 3"/>
          <p:cNvSpPr>
            <a:spLocks noGrp="1" noChangeArrowheads="1"/>
          </p:cNvSpPr>
          <p:nvPr>
            <p:ph type="title"/>
          </p:nvPr>
        </p:nvSpPr>
        <p:spPr bwMode="auto">
          <a:xfrm>
            <a:off x="456842" y="459502"/>
            <a:ext cx="8153977" cy="80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6410" tIns="68205" rIns="136410" bIns="68205" numCol="1" anchor="ctr" anchorCtr="0" compatLnSpc="1">
            <a:prstTxWarp prst="textNoShape">
              <a:avLst/>
            </a:prstTxWarp>
          </a:bodyPr>
          <a:lstStyle/>
          <a:p>
            <a:pPr lvl="0"/>
            <a:endParaRPr lang="en-US" altLang="en-US" dirty="0"/>
          </a:p>
        </p:txBody>
      </p:sp>
      <p:sp>
        <p:nvSpPr>
          <p:cNvPr id="3076" name="Line 11"/>
          <p:cNvSpPr>
            <a:spLocks noChangeShapeType="1"/>
          </p:cNvSpPr>
          <p:nvPr userDrawn="1"/>
        </p:nvSpPr>
        <p:spPr bwMode="auto">
          <a:xfrm>
            <a:off x="468770" y="1316603"/>
            <a:ext cx="8134892" cy="0"/>
          </a:xfrm>
          <a:prstGeom prst="line">
            <a:avLst/>
          </a:prstGeom>
          <a:noFill/>
          <a:ln w="19050">
            <a:solidFill>
              <a:schemeClr val="bg1">
                <a:lumMod val="75000"/>
              </a:schemeClr>
            </a:solidFill>
            <a:round/>
            <a:headEnd/>
            <a:tailEnd/>
          </a:ln>
        </p:spPr>
        <p:txBody>
          <a:bodyPr wrap="none" lIns="102290" tIns="51145" rIns="102290" bIns="51145" anchor="ctr"/>
          <a:lstStyle/>
          <a:p>
            <a:pPr fontAlgn="base">
              <a:spcBef>
                <a:spcPct val="0"/>
              </a:spcBef>
              <a:spcAft>
                <a:spcPct val="0"/>
              </a:spcAft>
              <a:defRPr/>
            </a:pPr>
            <a:endParaRPr lang="en-US" sz="2700" dirty="0">
              <a:solidFill>
                <a:prstClr val="black"/>
              </a:solidFill>
              <a:latin typeface="Times" charset="0"/>
              <a:ea typeface="ＭＳ Ｐゴシック" charset="0"/>
              <a:cs typeface="ＭＳ Ｐゴシック" charset="0"/>
            </a:endParaRPr>
          </a:p>
        </p:txBody>
      </p:sp>
      <p:sp>
        <p:nvSpPr>
          <p:cNvPr id="7" name="TextBox 6"/>
          <p:cNvSpPr txBox="1"/>
          <p:nvPr userDrawn="1"/>
        </p:nvSpPr>
        <p:spPr>
          <a:xfrm>
            <a:off x="540338" y="6479447"/>
            <a:ext cx="2285404" cy="253330"/>
          </a:xfrm>
          <a:prstGeom prst="rect">
            <a:avLst/>
          </a:prstGeom>
          <a:noFill/>
        </p:spPr>
        <p:txBody>
          <a:bodyPr lIns="0" tIns="51145" rIns="102290" bIns="51145">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fontAlgn="base">
              <a:spcBef>
                <a:spcPct val="0"/>
              </a:spcBef>
              <a:spcAft>
                <a:spcPct val="0"/>
              </a:spcAft>
              <a:defRPr/>
            </a:pPr>
            <a:r>
              <a:rPr lang="en-US" sz="975" dirty="0">
                <a:solidFill>
                  <a:srgbClr val="8A7967"/>
                </a:solidFill>
                <a:latin typeface="Arial" charset="0"/>
                <a:cs typeface="Arial" charset="0"/>
              </a:rPr>
              <a:t>UK Research and Innovation </a:t>
            </a:r>
          </a:p>
        </p:txBody>
      </p:sp>
    </p:spTree>
    <p:extLst>
      <p:ext uri="{BB962C8B-B14F-4D97-AF65-F5344CB8AC3E}">
        <p14:creationId xmlns:p14="http://schemas.microsoft.com/office/powerpoint/2010/main" val="14496191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spd="med"/>
  <p:hf hdr="0" ftr="0" dt="0"/>
  <p:txStyles>
    <p:titleStyle>
      <a:lvl1pPr algn="l" rtl="0" eaLnBrk="0" fontAlgn="base" hangingPunct="0">
        <a:spcBef>
          <a:spcPct val="0"/>
        </a:spcBef>
        <a:spcAft>
          <a:spcPct val="0"/>
        </a:spcAft>
        <a:defRPr sz="3150">
          <a:solidFill>
            <a:srgbClr val="8A7967"/>
          </a:solidFill>
          <a:latin typeface="Arial (Headings)"/>
          <a:ea typeface="MS PGothic" pitchFamily="34" charset="-128"/>
          <a:cs typeface="Arial (Headings)"/>
        </a:defRPr>
      </a:lvl1pPr>
      <a:lvl2pPr algn="l" rtl="0" eaLnBrk="0" fontAlgn="base" hangingPunct="0">
        <a:spcBef>
          <a:spcPct val="0"/>
        </a:spcBef>
        <a:spcAft>
          <a:spcPct val="0"/>
        </a:spcAft>
        <a:defRPr sz="315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315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315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3150">
          <a:solidFill>
            <a:schemeClr val="tx1"/>
          </a:solidFill>
          <a:latin typeface="Arial" charset="0"/>
          <a:ea typeface="MS PGothic" pitchFamily="34" charset="-128"/>
          <a:cs typeface="ＭＳ Ｐゴシック" charset="0"/>
        </a:defRPr>
      </a:lvl5pPr>
      <a:lvl6pPr marL="511470" algn="l" rtl="0" fontAlgn="base">
        <a:spcBef>
          <a:spcPct val="0"/>
        </a:spcBef>
        <a:spcAft>
          <a:spcPct val="0"/>
        </a:spcAft>
        <a:defRPr sz="3150">
          <a:solidFill>
            <a:schemeClr val="tx1"/>
          </a:solidFill>
          <a:latin typeface="Verdana" pitchFamily="-1" charset="0"/>
        </a:defRPr>
      </a:lvl6pPr>
      <a:lvl7pPr marL="1022940" algn="l" rtl="0" fontAlgn="base">
        <a:spcBef>
          <a:spcPct val="0"/>
        </a:spcBef>
        <a:spcAft>
          <a:spcPct val="0"/>
        </a:spcAft>
        <a:defRPr sz="3150">
          <a:solidFill>
            <a:schemeClr val="tx1"/>
          </a:solidFill>
          <a:latin typeface="Verdana" pitchFamily="-1" charset="0"/>
        </a:defRPr>
      </a:lvl7pPr>
      <a:lvl8pPr marL="1534410" algn="l" rtl="0" fontAlgn="base">
        <a:spcBef>
          <a:spcPct val="0"/>
        </a:spcBef>
        <a:spcAft>
          <a:spcPct val="0"/>
        </a:spcAft>
        <a:defRPr sz="3150">
          <a:solidFill>
            <a:schemeClr val="tx1"/>
          </a:solidFill>
          <a:latin typeface="Verdana" pitchFamily="-1" charset="0"/>
        </a:defRPr>
      </a:lvl8pPr>
      <a:lvl9pPr marL="2045880" algn="l" rtl="0" fontAlgn="base">
        <a:spcBef>
          <a:spcPct val="0"/>
        </a:spcBef>
        <a:spcAft>
          <a:spcPct val="0"/>
        </a:spcAft>
        <a:defRPr sz="3150">
          <a:solidFill>
            <a:schemeClr val="tx1"/>
          </a:solidFill>
          <a:latin typeface="Verdana" pitchFamily="-1" charset="0"/>
        </a:defRPr>
      </a:lvl9pPr>
    </p:titleStyle>
    <p:bodyStyle>
      <a:lvl1pPr marL="383330" indent="-383330" algn="l" rtl="0" eaLnBrk="0" fontAlgn="base" hangingPunct="0">
        <a:spcBef>
          <a:spcPct val="20000"/>
        </a:spcBef>
        <a:spcAft>
          <a:spcPct val="0"/>
        </a:spcAft>
        <a:buClr>
          <a:schemeClr val="tx2"/>
        </a:buClr>
        <a:buChar char="•"/>
        <a:defRPr sz="2250">
          <a:solidFill>
            <a:schemeClr val="tx1"/>
          </a:solidFill>
          <a:latin typeface="+mn-lt"/>
          <a:ea typeface="MS PGothic" pitchFamily="34" charset="-128"/>
          <a:cs typeface="ＭＳ Ｐゴシック" charset="0"/>
        </a:defRPr>
      </a:lvl1pPr>
      <a:lvl2pPr marL="830945" indent="-319045" algn="l" rtl="0" eaLnBrk="0" fontAlgn="base" hangingPunct="0">
        <a:spcBef>
          <a:spcPct val="20000"/>
        </a:spcBef>
        <a:spcAft>
          <a:spcPct val="0"/>
        </a:spcAft>
        <a:buClr>
          <a:schemeClr val="tx2"/>
        </a:buClr>
        <a:buChar char="•"/>
        <a:defRPr sz="2250">
          <a:solidFill>
            <a:schemeClr val="tx1"/>
          </a:solidFill>
          <a:latin typeface="+mn-lt"/>
          <a:ea typeface="MS PGothic" pitchFamily="34" charset="-128"/>
        </a:defRPr>
      </a:lvl2pPr>
      <a:lvl3pPr marL="1278561" indent="-254760" algn="l" rtl="0" eaLnBrk="0" fontAlgn="base" hangingPunct="0">
        <a:spcBef>
          <a:spcPct val="20000"/>
        </a:spcBef>
        <a:spcAft>
          <a:spcPct val="0"/>
        </a:spcAft>
        <a:buClr>
          <a:schemeClr val="tx2"/>
        </a:buClr>
        <a:buChar char="•"/>
        <a:defRPr sz="2700">
          <a:solidFill>
            <a:schemeClr val="tx1"/>
          </a:solidFill>
          <a:latin typeface="+mn-lt"/>
          <a:ea typeface="MS PGothic" pitchFamily="34" charset="-128"/>
        </a:defRPr>
      </a:lvl3pPr>
      <a:lvl4pPr marL="1746414" indent="-254760" algn="l" rtl="0" eaLnBrk="0" fontAlgn="base" hangingPunct="0">
        <a:spcBef>
          <a:spcPct val="20000"/>
        </a:spcBef>
        <a:spcAft>
          <a:spcPct val="0"/>
        </a:spcAft>
        <a:buClr>
          <a:schemeClr val="tx2"/>
        </a:buClr>
        <a:buChar char="–"/>
        <a:defRPr sz="2250">
          <a:solidFill>
            <a:schemeClr val="tx1"/>
          </a:solidFill>
          <a:latin typeface="+mn-lt"/>
          <a:ea typeface="MS PGothic" pitchFamily="34" charset="-128"/>
        </a:defRPr>
      </a:lvl4pPr>
      <a:lvl5pPr marL="2215458" indent="-254760" algn="l" rtl="0" eaLnBrk="0" fontAlgn="base" hangingPunct="0">
        <a:spcBef>
          <a:spcPct val="20000"/>
        </a:spcBef>
        <a:spcAft>
          <a:spcPct val="0"/>
        </a:spcAft>
        <a:buClr>
          <a:schemeClr val="tx2"/>
        </a:buClr>
        <a:buChar char="»"/>
        <a:defRPr sz="2250" i="1">
          <a:solidFill>
            <a:schemeClr val="tx1"/>
          </a:solidFill>
          <a:latin typeface="+mn-lt"/>
          <a:ea typeface="MS PGothic" pitchFamily="34" charset="-128"/>
        </a:defRPr>
      </a:lvl5pPr>
      <a:lvl6pPr marL="2727840" indent="-255735"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3239310" indent="-255735"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750780" indent="-255735"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4262250" indent="-255735"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511470" rtl="0" eaLnBrk="1" latinLnBrk="0" hangingPunct="1">
        <a:defRPr sz="2025" kern="1200">
          <a:solidFill>
            <a:schemeClr val="tx1"/>
          </a:solidFill>
          <a:latin typeface="+mn-lt"/>
          <a:ea typeface="+mn-ea"/>
          <a:cs typeface="+mn-cs"/>
        </a:defRPr>
      </a:lvl1pPr>
      <a:lvl2pPr marL="511470" algn="l" defTabSz="511470" rtl="0" eaLnBrk="1" latinLnBrk="0" hangingPunct="1">
        <a:defRPr sz="2025" kern="1200">
          <a:solidFill>
            <a:schemeClr val="tx1"/>
          </a:solidFill>
          <a:latin typeface="+mn-lt"/>
          <a:ea typeface="+mn-ea"/>
          <a:cs typeface="+mn-cs"/>
        </a:defRPr>
      </a:lvl2pPr>
      <a:lvl3pPr marL="1022940" algn="l" defTabSz="511470" rtl="0" eaLnBrk="1" latinLnBrk="0" hangingPunct="1">
        <a:defRPr sz="2025" kern="1200">
          <a:solidFill>
            <a:schemeClr val="tx1"/>
          </a:solidFill>
          <a:latin typeface="+mn-lt"/>
          <a:ea typeface="+mn-ea"/>
          <a:cs typeface="+mn-cs"/>
        </a:defRPr>
      </a:lvl3pPr>
      <a:lvl4pPr marL="1534410" algn="l" defTabSz="511470" rtl="0" eaLnBrk="1" latinLnBrk="0" hangingPunct="1">
        <a:defRPr sz="2025" kern="1200">
          <a:solidFill>
            <a:schemeClr val="tx1"/>
          </a:solidFill>
          <a:latin typeface="+mn-lt"/>
          <a:ea typeface="+mn-ea"/>
          <a:cs typeface="+mn-cs"/>
        </a:defRPr>
      </a:lvl4pPr>
      <a:lvl5pPr marL="2045880" algn="l" defTabSz="511470" rtl="0" eaLnBrk="1" latinLnBrk="0" hangingPunct="1">
        <a:defRPr sz="2025" kern="1200">
          <a:solidFill>
            <a:schemeClr val="tx1"/>
          </a:solidFill>
          <a:latin typeface="+mn-lt"/>
          <a:ea typeface="+mn-ea"/>
          <a:cs typeface="+mn-cs"/>
        </a:defRPr>
      </a:lvl5pPr>
      <a:lvl6pPr marL="2557350" algn="l" defTabSz="511470" rtl="0" eaLnBrk="1" latinLnBrk="0" hangingPunct="1">
        <a:defRPr sz="2025" kern="1200">
          <a:solidFill>
            <a:schemeClr val="tx1"/>
          </a:solidFill>
          <a:latin typeface="+mn-lt"/>
          <a:ea typeface="+mn-ea"/>
          <a:cs typeface="+mn-cs"/>
        </a:defRPr>
      </a:lvl6pPr>
      <a:lvl7pPr marL="3068820" algn="l" defTabSz="511470" rtl="0" eaLnBrk="1" latinLnBrk="0" hangingPunct="1">
        <a:defRPr sz="2025" kern="1200">
          <a:solidFill>
            <a:schemeClr val="tx1"/>
          </a:solidFill>
          <a:latin typeface="+mn-lt"/>
          <a:ea typeface="+mn-ea"/>
          <a:cs typeface="+mn-cs"/>
        </a:defRPr>
      </a:lvl7pPr>
      <a:lvl8pPr marL="3580290" algn="l" defTabSz="511470" rtl="0" eaLnBrk="1" latinLnBrk="0" hangingPunct="1">
        <a:defRPr sz="2025" kern="1200">
          <a:solidFill>
            <a:schemeClr val="tx1"/>
          </a:solidFill>
          <a:latin typeface="+mn-lt"/>
          <a:ea typeface="+mn-ea"/>
          <a:cs typeface="+mn-cs"/>
        </a:defRPr>
      </a:lvl8pPr>
      <a:lvl9pPr marL="4091760" algn="l" defTabSz="511470" rtl="0" eaLnBrk="1" latinLnBrk="0" hangingPunct="1">
        <a:defRPr sz="202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151559" name="Rectangle 7"/>
          <p:cNvSpPr>
            <a:spLocks noChangeArrowheads="1"/>
          </p:cNvSpPr>
          <p:nvPr userDrawn="1"/>
        </p:nvSpPr>
        <p:spPr bwMode="auto">
          <a:xfrm>
            <a:off x="114300" y="115200"/>
            <a:ext cx="8915400" cy="6626225"/>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pPr>
            <a:endParaRPr lang="nl-BE" sz="2400">
              <a:solidFill>
                <a:srgbClr val="000000"/>
              </a:solidFill>
              <a:latin typeface="Arial" charset="0"/>
              <a:ea typeface="ＭＳ Ｐゴシック" pitchFamily="34" charset="-128"/>
            </a:endParaRPr>
          </a:p>
        </p:txBody>
      </p:sp>
      <p:sp>
        <p:nvSpPr>
          <p:cNvPr id="151554" name="Rectangle 2"/>
          <p:cNvSpPr>
            <a:spLocks noGrp="1" noChangeArrowheads="1"/>
          </p:cNvSpPr>
          <p:nvPr>
            <p:ph type="title"/>
          </p:nvPr>
        </p:nvSpPr>
        <p:spPr bwMode="auto">
          <a:xfrm>
            <a:off x="1440000" y="404814"/>
            <a:ext cx="6984000" cy="1215186"/>
          </a:xfrm>
          <a:prstGeom prst="rect">
            <a:avLst/>
          </a:prstGeom>
          <a:noFill/>
          <a:ln w="9525">
            <a:noFill/>
            <a:miter lim="800000"/>
            <a:headEnd/>
            <a:tailEnd/>
          </a:ln>
          <a:effectLst/>
        </p:spPr>
        <p:txBody>
          <a:bodyPr vert="horz" wrap="square" lIns="18000" tIns="10800" rIns="18000" bIns="10800" numCol="1" anchor="b" anchorCtr="0" compatLnSpc="1">
            <a:prstTxWarp prst="textNoShape">
              <a:avLst/>
            </a:prstTxWarp>
          </a:bodyPr>
          <a:lstStyle/>
          <a:p>
            <a:pPr lvl="0"/>
            <a:r>
              <a:rPr lang="en-GB" noProof="0" dirty="0" err="1"/>
              <a:t>Klik</a:t>
            </a:r>
            <a:r>
              <a:rPr lang="en-GB" noProof="0" dirty="0"/>
              <a:t> om het </a:t>
            </a:r>
            <a:r>
              <a:rPr lang="en-GB" noProof="0" dirty="0" err="1"/>
              <a:t>opmaakprofiel</a:t>
            </a:r>
            <a:r>
              <a:rPr lang="en-GB" noProof="0" dirty="0"/>
              <a:t> </a:t>
            </a:r>
            <a:r>
              <a:rPr lang="en-GB" noProof="0" dirty="0" err="1"/>
              <a:t>te</a:t>
            </a:r>
            <a:r>
              <a:rPr lang="en-GB" noProof="0" dirty="0"/>
              <a:t> </a:t>
            </a:r>
            <a:r>
              <a:rPr lang="en-GB" noProof="0" dirty="0" err="1"/>
              <a:t>bewerken</a:t>
            </a:r>
            <a:endParaRPr lang="en-GB" noProof="0" dirty="0"/>
          </a:p>
        </p:txBody>
      </p:sp>
      <p:sp>
        <p:nvSpPr>
          <p:cNvPr id="151555" name="Rectangle 3"/>
          <p:cNvSpPr>
            <a:spLocks noGrp="1" noChangeArrowheads="1"/>
          </p:cNvSpPr>
          <p:nvPr>
            <p:ph type="body" idx="1"/>
          </p:nvPr>
        </p:nvSpPr>
        <p:spPr bwMode="auto">
          <a:xfrm>
            <a:off x="1440000" y="1812471"/>
            <a:ext cx="6984000" cy="4835265"/>
          </a:xfrm>
          <a:prstGeom prst="rect">
            <a:avLst/>
          </a:prstGeom>
          <a:noFill/>
          <a:ln w="9525">
            <a:noFill/>
            <a:miter lim="800000"/>
            <a:headEnd/>
            <a:tailEnd/>
          </a:ln>
          <a:effectLst/>
        </p:spPr>
        <p:txBody>
          <a:bodyPr vert="horz" wrap="square" lIns="18000" tIns="0" rIns="18000" bIns="0" numCol="1" anchor="t" anchorCtr="0" compatLnSpc="1">
            <a:prstTxWarp prst="textNoShape">
              <a:avLst/>
            </a:prstTxWarp>
          </a:body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p:txBody>
      </p:sp>
      <p:sp>
        <p:nvSpPr>
          <p:cNvPr id="151564" name="Text Box 12"/>
          <p:cNvSpPr txBox="1">
            <a:spLocks noChangeArrowheads="1"/>
          </p:cNvSpPr>
          <p:nvPr userDrawn="1"/>
        </p:nvSpPr>
        <p:spPr bwMode="auto">
          <a:xfrm>
            <a:off x="1354139" y="3827463"/>
            <a:ext cx="6478587"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endParaRPr lang="nl-BE" sz="2400">
              <a:solidFill>
                <a:srgbClr val="000000"/>
              </a:solidFill>
              <a:latin typeface="Arial" charset="0"/>
              <a:ea typeface="ＭＳ Ｐゴシック" pitchFamily="34" charset="-128"/>
            </a:endParaRPr>
          </a:p>
        </p:txBody>
      </p:sp>
      <p:sp>
        <p:nvSpPr>
          <p:cNvPr id="7" name="Rectangle 8"/>
          <p:cNvSpPr>
            <a:spLocks noChangeArrowheads="1"/>
          </p:cNvSpPr>
          <p:nvPr userDrawn="1"/>
        </p:nvSpPr>
        <p:spPr bwMode="auto">
          <a:xfrm>
            <a:off x="107951" y="115889"/>
            <a:ext cx="2047875" cy="288925"/>
          </a:xfrm>
          <a:prstGeom prst="rect">
            <a:avLst/>
          </a:prstGeom>
          <a:noFill/>
          <a:ln w="9525">
            <a:noFill/>
            <a:miter lim="800000"/>
            <a:headEnd/>
            <a:tailEnd/>
          </a:ln>
        </p:spPr>
        <p:txBody>
          <a:bodyPr lIns="54000" rIns="54000"/>
          <a:lstStyle/>
          <a:p>
            <a:pPr eaLnBrk="0" fontAlgn="base" hangingPunct="0">
              <a:spcBef>
                <a:spcPct val="0"/>
              </a:spcBef>
              <a:spcAft>
                <a:spcPct val="0"/>
              </a:spcAft>
            </a:pPr>
            <a:r>
              <a:rPr lang="nl-NL" sz="1000" dirty="0">
                <a:solidFill>
                  <a:srgbClr val="000000"/>
                </a:solidFill>
                <a:ea typeface="ＭＳ Ｐゴシック" pitchFamily="34" charset="-128"/>
              </a:rPr>
              <a:t>cOAlition S </a:t>
            </a:r>
            <a:r>
              <a:rPr lang="nl-NL" sz="1000" dirty="0">
                <a:solidFill>
                  <a:srgbClr val="EF7D00"/>
                </a:solidFill>
                <a:ea typeface="ＭＳ Ｐゴシック" pitchFamily="34" charset="-128"/>
              </a:rPr>
              <a:t>I </a:t>
            </a:r>
            <a:fld id="{82446AD1-00D3-4011-8661-5C7EBC2C5A5E}" type="slidenum">
              <a:rPr lang="nl-NL" sz="1000">
                <a:solidFill>
                  <a:srgbClr val="EF7D00"/>
                </a:solidFill>
                <a:ea typeface="ＭＳ Ｐゴシック" pitchFamily="34" charset="-128"/>
              </a:rPr>
              <a:pPr eaLnBrk="0" fontAlgn="base" hangingPunct="0">
                <a:spcBef>
                  <a:spcPct val="0"/>
                </a:spcBef>
                <a:spcAft>
                  <a:spcPct val="0"/>
                </a:spcAft>
              </a:pPr>
              <a:t>‹#›</a:t>
            </a:fld>
            <a:endParaRPr lang="nl-NL" sz="1000" dirty="0">
              <a:solidFill>
                <a:srgbClr val="EF7D00"/>
              </a:solidFill>
              <a:ea typeface="ＭＳ Ｐゴシック" pitchFamily="34" charset="-128"/>
            </a:endParaRPr>
          </a:p>
        </p:txBody>
      </p:sp>
    </p:spTree>
    <p:extLst>
      <p:ext uri="{BB962C8B-B14F-4D97-AF65-F5344CB8AC3E}">
        <p14:creationId xmlns:p14="http://schemas.microsoft.com/office/powerpoint/2010/main" val="4160340393"/>
      </p:ext>
    </p:extLst>
  </p:cSld>
  <p:clrMap bg1="lt1" tx1="dk1" bg2="lt2" tx2="dk2" accent1="accent1" accent2="accent2" accent3="accent3" accent4="accent4" accent5="accent5" accent6="accent6" hlink="hlink" folHlink="folHlink"/>
  <p:sldLayoutIdLst>
    <p:sldLayoutId id="2147483888" r:id="rId1"/>
    <p:sldLayoutId id="2147483889" r:id="rId2"/>
  </p:sldLayoutIdLst>
  <p:txStyles>
    <p:titleStyle>
      <a:lvl1pPr algn="l" rtl="0" fontAlgn="base">
        <a:lnSpc>
          <a:spcPts val="4000"/>
        </a:lnSpc>
        <a:spcBef>
          <a:spcPct val="0"/>
        </a:spcBef>
        <a:spcAft>
          <a:spcPct val="0"/>
        </a:spcAft>
        <a:defRPr sz="4000">
          <a:solidFill>
            <a:srgbClr val="EF7D00"/>
          </a:solidFill>
          <a:latin typeface="+mj-lt"/>
          <a:ea typeface="+mj-ea"/>
          <a:cs typeface="+mj-cs"/>
        </a:defRPr>
      </a:lvl1pPr>
      <a:lvl2pPr algn="l" rtl="0" fontAlgn="base">
        <a:lnSpc>
          <a:spcPts val="4000"/>
        </a:lnSpc>
        <a:spcBef>
          <a:spcPct val="0"/>
        </a:spcBef>
        <a:spcAft>
          <a:spcPct val="0"/>
        </a:spcAft>
        <a:defRPr sz="4000">
          <a:solidFill>
            <a:srgbClr val="00638F"/>
          </a:solidFill>
          <a:latin typeface="HelveticaNeueLT Std Blk Cn" pitchFamily="34" charset="0"/>
          <a:cs typeface="Arial" charset="0"/>
        </a:defRPr>
      </a:lvl2pPr>
      <a:lvl3pPr algn="l" rtl="0" fontAlgn="base">
        <a:lnSpc>
          <a:spcPts val="4000"/>
        </a:lnSpc>
        <a:spcBef>
          <a:spcPct val="0"/>
        </a:spcBef>
        <a:spcAft>
          <a:spcPct val="0"/>
        </a:spcAft>
        <a:defRPr sz="4000">
          <a:solidFill>
            <a:srgbClr val="00638F"/>
          </a:solidFill>
          <a:latin typeface="HelveticaNeueLT Std Blk Cn" pitchFamily="34" charset="0"/>
          <a:cs typeface="Arial" charset="0"/>
        </a:defRPr>
      </a:lvl3pPr>
      <a:lvl4pPr algn="l" rtl="0" fontAlgn="base">
        <a:lnSpc>
          <a:spcPts val="4000"/>
        </a:lnSpc>
        <a:spcBef>
          <a:spcPct val="0"/>
        </a:spcBef>
        <a:spcAft>
          <a:spcPct val="0"/>
        </a:spcAft>
        <a:defRPr sz="4000">
          <a:solidFill>
            <a:srgbClr val="00638F"/>
          </a:solidFill>
          <a:latin typeface="HelveticaNeueLT Std Blk Cn" pitchFamily="34" charset="0"/>
          <a:cs typeface="Arial" charset="0"/>
        </a:defRPr>
      </a:lvl4pPr>
      <a:lvl5pPr algn="l" rtl="0" fontAlgn="base">
        <a:lnSpc>
          <a:spcPts val="4000"/>
        </a:lnSpc>
        <a:spcBef>
          <a:spcPct val="0"/>
        </a:spcBef>
        <a:spcAft>
          <a:spcPct val="0"/>
        </a:spcAft>
        <a:defRPr sz="4000">
          <a:solidFill>
            <a:srgbClr val="00638F"/>
          </a:solidFill>
          <a:latin typeface="HelveticaNeueLT Std Blk Cn" pitchFamily="34" charset="0"/>
          <a:cs typeface="Arial" charset="0"/>
        </a:defRPr>
      </a:lvl5pPr>
      <a:lvl6pPr marL="457200" algn="l" rtl="0" fontAlgn="base">
        <a:lnSpc>
          <a:spcPts val="4000"/>
        </a:lnSpc>
        <a:spcBef>
          <a:spcPct val="0"/>
        </a:spcBef>
        <a:spcAft>
          <a:spcPct val="0"/>
        </a:spcAft>
        <a:defRPr sz="4000">
          <a:solidFill>
            <a:srgbClr val="00638F"/>
          </a:solidFill>
          <a:latin typeface="HelveticaNeueLT Std Blk Cn" pitchFamily="34" charset="0"/>
          <a:cs typeface="Arial" charset="0"/>
        </a:defRPr>
      </a:lvl6pPr>
      <a:lvl7pPr marL="914400" algn="l" rtl="0" fontAlgn="base">
        <a:lnSpc>
          <a:spcPts val="4000"/>
        </a:lnSpc>
        <a:spcBef>
          <a:spcPct val="0"/>
        </a:spcBef>
        <a:spcAft>
          <a:spcPct val="0"/>
        </a:spcAft>
        <a:defRPr sz="4000">
          <a:solidFill>
            <a:srgbClr val="00638F"/>
          </a:solidFill>
          <a:latin typeface="HelveticaNeueLT Std Blk Cn" pitchFamily="34" charset="0"/>
          <a:cs typeface="Arial" charset="0"/>
        </a:defRPr>
      </a:lvl7pPr>
      <a:lvl8pPr marL="1371600" algn="l" rtl="0" fontAlgn="base">
        <a:lnSpc>
          <a:spcPts val="4000"/>
        </a:lnSpc>
        <a:spcBef>
          <a:spcPct val="0"/>
        </a:spcBef>
        <a:spcAft>
          <a:spcPct val="0"/>
        </a:spcAft>
        <a:defRPr sz="4000">
          <a:solidFill>
            <a:srgbClr val="00638F"/>
          </a:solidFill>
          <a:latin typeface="HelveticaNeueLT Std Blk Cn" pitchFamily="34" charset="0"/>
          <a:cs typeface="Arial" charset="0"/>
        </a:defRPr>
      </a:lvl8pPr>
      <a:lvl9pPr marL="1828800" algn="l" rtl="0" fontAlgn="base">
        <a:lnSpc>
          <a:spcPts val="4000"/>
        </a:lnSpc>
        <a:spcBef>
          <a:spcPct val="0"/>
        </a:spcBef>
        <a:spcAft>
          <a:spcPct val="0"/>
        </a:spcAft>
        <a:defRPr sz="4000">
          <a:solidFill>
            <a:srgbClr val="00638F"/>
          </a:solidFill>
          <a:latin typeface="HelveticaNeueLT Std Blk Cn" pitchFamily="34" charset="0"/>
          <a:cs typeface="Arial" charset="0"/>
        </a:defRPr>
      </a:lvl9pPr>
    </p:titleStyle>
    <p:bodyStyle>
      <a:lvl1pPr algn="l" rtl="0" fontAlgn="base">
        <a:spcBef>
          <a:spcPct val="20000"/>
        </a:spcBef>
        <a:spcAft>
          <a:spcPct val="0"/>
        </a:spcAft>
        <a:defRPr sz="3000">
          <a:solidFill>
            <a:srgbClr val="EF7D00"/>
          </a:solidFill>
          <a:latin typeface="+mn-lt"/>
          <a:ea typeface="+mn-ea"/>
          <a:cs typeface="+mn-cs"/>
        </a:defRPr>
      </a:lvl1pPr>
      <a:lvl2pPr marL="0" indent="0" algn="l" rtl="0" fontAlgn="base">
        <a:spcBef>
          <a:spcPct val="20000"/>
        </a:spcBef>
        <a:spcAft>
          <a:spcPct val="0"/>
        </a:spcAft>
        <a:defRPr sz="2000">
          <a:solidFill>
            <a:schemeClr val="tx1"/>
          </a:solidFill>
          <a:latin typeface="HelveticaNeueLT Std Lt" pitchFamily="34" charset="0"/>
          <a:cs typeface="+mn-cs"/>
        </a:defRPr>
      </a:lvl2pPr>
      <a:lvl3pPr marL="358775" algn="l" rtl="0" fontAlgn="base">
        <a:spcBef>
          <a:spcPct val="20000"/>
        </a:spcBef>
        <a:spcAft>
          <a:spcPct val="0"/>
        </a:spcAft>
        <a:defRPr sz="2400">
          <a:solidFill>
            <a:schemeClr val="tx1"/>
          </a:solidFill>
          <a:latin typeface="+mn-lt"/>
          <a:cs typeface="+mn-cs"/>
        </a:defRPr>
      </a:lvl3pPr>
      <a:lvl4pPr marL="538163" algn="l" rtl="0" fontAlgn="base">
        <a:spcBef>
          <a:spcPct val="20000"/>
        </a:spcBef>
        <a:spcAft>
          <a:spcPct val="0"/>
        </a:spcAft>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57351" name="Rectangle 7"/>
          <p:cNvSpPr>
            <a:spLocks noChangeArrowheads="1"/>
          </p:cNvSpPr>
          <p:nvPr userDrawn="1"/>
        </p:nvSpPr>
        <p:spPr bwMode="auto">
          <a:xfrm>
            <a:off x="114300" y="2362202"/>
            <a:ext cx="8915400" cy="4379913"/>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pPr>
            <a:endParaRPr lang="nl-BE" sz="2400">
              <a:solidFill>
                <a:srgbClr val="000000"/>
              </a:solidFill>
              <a:latin typeface="Arial" charset="0"/>
              <a:ea typeface="ＭＳ Ｐゴシック" pitchFamily="34" charset="-128"/>
            </a:endParaRPr>
          </a:p>
        </p:txBody>
      </p:sp>
      <p:sp>
        <p:nvSpPr>
          <p:cNvPr id="7" name="Rectangle 9"/>
          <p:cNvSpPr>
            <a:spLocks noGrp="1" noChangeArrowheads="1"/>
          </p:cNvSpPr>
          <p:nvPr>
            <p:ph type="title"/>
          </p:nvPr>
        </p:nvSpPr>
        <p:spPr bwMode="auto">
          <a:xfrm>
            <a:off x="719999" y="720000"/>
            <a:ext cx="7704000" cy="162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8" name="Rectangle 10"/>
          <p:cNvSpPr>
            <a:spLocks noGrp="1" noChangeArrowheads="1"/>
          </p:cNvSpPr>
          <p:nvPr>
            <p:ph type="body" idx="1"/>
          </p:nvPr>
        </p:nvSpPr>
        <p:spPr bwMode="auto">
          <a:xfrm>
            <a:off x="720000" y="2520000"/>
            <a:ext cx="7704000" cy="4068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Rectangle 8"/>
          <p:cNvSpPr>
            <a:spLocks noChangeArrowheads="1"/>
          </p:cNvSpPr>
          <p:nvPr userDrawn="1"/>
        </p:nvSpPr>
        <p:spPr bwMode="auto">
          <a:xfrm>
            <a:off x="107951" y="115889"/>
            <a:ext cx="2047875" cy="288925"/>
          </a:xfrm>
          <a:prstGeom prst="rect">
            <a:avLst/>
          </a:prstGeom>
          <a:noFill/>
          <a:ln w="9525">
            <a:noFill/>
            <a:miter lim="800000"/>
            <a:headEnd/>
            <a:tailEnd/>
          </a:ln>
        </p:spPr>
        <p:txBody>
          <a:bodyPr lIns="54000" rIns="54000"/>
          <a:lstStyle/>
          <a:p>
            <a:pPr eaLnBrk="0" fontAlgn="base" hangingPunct="0">
              <a:spcBef>
                <a:spcPct val="0"/>
              </a:spcBef>
              <a:spcAft>
                <a:spcPct val="0"/>
              </a:spcAft>
            </a:pPr>
            <a:r>
              <a:rPr lang="nl-NL" sz="1000" dirty="0">
                <a:solidFill>
                  <a:prstClr val="white"/>
                </a:solidFill>
                <a:latin typeface="HelveticaNeueLT Std Med Cn" pitchFamily="34" charset="0"/>
                <a:ea typeface="ＭＳ Ｐゴシック" pitchFamily="34" charset="-128"/>
              </a:rPr>
              <a:t>cOAlition S</a:t>
            </a:r>
            <a:r>
              <a:rPr lang="nl-NL" sz="1000" dirty="0">
                <a:solidFill>
                  <a:srgbClr val="BEE3EA"/>
                </a:solidFill>
                <a:latin typeface="HelveticaNeueLT Std Med Cn" pitchFamily="34" charset="0"/>
                <a:ea typeface="ＭＳ Ｐゴシック" pitchFamily="34" charset="-128"/>
              </a:rPr>
              <a:t> </a:t>
            </a:r>
            <a:r>
              <a:rPr lang="nl-NL" sz="1000" dirty="0">
                <a:solidFill>
                  <a:srgbClr val="CCDDEA"/>
                </a:solidFill>
                <a:latin typeface="HelveticaNeueLT Std Med Cn" pitchFamily="34" charset="0"/>
                <a:ea typeface="ＭＳ Ｐゴシック" pitchFamily="34" charset="-128"/>
              </a:rPr>
              <a:t>I </a:t>
            </a:r>
            <a:fld id="{77ACBCB9-9CBE-47EC-808D-8B09835A86EF}" type="slidenum">
              <a:rPr lang="nl-NL" sz="1000" smtClean="0">
                <a:solidFill>
                  <a:srgbClr val="CCDDEA"/>
                </a:solidFill>
                <a:latin typeface="HelveticaNeueLT Std Med Cn" pitchFamily="34" charset="0"/>
                <a:ea typeface="ＭＳ Ｐゴシック" pitchFamily="34" charset="-128"/>
              </a:rPr>
              <a:pPr eaLnBrk="0" fontAlgn="base" hangingPunct="0">
                <a:spcBef>
                  <a:spcPct val="0"/>
                </a:spcBef>
                <a:spcAft>
                  <a:spcPct val="0"/>
                </a:spcAft>
              </a:pPr>
              <a:t>‹#›</a:t>
            </a:fld>
            <a:r>
              <a:rPr lang="nl-NL" sz="1000" dirty="0">
                <a:solidFill>
                  <a:srgbClr val="CCDDEA"/>
                </a:solidFill>
                <a:latin typeface="HelveticaNeueLT Std Med Cn" pitchFamily="34" charset="0"/>
                <a:ea typeface="ＭＳ Ｐゴシック" pitchFamily="34" charset="-128"/>
              </a:rPr>
              <a:t> </a:t>
            </a:r>
          </a:p>
        </p:txBody>
      </p:sp>
    </p:spTree>
    <p:extLst>
      <p:ext uri="{BB962C8B-B14F-4D97-AF65-F5344CB8AC3E}">
        <p14:creationId xmlns:p14="http://schemas.microsoft.com/office/powerpoint/2010/main" val="2013384456"/>
      </p:ext>
    </p:extLst>
  </p:cSld>
  <p:clrMap bg1="lt1" tx1="dk1" bg2="lt2" tx2="dk2" accent1="accent1" accent2="accent2" accent3="accent3" accent4="accent4" accent5="accent5" accent6="accent6" hlink="hlink" folHlink="folHlink"/>
  <p:sldLayoutIdLst>
    <p:sldLayoutId id="2147483891" r:id="rId1"/>
    <p:sldLayoutId id="2147483892" r:id="rId2"/>
  </p:sldLayoutIdLst>
  <p:txStyles>
    <p:titleStyle>
      <a:lvl1pPr algn="l" rtl="0" fontAlgn="base">
        <a:lnSpc>
          <a:spcPts val="3000"/>
        </a:lnSpc>
        <a:spcBef>
          <a:spcPct val="0"/>
        </a:spcBef>
        <a:spcAft>
          <a:spcPct val="0"/>
        </a:spcAft>
        <a:defRPr sz="3000">
          <a:solidFill>
            <a:schemeClr val="bg1"/>
          </a:solidFill>
          <a:latin typeface="+mj-lt"/>
          <a:ea typeface="+mj-ea"/>
          <a:cs typeface="+mj-cs"/>
        </a:defRPr>
      </a:lvl1pPr>
      <a:lvl2pPr algn="l" rtl="0" fontAlgn="base">
        <a:lnSpc>
          <a:spcPts val="3000"/>
        </a:lnSpc>
        <a:spcBef>
          <a:spcPct val="0"/>
        </a:spcBef>
        <a:spcAft>
          <a:spcPct val="0"/>
        </a:spcAft>
        <a:defRPr sz="3000">
          <a:solidFill>
            <a:srgbClr val="008DCC"/>
          </a:solidFill>
          <a:latin typeface="HelveticaNeueLT Std Med Cn" pitchFamily="34" charset="0"/>
          <a:cs typeface="Arial" charset="0"/>
        </a:defRPr>
      </a:lvl2pPr>
      <a:lvl3pPr algn="l" rtl="0" fontAlgn="base">
        <a:lnSpc>
          <a:spcPts val="3000"/>
        </a:lnSpc>
        <a:spcBef>
          <a:spcPct val="0"/>
        </a:spcBef>
        <a:spcAft>
          <a:spcPct val="0"/>
        </a:spcAft>
        <a:defRPr sz="3000">
          <a:solidFill>
            <a:srgbClr val="008DCC"/>
          </a:solidFill>
          <a:latin typeface="HelveticaNeueLT Std Med Cn" pitchFamily="34" charset="0"/>
          <a:cs typeface="Arial" charset="0"/>
        </a:defRPr>
      </a:lvl3pPr>
      <a:lvl4pPr algn="l" rtl="0" fontAlgn="base">
        <a:lnSpc>
          <a:spcPts val="3000"/>
        </a:lnSpc>
        <a:spcBef>
          <a:spcPct val="0"/>
        </a:spcBef>
        <a:spcAft>
          <a:spcPct val="0"/>
        </a:spcAft>
        <a:defRPr sz="3000">
          <a:solidFill>
            <a:srgbClr val="008DCC"/>
          </a:solidFill>
          <a:latin typeface="HelveticaNeueLT Std Med Cn" pitchFamily="34" charset="0"/>
          <a:cs typeface="Arial" charset="0"/>
        </a:defRPr>
      </a:lvl4pPr>
      <a:lvl5pPr algn="l" rtl="0" fontAlgn="base">
        <a:lnSpc>
          <a:spcPts val="3000"/>
        </a:lnSpc>
        <a:spcBef>
          <a:spcPct val="0"/>
        </a:spcBef>
        <a:spcAft>
          <a:spcPct val="0"/>
        </a:spcAft>
        <a:defRPr sz="3000">
          <a:solidFill>
            <a:srgbClr val="008DCC"/>
          </a:solidFill>
          <a:latin typeface="HelveticaNeueLT Std Med Cn" pitchFamily="34" charset="0"/>
          <a:cs typeface="Arial" charset="0"/>
        </a:defRPr>
      </a:lvl5pPr>
      <a:lvl6pPr marL="457200" algn="l" rtl="0" fontAlgn="base">
        <a:lnSpc>
          <a:spcPts val="3000"/>
        </a:lnSpc>
        <a:spcBef>
          <a:spcPct val="0"/>
        </a:spcBef>
        <a:spcAft>
          <a:spcPct val="0"/>
        </a:spcAft>
        <a:defRPr sz="3000">
          <a:solidFill>
            <a:srgbClr val="008DCC"/>
          </a:solidFill>
          <a:latin typeface="HelveticaNeueLT Std Med Cn" pitchFamily="34" charset="0"/>
          <a:cs typeface="Arial" charset="0"/>
        </a:defRPr>
      </a:lvl6pPr>
      <a:lvl7pPr marL="914400" algn="l" rtl="0" fontAlgn="base">
        <a:lnSpc>
          <a:spcPts val="3000"/>
        </a:lnSpc>
        <a:spcBef>
          <a:spcPct val="0"/>
        </a:spcBef>
        <a:spcAft>
          <a:spcPct val="0"/>
        </a:spcAft>
        <a:defRPr sz="3000">
          <a:solidFill>
            <a:srgbClr val="008DCC"/>
          </a:solidFill>
          <a:latin typeface="HelveticaNeueLT Std Med Cn" pitchFamily="34" charset="0"/>
          <a:cs typeface="Arial" charset="0"/>
        </a:defRPr>
      </a:lvl7pPr>
      <a:lvl8pPr marL="1371600" algn="l" rtl="0" fontAlgn="base">
        <a:lnSpc>
          <a:spcPts val="3000"/>
        </a:lnSpc>
        <a:spcBef>
          <a:spcPct val="0"/>
        </a:spcBef>
        <a:spcAft>
          <a:spcPct val="0"/>
        </a:spcAft>
        <a:defRPr sz="3000">
          <a:solidFill>
            <a:srgbClr val="008DCC"/>
          </a:solidFill>
          <a:latin typeface="HelveticaNeueLT Std Med Cn" pitchFamily="34" charset="0"/>
          <a:cs typeface="Arial" charset="0"/>
        </a:defRPr>
      </a:lvl8pPr>
      <a:lvl9pPr marL="1828800" algn="l" rtl="0" fontAlgn="base">
        <a:lnSpc>
          <a:spcPts val="3000"/>
        </a:lnSpc>
        <a:spcBef>
          <a:spcPct val="0"/>
        </a:spcBef>
        <a:spcAft>
          <a:spcPct val="0"/>
        </a:spcAft>
        <a:defRPr sz="3000">
          <a:solidFill>
            <a:srgbClr val="008DCC"/>
          </a:solidFill>
          <a:latin typeface="HelveticaNeueLT Std Med Cn" pitchFamily="34" charset="0"/>
          <a:cs typeface="Arial" charset="0"/>
        </a:defRPr>
      </a:lvl9pPr>
    </p:titleStyle>
    <p:bodyStyle>
      <a:lvl1pPr marL="288000" indent="-288000" algn="l" rtl="0" fontAlgn="base">
        <a:spcBef>
          <a:spcPts val="600"/>
        </a:spcBef>
        <a:spcAft>
          <a:spcPct val="0"/>
        </a:spcAft>
        <a:buFontTx/>
        <a:buBlip>
          <a:blip r:embed="rId4"/>
        </a:buBlip>
        <a:defRPr sz="2400">
          <a:solidFill>
            <a:schemeClr val="tx1"/>
          </a:solidFill>
          <a:latin typeface="+mn-lt"/>
          <a:ea typeface="+mn-ea"/>
          <a:cs typeface="+mn-cs"/>
        </a:defRPr>
      </a:lvl1pPr>
      <a:lvl2pPr marL="576000" indent="-288000" algn="l" rtl="0" fontAlgn="base">
        <a:spcBef>
          <a:spcPts val="600"/>
        </a:spcBef>
        <a:spcAft>
          <a:spcPct val="0"/>
        </a:spcAft>
        <a:buFontTx/>
        <a:buBlip>
          <a:blip r:embed="rId4"/>
        </a:buBlip>
        <a:defRPr sz="2400">
          <a:solidFill>
            <a:schemeClr val="tx1"/>
          </a:solidFill>
          <a:latin typeface="+mn-lt"/>
          <a:cs typeface="+mn-cs"/>
        </a:defRPr>
      </a:lvl2pPr>
      <a:lvl3pPr marL="864000" indent="-288000" algn="l" rtl="0" fontAlgn="base">
        <a:spcBef>
          <a:spcPts val="600"/>
        </a:spcBef>
        <a:spcAft>
          <a:spcPct val="0"/>
        </a:spcAft>
        <a:buFontTx/>
        <a:buBlip>
          <a:blip r:embed="rId4"/>
        </a:buBlip>
        <a:defRPr sz="2400">
          <a:solidFill>
            <a:schemeClr val="tx1"/>
          </a:solidFill>
          <a:latin typeface="+mn-lt"/>
          <a:cs typeface="+mn-cs"/>
        </a:defRPr>
      </a:lvl3pPr>
      <a:lvl4pPr marL="1152000" indent="-288000" algn="l" rtl="0" fontAlgn="base">
        <a:spcBef>
          <a:spcPts val="600"/>
        </a:spcBef>
        <a:spcAft>
          <a:spcPct val="0"/>
        </a:spcAft>
        <a:buFontTx/>
        <a:buBlip>
          <a:blip r:embed="rId4"/>
        </a:buBlip>
        <a:defRPr sz="2400">
          <a:solidFill>
            <a:schemeClr val="tx1"/>
          </a:solidFill>
          <a:latin typeface="+mn-lt"/>
          <a:cs typeface="+mn-cs"/>
        </a:defRPr>
      </a:lvl4pPr>
      <a:lvl5pPr marL="1440000" indent="-288000" algn="l" rtl="0" fontAlgn="base">
        <a:spcBef>
          <a:spcPts val="600"/>
        </a:spcBef>
        <a:spcAft>
          <a:spcPct val="0"/>
        </a:spcAft>
        <a:buFontTx/>
        <a:buBlip>
          <a:blip r:embed="rId4"/>
        </a:buBlip>
        <a:defRPr sz="2400">
          <a:solidFill>
            <a:schemeClr val="tx1"/>
          </a:solidFill>
          <a:latin typeface="+mn-lt"/>
          <a:cs typeface="+mn-cs"/>
        </a:defRPr>
      </a:lvl5pPr>
      <a:lvl6pPr marL="2514600" indent="-228600" algn="l" rtl="0" fontAlgn="base">
        <a:spcBef>
          <a:spcPct val="20000"/>
        </a:spcBef>
        <a:spcAft>
          <a:spcPct val="0"/>
        </a:spcAft>
        <a:buBlip>
          <a:blip r:embed="rId5"/>
        </a:buBlip>
        <a:defRPr sz="2400">
          <a:solidFill>
            <a:srgbClr val="00638F"/>
          </a:solidFill>
          <a:latin typeface="+mn-lt"/>
          <a:cs typeface="+mn-cs"/>
        </a:defRPr>
      </a:lvl6pPr>
      <a:lvl7pPr marL="2971800" indent="-228600" algn="l" rtl="0" fontAlgn="base">
        <a:spcBef>
          <a:spcPct val="20000"/>
        </a:spcBef>
        <a:spcAft>
          <a:spcPct val="0"/>
        </a:spcAft>
        <a:buBlip>
          <a:blip r:embed="rId5"/>
        </a:buBlip>
        <a:defRPr sz="2400">
          <a:solidFill>
            <a:srgbClr val="00638F"/>
          </a:solidFill>
          <a:latin typeface="+mn-lt"/>
          <a:cs typeface="+mn-cs"/>
        </a:defRPr>
      </a:lvl7pPr>
      <a:lvl8pPr marL="3429000" indent="-228600" algn="l" rtl="0" fontAlgn="base">
        <a:spcBef>
          <a:spcPct val="20000"/>
        </a:spcBef>
        <a:spcAft>
          <a:spcPct val="0"/>
        </a:spcAft>
        <a:buBlip>
          <a:blip r:embed="rId5"/>
        </a:buBlip>
        <a:defRPr sz="2400">
          <a:solidFill>
            <a:srgbClr val="00638F"/>
          </a:solidFill>
          <a:latin typeface="+mn-lt"/>
          <a:cs typeface="+mn-cs"/>
        </a:defRPr>
      </a:lvl8pPr>
      <a:lvl9pPr marL="3886200" indent="-228600" algn="l" rtl="0" fontAlgn="base">
        <a:spcBef>
          <a:spcPct val="20000"/>
        </a:spcBef>
        <a:spcAft>
          <a:spcPct val="0"/>
        </a:spcAft>
        <a:buBlip>
          <a:blip r:embed="rId5"/>
        </a:buBlip>
        <a:defRPr sz="2400">
          <a:solidFill>
            <a:srgbClr val="00638F"/>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57351" name="Rectangle 7"/>
          <p:cNvSpPr>
            <a:spLocks noChangeArrowheads="1"/>
          </p:cNvSpPr>
          <p:nvPr userDrawn="1"/>
        </p:nvSpPr>
        <p:spPr bwMode="auto">
          <a:xfrm>
            <a:off x="114300" y="1641599"/>
            <a:ext cx="8915400" cy="5101200"/>
          </a:xfrm>
          <a:prstGeom prst="rect">
            <a:avLst/>
          </a:prstGeom>
          <a:solidFill>
            <a:schemeClr val="bg1"/>
          </a:solidFill>
          <a:ln w="9525">
            <a:noFill/>
            <a:miter lim="800000"/>
            <a:headEnd/>
            <a:tailEnd/>
          </a:ln>
        </p:spPr>
        <p:txBody>
          <a:bodyPr wrap="none" anchor="ctr"/>
          <a:lstStyle/>
          <a:p>
            <a:pPr eaLnBrk="0" hangingPunct="0">
              <a:spcBef>
                <a:spcPct val="0"/>
              </a:spcBef>
            </a:pPr>
            <a:endParaRPr lang="nl-BE" sz="2400">
              <a:solidFill>
                <a:schemeClr val="tx1"/>
              </a:solidFill>
              <a:latin typeface="Arial" charset="0"/>
            </a:endParaRPr>
          </a:p>
        </p:txBody>
      </p:sp>
      <p:sp>
        <p:nvSpPr>
          <p:cNvPr id="57352" name="Rectangle 8"/>
          <p:cNvSpPr>
            <a:spLocks noChangeArrowheads="1"/>
          </p:cNvSpPr>
          <p:nvPr/>
        </p:nvSpPr>
        <p:spPr bwMode="auto">
          <a:xfrm>
            <a:off x="107951" y="115889"/>
            <a:ext cx="2047875" cy="288925"/>
          </a:xfrm>
          <a:prstGeom prst="rect">
            <a:avLst/>
          </a:prstGeom>
          <a:noFill/>
          <a:ln w="9525">
            <a:noFill/>
            <a:miter lim="800000"/>
            <a:headEnd/>
            <a:tailEnd/>
          </a:ln>
        </p:spPr>
        <p:txBody>
          <a:bodyPr lIns="54000" rIns="54000"/>
          <a:lstStyle/>
          <a:p>
            <a:pPr algn="l" eaLnBrk="0" hangingPunct="0">
              <a:spcBef>
                <a:spcPct val="0"/>
              </a:spcBef>
            </a:pPr>
            <a:r>
              <a:rPr lang="nl-NL" sz="1000" dirty="0">
                <a:solidFill>
                  <a:schemeClr val="bg1"/>
                </a:solidFill>
              </a:rPr>
              <a:t>cOAlition S</a:t>
            </a:r>
            <a:r>
              <a:rPr lang="nl-NL" sz="1000" dirty="0">
                <a:solidFill>
                  <a:srgbClr val="BEE3EA"/>
                </a:solidFill>
              </a:rPr>
              <a:t> </a:t>
            </a:r>
            <a:r>
              <a:rPr lang="nl-NL" sz="1000" dirty="0">
                <a:solidFill>
                  <a:schemeClr val="tx2"/>
                </a:solidFill>
              </a:rPr>
              <a:t>I </a:t>
            </a:r>
            <a:fld id="{77ACBCB9-9CBE-47EC-808D-8B09835A86EF}" type="slidenum">
              <a:rPr lang="nl-NL" sz="1000" smtClean="0">
                <a:solidFill>
                  <a:schemeClr val="tx2"/>
                </a:solidFill>
              </a:rPr>
              <a:pPr/>
              <a:t>‹#›</a:t>
            </a:fld>
            <a:r>
              <a:rPr lang="nl-NL" sz="1000" dirty="0">
                <a:solidFill>
                  <a:schemeClr val="tx2"/>
                </a:solidFill>
              </a:rPr>
              <a:t> </a:t>
            </a:r>
          </a:p>
        </p:txBody>
      </p:sp>
      <p:sp>
        <p:nvSpPr>
          <p:cNvPr id="57353" name="Rectangle 9"/>
          <p:cNvSpPr>
            <a:spLocks noGrp="1" noChangeArrowheads="1"/>
          </p:cNvSpPr>
          <p:nvPr>
            <p:ph type="title"/>
          </p:nvPr>
        </p:nvSpPr>
        <p:spPr bwMode="auto">
          <a:xfrm>
            <a:off x="719999" y="720000"/>
            <a:ext cx="7704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57354" name="Rectangle 10"/>
          <p:cNvSpPr>
            <a:spLocks noGrp="1" noChangeArrowheads="1"/>
          </p:cNvSpPr>
          <p:nvPr>
            <p:ph type="body" idx="1"/>
          </p:nvPr>
        </p:nvSpPr>
        <p:spPr bwMode="auto">
          <a:xfrm>
            <a:off x="720000" y="1764000"/>
            <a:ext cx="7704000" cy="4860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324743011"/>
      </p:ext>
    </p:extLst>
  </p:cSld>
  <p:clrMap bg1="lt1" tx1="dk1" bg2="lt2" tx2="dk2" accent1="accent1" accent2="accent2" accent3="accent3" accent4="accent4" accent5="accent5" accent6="accent6" hlink="hlink" folHlink="folHlink"/>
  <p:sldLayoutIdLst>
    <p:sldLayoutId id="2147483896" r:id="rId1"/>
    <p:sldLayoutId id="2147483897" r:id="rId2"/>
  </p:sldLayoutIdLst>
  <p:txStyles>
    <p:titleStyle>
      <a:lvl1pPr algn="l" rtl="0" fontAlgn="base">
        <a:lnSpc>
          <a:spcPts val="3000"/>
        </a:lnSpc>
        <a:spcBef>
          <a:spcPct val="0"/>
        </a:spcBef>
        <a:spcAft>
          <a:spcPct val="0"/>
        </a:spcAft>
        <a:defRPr sz="3000">
          <a:solidFill>
            <a:schemeClr val="bg1"/>
          </a:solidFill>
          <a:latin typeface="+mj-lt"/>
          <a:ea typeface="+mj-ea"/>
          <a:cs typeface="+mj-cs"/>
        </a:defRPr>
      </a:lvl1pPr>
      <a:lvl2pPr algn="l" rtl="0" fontAlgn="base">
        <a:lnSpc>
          <a:spcPts val="3000"/>
        </a:lnSpc>
        <a:spcBef>
          <a:spcPct val="0"/>
        </a:spcBef>
        <a:spcAft>
          <a:spcPct val="0"/>
        </a:spcAft>
        <a:defRPr sz="3000">
          <a:solidFill>
            <a:srgbClr val="008DCC"/>
          </a:solidFill>
          <a:latin typeface="HelveticaNeueLT Std Med Cn" pitchFamily="34" charset="0"/>
          <a:cs typeface="Arial" charset="0"/>
        </a:defRPr>
      </a:lvl2pPr>
      <a:lvl3pPr algn="l" rtl="0" fontAlgn="base">
        <a:lnSpc>
          <a:spcPts val="3000"/>
        </a:lnSpc>
        <a:spcBef>
          <a:spcPct val="0"/>
        </a:spcBef>
        <a:spcAft>
          <a:spcPct val="0"/>
        </a:spcAft>
        <a:defRPr sz="3000">
          <a:solidFill>
            <a:srgbClr val="008DCC"/>
          </a:solidFill>
          <a:latin typeface="HelveticaNeueLT Std Med Cn" pitchFamily="34" charset="0"/>
          <a:cs typeface="Arial" charset="0"/>
        </a:defRPr>
      </a:lvl3pPr>
      <a:lvl4pPr algn="l" rtl="0" fontAlgn="base">
        <a:lnSpc>
          <a:spcPts val="3000"/>
        </a:lnSpc>
        <a:spcBef>
          <a:spcPct val="0"/>
        </a:spcBef>
        <a:spcAft>
          <a:spcPct val="0"/>
        </a:spcAft>
        <a:defRPr sz="3000">
          <a:solidFill>
            <a:srgbClr val="008DCC"/>
          </a:solidFill>
          <a:latin typeface="HelveticaNeueLT Std Med Cn" pitchFamily="34" charset="0"/>
          <a:cs typeface="Arial" charset="0"/>
        </a:defRPr>
      </a:lvl4pPr>
      <a:lvl5pPr algn="l" rtl="0" fontAlgn="base">
        <a:lnSpc>
          <a:spcPts val="3000"/>
        </a:lnSpc>
        <a:spcBef>
          <a:spcPct val="0"/>
        </a:spcBef>
        <a:spcAft>
          <a:spcPct val="0"/>
        </a:spcAft>
        <a:defRPr sz="3000">
          <a:solidFill>
            <a:srgbClr val="008DCC"/>
          </a:solidFill>
          <a:latin typeface="HelveticaNeueLT Std Med Cn" pitchFamily="34" charset="0"/>
          <a:cs typeface="Arial" charset="0"/>
        </a:defRPr>
      </a:lvl5pPr>
      <a:lvl6pPr marL="457200" algn="l" rtl="0" fontAlgn="base">
        <a:lnSpc>
          <a:spcPts val="3000"/>
        </a:lnSpc>
        <a:spcBef>
          <a:spcPct val="0"/>
        </a:spcBef>
        <a:spcAft>
          <a:spcPct val="0"/>
        </a:spcAft>
        <a:defRPr sz="3000">
          <a:solidFill>
            <a:srgbClr val="008DCC"/>
          </a:solidFill>
          <a:latin typeface="HelveticaNeueLT Std Med Cn" pitchFamily="34" charset="0"/>
          <a:cs typeface="Arial" charset="0"/>
        </a:defRPr>
      </a:lvl6pPr>
      <a:lvl7pPr marL="914400" algn="l" rtl="0" fontAlgn="base">
        <a:lnSpc>
          <a:spcPts val="3000"/>
        </a:lnSpc>
        <a:spcBef>
          <a:spcPct val="0"/>
        </a:spcBef>
        <a:spcAft>
          <a:spcPct val="0"/>
        </a:spcAft>
        <a:defRPr sz="3000">
          <a:solidFill>
            <a:srgbClr val="008DCC"/>
          </a:solidFill>
          <a:latin typeface="HelveticaNeueLT Std Med Cn" pitchFamily="34" charset="0"/>
          <a:cs typeface="Arial" charset="0"/>
        </a:defRPr>
      </a:lvl7pPr>
      <a:lvl8pPr marL="1371600" algn="l" rtl="0" fontAlgn="base">
        <a:lnSpc>
          <a:spcPts val="3000"/>
        </a:lnSpc>
        <a:spcBef>
          <a:spcPct val="0"/>
        </a:spcBef>
        <a:spcAft>
          <a:spcPct val="0"/>
        </a:spcAft>
        <a:defRPr sz="3000">
          <a:solidFill>
            <a:srgbClr val="008DCC"/>
          </a:solidFill>
          <a:latin typeface="HelveticaNeueLT Std Med Cn" pitchFamily="34" charset="0"/>
          <a:cs typeface="Arial" charset="0"/>
        </a:defRPr>
      </a:lvl8pPr>
      <a:lvl9pPr marL="1828800" algn="l" rtl="0" fontAlgn="base">
        <a:lnSpc>
          <a:spcPts val="3000"/>
        </a:lnSpc>
        <a:spcBef>
          <a:spcPct val="0"/>
        </a:spcBef>
        <a:spcAft>
          <a:spcPct val="0"/>
        </a:spcAft>
        <a:defRPr sz="3000">
          <a:solidFill>
            <a:srgbClr val="008DCC"/>
          </a:solidFill>
          <a:latin typeface="HelveticaNeueLT Std Med Cn" pitchFamily="34" charset="0"/>
          <a:cs typeface="Arial" charset="0"/>
        </a:defRPr>
      </a:lvl9pPr>
    </p:titleStyle>
    <p:bodyStyle>
      <a:lvl1pPr marL="288000" indent="-288000" algn="l" rtl="0" fontAlgn="base">
        <a:spcBef>
          <a:spcPts val="600"/>
        </a:spcBef>
        <a:spcAft>
          <a:spcPct val="0"/>
        </a:spcAft>
        <a:buFontTx/>
        <a:buBlip>
          <a:blip r:embed="rId4"/>
        </a:buBlip>
        <a:defRPr sz="2400" baseline="0">
          <a:solidFill>
            <a:schemeClr val="tx1"/>
          </a:solidFill>
          <a:latin typeface="+mn-lt"/>
          <a:ea typeface="+mn-ea"/>
          <a:cs typeface="+mn-cs"/>
        </a:defRPr>
      </a:lvl1pPr>
      <a:lvl2pPr marL="576000" indent="-288000" algn="l" rtl="0" fontAlgn="base">
        <a:spcBef>
          <a:spcPts val="600"/>
        </a:spcBef>
        <a:spcAft>
          <a:spcPct val="0"/>
        </a:spcAft>
        <a:buFontTx/>
        <a:buBlip>
          <a:blip r:embed="rId4"/>
        </a:buBlip>
        <a:defRPr sz="2400" baseline="0">
          <a:solidFill>
            <a:schemeClr val="tx1"/>
          </a:solidFill>
          <a:latin typeface="+mn-lt"/>
          <a:cs typeface="+mn-cs"/>
        </a:defRPr>
      </a:lvl2pPr>
      <a:lvl3pPr marL="864000" indent="-288000" algn="l" rtl="0" fontAlgn="base">
        <a:spcBef>
          <a:spcPts val="600"/>
        </a:spcBef>
        <a:spcAft>
          <a:spcPct val="0"/>
        </a:spcAft>
        <a:buFontTx/>
        <a:buBlip>
          <a:blip r:embed="rId4"/>
        </a:buBlip>
        <a:defRPr sz="2400" baseline="0">
          <a:solidFill>
            <a:schemeClr val="tx1"/>
          </a:solidFill>
          <a:latin typeface="+mn-lt"/>
          <a:cs typeface="+mn-cs"/>
        </a:defRPr>
      </a:lvl3pPr>
      <a:lvl4pPr marL="1152000" indent="-288000" algn="l" rtl="0" fontAlgn="base">
        <a:spcBef>
          <a:spcPts val="600"/>
        </a:spcBef>
        <a:spcAft>
          <a:spcPct val="0"/>
        </a:spcAft>
        <a:buFontTx/>
        <a:buBlip>
          <a:blip r:embed="rId4"/>
        </a:buBlip>
        <a:defRPr sz="2400" baseline="0">
          <a:solidFill>
            <a:schemeClr val="tx1"/>
          </a:solidFill>
          <a:latin typeface="+mn-lt"/>
          <a:cs typeface="+mn-cs"/>
        </a:defRPr>
      </a:lvl4pPr>
      <a:lvl5pPr marL="1440000" indent="-288000" algn="l" rtl="0" fontAlgn="base">
        <a:spcBef>
          <a:spcPts val="600"/>
        </a:spcBef>
        <a:spcAft>
          <a:spcPct val="0"/>
        </a:spcAft>
        <a:buFontTx/>
        <a:buBlip>
          <a:blip r:embed="rId4"/>
        </a:buBlip>
        <a:defRPr sz="2400" baseline="0">
          <a:solidFill>
            <a:schemeClr val="tx1"/>
          </a:solidFill>
          <a:latin typeface="+mn-lt"/>
          <a:cs typeface="+mn-cs"/>
        </a:defRPr>
      </a:lvl5pPr>
      <a:lvl6pPr marL="2514600" indent="-228600" algn="l" rtl="0" fontAlgn="base">
        <a:spcBef>
          <a:spcPct val="20000"/>
        </a:spcBef>
        <a:spcAft>
          <a:spcPct val="0"/>
        </a:spcAft>
        <a:buBlip>
          <a:blip r:embed="rId5"/>
        </a:buBlip>
        <a:defRPr sz="2400">
          <a:solidFill>
            <a:srgbClr val="00638F"/>
          </a:solidFill>
          <a:latin typeface="+mn-lt"/>
          <a:cs typeface="+mn-cs"/>
        </a:defRPr>
      </a:lvl6pPr>
      <a:lvl7pPr marL="2971800" indent="-228600" algn="l" rtl="0" fontAlgn="base">
        <a:spcBef>
          <a:spcPct val="20000"/>
        </a:spcBef>
        <a:spcAft>
          <a:spcPct val="0"/>
        </a:spcAft>
        <a:buBlip>
          <a:blip r:embed="rId5"/>
        </a:buBlip>
        <a:defRPr sz="2400">
          <a:solidFill>
            <a:srgbClr val="00638F"/>
          </a:solidFill>
          <a:latin typeface="+mn-lt"/>
          <a:cs typeface="+mn-cs"/>
        </a:defRPr>
      </a:lvl7pPr>
      <a:lvl8pPr marL="3429000" indent="-228600" algn="l" rtl="0" fontAlgn="base">
        <a:spcBef>
          <a:spcPct val="20000"/>
        </a:spcBef>
        <a:spcAft>
          <a:spcPct val="0"/>
        </a:spcAft>
        <a:buBlip>
          <a:blip r:embed="rId5"/>
        </a:buBlip>
        <a:defRPr sz="2400">
          <a:solidFill>
            <a:srgbClr val="00638F"/>
          </a:solidFill>
          <a:latin typeface="+mn-lt"/>
          <a:cs typeface="+mn-cs"/>
        </a:defRPr>
      </a:lvl8pPr>
      <a:lvl9pPr marL="3886200" indent="-228600" algn="l" rtl="0" fontAlgn="base">
        <a:spcBef>
          <a:spcPct val="20000"/>
        </a:spcBef>
        <a:spcAft>
          <a:spcPct val="0"/>
        </a:spcAft>
        <a:buBlip>
          <a:blip r:embed="rId5"/>
        </a:buBlip>
        <a:defRPr sz="2400">
          <a:solidFill>
            <a:srgbClr val="00638F"/>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11"/>
          <p:cNvSpPr>
            <a:spLocks noChangeShapeType="1"/>
          </p:cNvSpPr>
          <p:nvPr userDrawn="1"/>
        </p:nvSpPr>
        <p:spPr bwMode="auto">
          <a:xfrm>
            <a:off x="468315" y="1123951"/>
            <a:ext cx="8135937" cy="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US" sz="2400" dirty="0">
              <a:solidFill>
                <a:prstClr val="black"/>
              </a:solidFill>
              <a:latin typeface="Times" charset="0"/>
              <a:ea typeface="ＭＳ Ｐゴシック" charset="0"/>
              <a:cs typeface="ＭＳ Ｐゴシック" charset="0"/>
            </a:endParaRPr>
          </a:p>
        </p:txBody>
      </p:sp>
      <p:pic>
        <p:nvPicPr>
          <p:cNvPr id="1027"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2413" y="-764118"/>
            <a:ext cx="3230563" cy="304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8438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ransition spd="med"/>
  <p:hf hdr="0" ftr="0" dt="0"/>
  <p:txStyles>
    <p:titleStyle>
      <a:lvl1pPr algn="l" rtl="0" eaLnBrk="0" fontAlgn="base" hangingPunct="0">
        <a:spcBef>
          <a:spcPct val="0"/>
        </a:spcBef>
        <a:spcAft>
          <a:spcPct val="0"/>
        </a:spcAft>
        <a:defRPr sz="28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eaLnBrk="0" fontAlgn="base" hangingPunct="0">
        <a:spcBef>
          <a:spcPct val="20000"/>
        </a:spcBef>
        <a:spcAft>
          <a:spcPct val="0"/>
        </a:spcAft>
        <a:buClr>
          <a:srgbClr val="920049"/>
        </a:buClr>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20049"/>
        </a:buClr>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ea typeface="MS PGothic" pitchFamily="34" charset="-128"/>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ea typeface="MS PGothic" pitchFamily="34" charset="-128"/>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ea typeface="MS PGothic" pitchFamily="34" charset="-128"/>
        </a:defRPr>
      </a:lvl5pPr>
      <a:lvl6pPr marL="24384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457200" y="1509184"/>
            <a:ext cx="8153400" cy="495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9" name="Rectangle 3"/>
          <p:cNvSpPr>
            <a:spLocks noGrp="1" noChangeArrowheads="1"/>
          </p:cNvSpPr>
          <p:nvPr>
            <p:ph type="title"/>
          </p:nvPr>
        </p:nvSpPr>
        <p:spPr bwMode="auto">
          <a:xfrm>
            <a:off x="457200" y="459319"/>
            <a:ext cx="8153400" cy="80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3076" name="Line 11"/>
          <p:cNvSpPr>
            <a:spLocks noChangeShapeType="1"/>
          </p:cNvSpPr>
          <p:nvPr userDrawn="1"/>
        </p:nvSpPr>
        <p:spPr bwMode="auto">
          <a:xfrm>
            <a:off x="468315" y="1123951"/>
            <a:ext cx="8135937" cy="0"/>
          </a:xfrm>
          <a:prstGeom prst="line">
            <a:avLst/>
          </a:prstGeom>
          <a:noFill/>
          <a:ln w="19050">
            <a:solidFill>
              <a:schemeClr val="bg1">
                <a:lumMod val="75000"/>
              </a:schemeClr>
            </a:solidFill>
            <a:round/>
            <a:headEnd/>
            <a:tailEnd/>
          </a:ln>
        </p:spPr>
        <p:txBody>
          <a:bodyPr wrap="none" anchor="ctr"/>
          <a:lstStyle/>
          <a:p>
            <a:pPr fontAlgn="base">
              <a:spcBef>
                <a:spcPct val="0"/>
              </a:spcBef>
              <a:spcAft>
                <a:spcPct val="0"/>
              </a:spcAft>
              <a:defRPr/>
            </a:pPr>
            <a:endParaRPr lang="en-US" sz="2400" dirty="0">
              <a:solidFill>
                <a:prstClr val="black"/>
              </a:solidFill>
              <a:latin typeface="Times" charset="0"/>
              <a:ea typeface="ＭＳ Ｐゴシック" charset="0"/>
              <a:cs typeface="ＭＳ Ｐゴシック" charset="0"/>
            </a:endParaRPr>
          </a:p>
        </p:txBody>
      </p:sp>
      <p:sp>
        <p:nvSpPr>
          <p:cNvPr id="7" name="TextBox 6"/>
          <p:cNvSpPr txBox="1"/>
          <p:nvPr userDrawn="1"/>
        </p:nvSpPr>
        <p:spPr>
          <a:xfrm>
            <a:off x="539750" y="6479119"/>
            <a:ext cx="2286000" cy="230832"/>
          </a:xfrm>
          <a:prstGeom prst="rect">
            <a:avLst/>
          </a:prstGeom>
          <a:noFill/>
        </p:spPr>
        <p:txBody>
          <a:bodyPr lIns="0">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fontAlgn="base">
              <a:spcBef>
                <a:spcPct val="0"/>
              </a:spcBef>
              <a:spcAft>
                <a:spcPct val="0"/>
              </a:spcAft>
              <a:defRPr/>
            </a:pPr>
            <a:r>
              <a:rPr lang="en-US" sz="900" dirty="0">
                <a:solidFill>
                  <a:srgbClr val="8A7967"/>
                </a:solidFill>
                <a:latin typeface="Arial" charset="0"/>
                <a:cs typeface="Arial" charset="0"/>
              </a:rPr>
              <a:t>UK Research and Innovation </a:t>
            </a:r>
          </a:p>
        </p:txBody>
      </p:sp>
    </p:spTree>
    <p:extLst>
      <p:ext uri="{BB962C8B-B14F-4D97-AF65-F5344CB8AC3E}">
        <p14:creationId xmlns:p14="http://schemas.microsoft.com/office/powerpoint/2010/main" val="163395916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893" r:id="rId5"/>
  </p:sldLayoutIdLst>
  <p:transition spd="med"/>
  <p:hf hdr="0" ftr="0" dt="0"/>
  <p:txStyles>
    <p:titleStyle>
      <a:lvl1pPr algn="l" rtl="0" eaLnBrk="0" fontAlgn="base" hangingPunct="0">
        <a:spcBef>
          <a:spcPct val="0"/>
        </a:spcBef>
        <a:spcAft>
          <a:spcPct val="0"/>
        </a:spcAft>
        <a:defRPr sz="28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2800">
          <a:solidFill>
            <a:schemeClr val="tx1"/>
          </a:solidFill>
          <a:latin typeface="Arial" charset="0"/>
          <a:ea typeface="MS PGothic" pitchFamily="34" charset="-128"/>
          <a:cs typeface="ＭＳ Ｐゴシック" charset="0"/>
        </a:defRPr>
      </a:lvl2pPr>
      <a:lvl3pPr algn="l" rtl="0" eaLnBrk="0" fontAlgn="base" hangingPunct="0">
        <a:spcBef>
          <a:spcPct val="0"/>
        </a:spcBef>
        <a:spcAft>
          <a:spcPct val="0"/>
        </a:spcAft>
        <a:defRPr sz="2800">
          <a:solidFill>
            <a:schemeClr val="tx1"/>
          </a:solidFill>
          <a:latin typeface="Arial" charset="0"/>
          <a:ea typeface="MS PGothic" pitchFamily="34" charset="-128"/>
          <a:cs typeface="ＭＳ Ｐゴシック" charset="0"/>
        </a:defRPr>
      </a:lvl3pPr>
      <a:lvl4pPr algn="l" rtl="0" eaLnBrk="0" fontAlgn="base" hangingPunct="0">
        <a:spcBef>
          <a:spcPct val="0"/>
        </a:spcBef>
        <a:spcAft>
          <a:spcPct val="0"/>
        </a:spcAft>
        <a:defRPr sz="2800">
          <a:solidFill>
            <a:schemeClr val="tx1"/>
          </a:solidFill>
          <a:latin typeface="Arial" charset="0"/>
          <a:ea typeface="MS PGothic" pitchFamily="34" charset="-128"/>
          <a:cs typeface="ＭＳ Ｐゴシック" charset="0"/>
        </a:defRPr>
      </a:lvl4pPr>
      <a:lvl5pPr algn="l" rtl="0" eaLnBrk="0" fontAlgn="base" hangingPunct="0">
        <a:spcBef>
          <a:spcPct val="0"/>
        </a:spcBef>
        <a:spcAft>
          <a:spcPct val="0"/>
        </a:spcAft>
        <a:defRPr sz="2800">
          <a:solidFill>
            <a:schemeClr val="tx1"/>
          </a:solidFill>
          <a:latin typeface="Arial" charset="0"/>
          <a:ea typeface="MS PGothic" pitchFamily="34" charset="-128"/>
          <a:cs typeface="ＭＳ Ｐゴシック"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eaLnBrk="0" fontAlgn="base" hangingPunct="0">
        <a:spcBef>
          <a:spcPct val="20000"/>
        </a:spcBef>
        <a:spcAft>
          <a:spcPct val="0"/>
        </a:spcAft>
        <a:buClr>
          <a:schemeClr val="tx2"/>
        </a:buClr>
        <a:buChar char="•"/>
        <a:defRPr sz="20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S PGothic" pitchFamily="34" charset="-128"/>
        </a:defRPr>
      </a:lvl3pPr>
      <a:lvl4pPr marL="1562100" indent="-228600" algn="l" rtl="0" eaLnBrk="0" fontAlgn="base" hangingPunct="0">
        <a:spcBef>
          <a:spcPct val="20000"/>
        </a:spcBef>
        <a:spcAft>
          <a:spcPct val="0"/>
        </a:spcAft>
        <a:buClr>
          <a:schemeClr val="tx2"/>
        </a:buClr>
        <a:buChar char="–"/>
        <a:defRPr sz="2000">
          <a:solidFill>
            <a:schemeClr val="tx1"/>
          </a:solidFill>
          <a:latin typeface="+mn-lt"/>
          <a:ea typeface="MS PGothic" pitchFamily="34" charset="-128"/>
        </a:defRPr>
      </a:lvl4pPr>
      <a:lvl5pPr marL="1981200" indent="-228600" algn="l" rtl="0" eaLnBrk="0" fontAlgn="base" hangingPunct="0">
        <a:spcBef>
          <a:spcPct val="20000"/>
        </a:spcBef>
        <a:spcAft>
          <a:spcPct val="0"/>
        </a:spcAft>
        <a:buClr>
          <a:schemeClr val="tx2"/>
        </a:buClr>
        <a:buChar char="»"/>
        <a:defRPr sz="2000" i="1">
          <a:solidFill>
            <a:schemeClr val="tx1"/>
          </a:solidFill>
          <a:latin typeface="+mn-lt"/>
          <a:ea typeface="MS PGothic" pitchFamily="34"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57200" y="1896533"/>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3"/>
          <p:cNvSpPr>
            <a:spLocks noGrp="1" noChangeArrowheads="1"/>
          </p:cNvSpPr>
          <p:nvPr>
            <p:ph type="title"/>
          </p:nvPr>
        </p:nvSpPr>
        <p:spPr bwMode="auto">
          <a:xfrm>
            <a:off x="457200" y="459319"/>
            <a:ext cx="8153400" cy="80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3076" name="Line 11"/>
          <p:cNvSpPr>
            <a:spLocks noChangeShapeType="1"/>
          </p:cNvSpPr>
          <p:nvPr userDrawn="1"/>
        </p:nvSpPr>
        <p:spPr bwMode="auto">
          <a:xfrm>
            <a:off x="468314" y="1447800"/>
            <a:ext cx="8135937" cy="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US" sz="2400" dirty="0">
              <a:solidFill>
                <a:prstClr val="black"/>
              </a:solidFill>
              <a:latin typeface="Times" charset="0"/>
              <a:ea typeface="ＭＳ Ｐゴシック" charset="0"/>
              <a:cs typeface="ＭＳ Ｐゴシック" charset="0"/>
            </a:endParaRPr>
          </a:p>
        </p:txBody>
      </p:sp>
      <p:sp>
        <p:nvSpPr>
          <p:cNvPr id="7" name="TextBox 6"/>
          <p:cNvSpPr txBox="1"/>
          <p:nvPr userDrawn="1"/>
        </p:nvSpPr>
        <p:spPr>
          <a:xfrm>
            <a:off x="539750" y="6479118"/>
            <a:ext cx="2286000" cy="230832"/>
          </a:xfrm>
          <a:prstGeom prst="rect">
            <a:avLst/>
          </a:prstGeom>
          <a:noFill/>
        </p:spPr>
        <p:txBody>
          <a:bodyPr lIns="0">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fontAlgn="base">
              <a:spcBef>
                <a:spcPct val="0"/>
              </a:spcBef>
              <a:spcAft>
                <a:spcPct val="0"/>
              </a:spcAft>
              <a:defRPr/>
            </a:pPr>
            <a:r>
              <a:rPr lang="en-US" sz="900" dirty="0">
                <a:solidFill>
                  <a:srgbClr val="8A7967"/>
                </a:solidFill>
                <a:latin typeface="Arial" charset="0"/>
                <a:cs typeface="Arial" charset="0"/>
              </a:rPr>
              <a:t>UK Research and Innovation </a:t>
            </a:r>
          </a:p>
        </p:txBody>
      </p:sp>
    </p:spTree>
    <p:extLst>
      <p:ext uri="{BB962C8B-B14F-4D97-AF65-F5344CB8AC3E}">
        <p14:creationId xmlns:p14="http://schemas.microsoft.com/office/powerpoint/2010/main" val="168466047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transition spd="med"/>
  <p:hf hdr="0" ftr="0" dt="0"/>
  <p:txStyles>
    <p:titleStyle>
      <a:lvl1pPr algn="l" rtl="0" eaLnBrk="0" fontAlgn="base" hangingPunct="0">
        <a:spcBef>
          <a:spcPct val="0"/>
        </a:spcBef>
        <a:spcAft>
          <a:spcPct val="0"/>
        </a:spcAft>
        <a:defRPr sz="28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5pPr>
      <a:lvl6pPr marL="457189" algn="l" rtl="0" fontAlgn="base">
        <a:spcBef>
          <a:spcPct val="0"/>
        </a:spcBef>
        <a:spcAft>
          <a:spcPct val="0"/>
        </a:spcAft>
        <a:defRPr sz="2800">
          <a:solidFill>
            <a:schemeClr val="tx1"/>
          </a:solidFill>
          <a:latin typeface="Verdana" pitchFamily="-1" charset="0"/>
        </a:defRPr>
      </a:lvl6pPr>
      <a:lvl7pPr marL="914378" algn="l" rtl="0" fontAlgn="base">
        <a:spcBef>
          <a:spcPct val="0"/>
        </a:spcBef>
        <a:spcAft>
          <a:spcPct val="0"/>
        </a:spcAft>
        <a:defRPr sz="2800">
          <a:solidFill>
            <a:schemeClr val="tx1"/>
          </a:solidFill>
          <a:latin typeface="Verdana" pitchFamily="-1" charset="0"/>
        </a:defRPr>
      </a:lvl7pPr>
      <a:lvl8pPr marL="1371566" algn="l" rtl="0" fontAlgn="base">
        <a:spcBef>
          <a:spcPct val="0"/>
        </a:spcBef>
        <a:spcAft>
          <a:spcPct val="0"/>
        </a:spcAft>
        <a:defRPr sz="2800">
          <a:solidFill>
            <a:schemeClr val="tx1"/>
          </a:solidFill>
          <a:latin typeface="Verdana" pitchFamily="-1" charset="0"/>
        </a:defRPr>
      </a:lvl8pPr>
      <a:lvl9pPr marL="1828754" algn="l" rtl="0" fontAlgn="base">
        <a:spcBef>
          <a:spcPct val="0"/>
        </a:spcBef>
        <a:spcAft>
          <a:spcPct val="0"/>
        </a:spcAft>
        <a:defRPr sz="2800">
          <a:solidFill>
            <a:schemeClr val="tx1"/>
          </a:solidFill>
          <a:latin typeface="Verdana" pitchFamily="-1" charset="0"/>
        </a:defRPr>
      </a:lvl9pPr>
    </p:titleStyle>
    <p:bodyStyle>
      <a:lvl1pPr marL="342892" indent="-342892" algn="l" rtl="0" eaLnBrk="0" fontAlgn="base" hangingPunct="0">
        <a:spcBef>
          <a:spcPct val="20000"/>
        </a:spcBef>
        <a:spcAft>
          <a:spcPct val="0"/>
        </a:spcAft>
        <a:buClr>
          <a:schemeClr val="tx2"/>
        </a:buClr>
        <a:buChar char="•"/>
        <a:defRPr sz="2000">
          <a:solidFill>
            <a:schemeClr val="tx1"/>
          </a:solidFill>
          <a:latin typeface="+mn-lt"/>
          <a:ea typeface="MS PGothic" pitchFamily="34" charset="-128"/>
          <a:cs typeface="MS PGothic" charset="0"/>
        </a:defRPr>
      </a:lvl1pPr>
      <a:lvl2pPr marL="742931" indent="-285743" algn="l" rtl="0" eaLnBrk="0" fontAlgn="base" hangingPunct="0">
        <a:spcBef>
          <a:spcPct val="20000"/>
        </a:spcBef>
        <a:spcAft>
          <a:spcPct val="0"/>
        </a:spcAft>
        <a:buClr>
          <a:schemeClr val="tx2"/>
        </a:buClr>
        <a:buChar char="•"/>
        <a:defRPr sz="2000">
          <a:solidFill>
            <a:schemeClr val="tx1"/>
          </a:solidFill>
          <a:latin typeface="+mn-lt"/>
          <a:ea typeface="MS PGothic" pitchFamily="34" charset="-128"/>
          <a:cs typeface="MS PGothic" charset="0"/>
        </a:defRPr>
      </a:lvl2pPr>
      <a:lvl3pPr marL="1142972" indent="-228594" algn="l" rtl="0" eaLnBrk="0" fontAlgn="base" hangingPunct="0">
        <a:spcBef>
          <a:spcPct val="20000"/>
        </a:spcBef>
        <a:spcAft>
          <a:spcPct val="0"/>
        </a:spcAft>
        <a:buClr>
          <a:schemeClr val="tx2"/>
        </a:buClr>
        <a:buChar char="•"/>
        <a:defRPr sz="2400">
          <a:solidFill>
            <a:schemeClr val="tx1"/>
          </a:solidFill>
          <a:latin typeface="+mn-lt"/>
          <a:ea typeface="MS PGothic" pitchFamily="34" charset="-128"/>
          <a:cs typeface="MS PGothic" charset="0"/>
        </a:defRPr>
      </a:lvl3pPr>
      <a:lvl4pPr marL="1562061" indent="-228594" algn="l" rtl="0" eaLnBrk="0" fontAlgn="base" hangingPunct="0">
        <a:spcBef>
          <a:spcPct val="20000"/>
        </a:spcBef>
        <a:spcAft>
          <a:spcPct val="0"/>
        </a:spcAft>
        <a:buClr>
          <a:schemeClr val="tx2"/>
        </a:buClr>
        <a:buChar char="–"/>
        <a:defRPr sz="2000">
          <a:solidFill>
            <a:schemeClr val="tx1"/>
          </a:solidFill>
          <a:latin typeface="+mn-lt"/>
          <a:ea typeface="MS PGothic" pitchFamily="34" charset="-128"/>
          <a:cs typeface="MS PGothic" charset="0"/>
        </a:defRPr>
      </a:lvl4pPr>
      <a:lvl5pPr marL="1981151" indent="-228594" algn="l" rtl="0" eaLnBrk="0" fontAlgn="base" hangingPunct="0">
        <a:spcBef>
          <a:spcPct val="20000"/>
        </a:spcBef>
        <a:spcAft>
          <a:spcPct val="0"/>
        </a:spcAft>
        <a:buClr>
          <a:schemeClr val="tx2"/>
        </a:buClr>
        <a:buChar char="»"/>
        <a:defRPr sz="2000" i="1">
          <a:solidFill>
            <a:schemeClr val="tx1"/>
          </a:solidFill>
          <a:latin typeface="+mn-lt"/>
          <a:ea typeface="MS PGothic" pitchFamily="34" charset="-128"/>
          <a:cs typeface="MS PGothic" charset="0"/>
        </a:defRPr>
      </a:lvl5pPr>
      <a:lvl6pPr marL="2438339" indent="-228594"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527" indent="-228594"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716" indent="-228594"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09905" indent="-228594"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57200" y="1896533"/>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3"/>
          <p:cNvSpPr>
            <a:spLocks noGrp="1" noChangeArrowheads="1"/>
          </p:cNvSpPr>
          <p:nvPr>
            <p:ph type="title"/>
          </p:nvPr>
        </p:nvSpPr>
        <p:spPr bwMode="auto">
          <a:xfrm>
            <a:off x="457200" y="459319"/>
            <a:ext cx="8153400" cy="80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3076" name="Line 11"/>
          <p:cNvSpPr>
            <a:spLocks noChangeShapeType="1"/>
          </p:cNvSpPr>
          <p:nvPr userDrawn="1"/>
        </p:nvSpPr>
        <p:spPr bwMode="auto">
          <a:xfrm>
            <a:off x="468314" y="1447800"/>
            <a:ext cx="8135937" cy="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US" sz="2400" dirty="0">
              <a:solidFill>
                <a:prstClr val="black"/>
              </a:solidFill>
              <a:latin typeface="Times" charset="0"/>
              <a:ea typeface="ＭＳ Ｐゴシック" charset="0"/>
              <a:cs typeface="ＭＳ Ｐゴシック" charset="0"/>
            </a:endParaRPr>
          </a:p>
        </p:txBody>
      </p:sp>
      <p:sp>
        <p:nvSpPr>
          <p:cNvPr id="7" name="TextBox 6"/>
          <p:cNvSpPr txBox="1"/>
          <p:nvPr userDrawn="1"/>
        </p:nvSpPr>
        <p:spPr>
          <a:xfrm>
            <a:off x="539750" y="6479118"/>
            <a:ext cx="2286000" cy="230832"/>
          </a:xfrm>
          <a:prstGeom prst="rect">
            <a:avLst/>
          </a:prstGeom>
          <a:noFill/>
        </p:spPr>
        <p:txBody>
          <a:bodyPr lIns="0">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fontAlgn="base">
              <a:spcBef>
                <a:spcPct val="0"/>
              </a:spcBef>
              <a:spcAft>
                <a:spcPct val="0"/>
              </a:spcAft>
              <a:defRPr/>
            </a:pPr>
            <a:r>
              <a:rPr lang="en-US" sz="900" dirty="0">
                <a:solidFill>
                  <a:srgbClr val="8A7967"/>
                </a:solidFill>
                <a:latin typeface="Arial" charset="0"/>
                <a:cs typeface="Arial" charset="0"/>
              </a:rPr>
              <a:t>UK Research and Innovation </a:t>
            </a:r>
          </a:p>
        </p:txBody>
      </p:sp>
    </p:spTree>
    <p:extLst>
      <p:ext uri="{BB962C8B-B14F-4D97-AF65-F5344CB8AC3E}">
        <p14:creationId xmlns:p14="http://schemas.microsoft.com/office/powerpoint/2010/main" val="300403849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Lst>
  <p:transition spd="med"/>
  <p:hf hdr="0" ftr="0" dt="0"/>
  <p:txStyles>
    <p:titleStyle>
      <a:lvl1pPr algn="l" rtl="0" eaLnBrk="0" fontAlgn="base" hangingPunct="0">
        <a:spcBef>
          <a:spcPct val="0"/>
        </a:spcBef>
        <a:spcAft>
          <a:spcPct val="0"/>
        </a:spcAft>
        <a:defRPr sz="28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2800">
          <a:solidFill>
            <a:schemeClr val="tx1"/>
          </a:solidFill>
          <a:latin typeface="Arial" charset="0"/>
          <a:ea typeface="MS PGothic" pitchFamily="34" charset="-128"/>
          <a:cs typeface="MS PGothic" charset="0"/>
        </a:defRPr>
      </a:lvl5pPr>
      <a:lvl6pPr marL="457189" algn="l" rtl="0" fontAlgn="base">
        <a:spcBef>
          <a:spcPct val="0"/>
        </a:spcBef>
        <a:spcAft>
          <a:spcPct val="0"/>
        </a:spcAft>
        <a:defRPr sz="2800">
          <a:solidFill>
            <a:schemeClr val="tx1"/>
          </a:solidFill>
          <a:latin typeface="Verdana" pitchFamily="-1" charset="0"/>
        </a:defRPr>
      </a:lvl6pPr>
      <a:lvl7pPr marL="914378" algn="l" rtl="0" fontAlgn="base">
        <a:spcBef>
          <a:spcPct val="0"/>
        </a:spcBef>
        <a:spcAft>
          <a:spcPct val="0"/>
        </a:spcAft>
        <a:defRPr sz="2800">
          <a:solidFill>
            <a:schemeClr val="tx1"/>
          </a:solidFill>
          <a:latin typeface="Verdana" pitchFamily="-1" charset="0"/>
        </a:defRPr>
      </a:lvl7pPr>
      <a:lvl8pPr marL="1371566" algn="l" rtl="0" fontAlgn="base">
        <a:spcBef>
          <a:spcPct val="0"/>
        </a:spcBef>
        <a:spcAft>
          <a:spcPct val="0"/>
        </a:spcAft>
        <a:defRPr sz="2800">
          <a:solidFill>
            <a:schemeClr val="tx1"/>
          </a:solidFill>
          <a:latin typeface="Verdana" pitchFamily="-1" charset="0"/>
        </a:defRPr>
      </a:lvl8pPr>
      <a:lvl9pPr marL="1828754" algn="l" rtl="0" fontAlgn="base">
        <a:spcBef>
          <a:spcPct val="0"/>
        </a:spcBef>
        <a:spcAft>
          <a:spcPct val="0"/>
        </a:spcAft>
        <a:defRPr sz="2800">
          <a:solidFill>
            <a:schemeClr val="tx1"/>
          </a:solidFill>
          <a:latin typeface="Verdana" pitchFamily="-1" charset="0"/>
        </a:defRPr>
      </a:lvl9pPr>
    </p:titleStyle>
    <p:bodyStyle>
      <a:lvl1pPr marL="342892" indent="-342892" algn="l" rtl="0" eaLnBrk="0" fontAlgn="base" hangingPunct="0">
        <a:spcBef>
          <a:spcPct val="20000"/>
        </a:spcBef>
        <a:spcAft>
          <a:spcPct val="0"/>
        </a:spcAft>
        <a:buClr>
          <a:schemeClr val="tx2"/>
        </a:buClr>
        <a:buChar char="•"/>
        <a:defRPr sz="2000">
          <a:solidFill>
            <a:schemeClr val="tx1"/>
          </a:solidFill>
          <a:latin typeface="+mn-lt"/>
          <a:ea typeface="MS PGothic" pitchFamily="34" charset="-128"/>
          <a:cs typeface="MS PGothic" charset="0"/>
        </a:defRPr>
      </a:lvl1pPr>
      <a:lvl2pPr marL="742931" indent="-285743" algn="l" rtl="0" eaLnBrk="0" fontAlgn="base" hangingPunct="0">
        <a:spcBef>
          <a:spcPct val="20000"/>
        </a:spcBef>
        <a:spcAft>
          <a:spcPct val="0"/>
        </a:spcAft>
        <a:buClr>
          <a:schemeClr val="tx2"/>
        </a:buClr>
        <a:buChar char="•"/>
        <a:defRPr sz="2000">
          <a:solidFill>
            <a:schemeClr val="tx1"/>
          </a:solidFill>
          <a:latin typeface="+mn-lt"/>
          <a:ea typeface="MS PGothic" pitchFamily="34" charset="-128"/>
          <a:cs typeface="MS PGothic" charset="0"/>
        </a:defRPr>
      </a:lvl2pPr>
      <a:lvl3pPr marL="1142972" indent="-228594" algn="l" rtl="0" eaLnBrk="0" fontAlgn="base" hangingPunct="0">
        <a:spcBef>
          <a:spcPct val="20000"/>
        </a:spcBef>
        <a:spcAft>
          <a:spcPct val="0"/>
        </a:spcAft>
        <a:buClr>
          <a:schemeClr val="tx2"/>
        </a:buClr>
        <a:buChar char="•"/>
        <a:defRPr sz="2400">
          <a:solidFill>
            <a:schemeClr val="tx1"/>
          </a:solidFill>
          <a:latin typeface="+mn-lt"/>
          <a:ea typeface="MS PGothic" pitchFamily="34" charset="-128"/>
          <a:cs typeface="MS PGothic" charset="0"/>
        </a:defRPr>
      </a:lvl3pPr>
      <a:lvl4pPr marL="1562061" indent="-228594" algn="l" rtl="0" eaLnBrk="0" fontAlgn="base" hangingPunct="0">
        <a:spcBef>
          <a:spcPct val="20000"/>
        </a:spcBef>
        <a:spcAft>
          <a:spcPct val="0"/>
        </a:spcAft>
        <a:buClr>
          <a:schemeClr val="tx2"/>
        </a:buClr>
        <a:buChar char="–"/>
        <a:defRPr sz="2000">
          <a:solidFill>
            <a:schemeClr val="tx1"/>
          </a:solidFill>
          <a:latin typeface="+mn-lt"/>
          <a:ea typeface="MS PGothic" pitchFamily="34" charset="-128"/>
          <a:cs typeface="MS PGothic" charset="0"/>
        </a:defRPr>
      </a:lvl4pPr>
      <a:lvl5pPr marL="1981151" indent="-228594" algn="l" rtl="0" eaLnBrk="0" fontAlgn="base" hangingPunct="0">
        <a:spcBef>
          <a:spcPct val="20000"/>
        </a:spcBef>
        <a:spcAft>
          <a:spcPct val="0"/>
        </a:spcAft>
        <a:buClr>
          <a:schemeClr val="tx2"/>
        </a:buClr>
        <a:buChar char="»"/>
        <a:defRPr sz="2000" i="1">
          <a:solidFill>
            <a:schemeClr val="tx1"/>
          </a:solidFill>
          <a:latin typeface="+mn-lt"/>
          <a:ea typeface="MS PGothic" pitchFamily="34" charset="-128"/>
          <a:cs typeface="MS PGothic" charset="0"/>
        </a:defRPr>
      </a:lvl5pPr>
      <a:lvl6pPr marL="2438339" indent="-228594"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527" indent="-228594"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716" indent="-228594"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09905" indent="-228594"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5" name="Rectangle 9"/>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60819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2547"/>
        </a:solidFill>
        <a:effectLst/>
      </p:bgPr>
    </p:bg>
    <p:spTree>
      <p:nvGrpSpPr>
        <p:cNvPr id="1" name=""/>
        <p:cNvGrpSpPr/>
        <p:nvPr/>
      </p:nvGrpSpPr>
      <p:grpSpPr>
        <a:xfrm>
          <a:off x="0" y="0"/>
          <a:ext cx="0" cy="0"/>
          <a:chOff x="0" y="0"/>
          <a:chExt cx="0" cy="0"/>
        </a:xfrm>
      </p:grpSpPr>
      <p:sp>
        <p:nvSpPr>
          <p:cNvPr id="10" name="Right Triangle 9"/>
          <p:cNvSpPr/>
          <p:nvPr/>
        </p:nvSpPr>
        <p:spPr>
          <a:xfrm flipH="1">
            <a:off x="1371600" y="5416664"/>
            <a:ext cx="7772400" cy="1440160"/>
          </a:xfrm>
          <a:prstGeom prst="rtTriangle">
            <a:avLst/>
          </a:prstGeom>
          <a:solidFill>
            <a:srgbClr val="E41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Right Triangle 10"/>
          <p:cNvSpPr/>
          <p:nvPr/>
        </p:nvSpPr>
        <p:spPr>
          <a:xfrm flipH="1">
            <a:off x="4427984" y="4769768"/>
            <a:ext cx="4716016" cy="20882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2" name="Picture 11" descr="cid:image004.jpg@01D353D6.FD198050"/>
          <p:cNvPicPr>
            <a:picLocks noChangeAspect="1"/>
          </p:cNvPicPr>
          <p:nvPr/>
        </p:nvPicPr>
        <p:blipFill rotWithShape="1">
          <a:blip r:embed="rId3" r:link="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45" r="3507" b="2736"/>
          <a:stretch/>
        </p:blipFill>
        <p:spPr bwMode="auto">
          <a:xfrm>
            <a:off x="7055920" y="5842405"/>
            <a:ext cx="1908568" cy="898964"/>
          </a:xfrm>
          <a:prstGeom prst="rect">
            <a:avLst/>
          </a:prstGeom>
          <a:noFill/>
          <a:ln>
            <a:noFill/>
          </a:ln>
        </p:spPr>
      </p:pic>
    </p:spTree>
    <p:extLst>
      <p:ext uri="{BB962C8B-B14F-4D97-AF65-F5344CB8AC3E}">
        <p14:creationId xmlns:p14="http://schemas.microsoft.com/office/powerpoint/2010/main" val="148424577"/>
      </p:ext>
    </p:extLst>
  </p:cSld>
  <p:clrMap bg1="lt1" tx1="dk1" bg2="lt2" tx2="dk2" accent1="accent1" accent2="accent2" accent3="accent3" accent4="accent4" accent5="accent5" accent6="accent6" hlink="hlink" folHlink="folHlink"/>
  <p:sldLayoutIdLst>
    <p:sldLayoutId id="2147483804" r:id="rId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915" y="1196752"/>
            <a:ext cx="8128173" cy="5112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p:nvSpPr>
        <p:spPr>
          <a:xfrm>
            <a:off x="0" y="0"/>
            <a:ext cx="9144000" cy="980728"/>
          </a:xfrm>
          <a:prstGeom prst="rect">
            <a:avLst/>
          </a:prstGeom>
          <a:solidFill>
            <a:srgbClr val="002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solidFill>
                <a:prstClr val="white"/>
              </a:solidFill>
            </a:endParaRPr>
          </a:p>
        </p:txBody>
      </p:sp>
      <p:sp>
        <p:nvSpPr>
          <p:cNvPr id="2" name="Title Placeholder 1"/>
          <p:cNvSpPr>
            <a:spLocks noGrp="1"/>
          </p:cNvSpPr>
          <p:nvPr>
            <p:ph type="title"/>
          </p:nvPr>
        </p:nvSpPr>
        <p:spPr>
          <a:xfrm>
            <a:off x="107504" y="116632"/>
            <a:ext cx="6768752" cy="576064"/>
          </a:xfrm>
          <a:prstGeom prst="rect">
            <a:avLst/>
          </a:prstGeom>
        </p:spPr>
        <p:txBody>
          <a:bodyPr vert="horz" lIns="91440" tIns="45720" rIns="91440" bIns="45720" rtlCol="0" anchor="ctr">
            <a:noAutofit/>
          </a:bodyPr>
          <a:lstStyle/>
          <a:p>
            <a:r>
              <a:rPr lang="en-US"/>
              <a:t>Click to edit Master title style</a:t>
            </a:r>
            <a:endParaRPr lang="en-GB" dirty="0"/>
          </a:p>
        </p:txBody>
      </p:sp>
      <p:cxnSp>
        <p:nvCxnSpPr>
          <p:cNvPr id="9" name="Straight Connector 8"/>
          <p:cNvCxnSpPr/>
          <p:nvPr/>
        </p:nvCxnSpPr>
        <p:spPr>
          <a:xfrm>
            <a:off x="107504" y="836712"/>
            <a:ext cx="6768752" cy="0"/>
          </a:xfrm>
          <a:prstGeom prst="line">
            <a:avLst/>
          </a:prstGeom>
          <a:ln w="57150">
            <a:solidFill>
              <a:srgbClr val="E41F13"/>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524408" y="11671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Rectangle 12"/>
          <p:cNvSpPr/>
          <p:nvPr/>
        </p:nvSpPr>
        <p:spPr>
          <a:xfrm>
            <a:off x="7884368" y="116712"/>
            <a:ext cx="1259632"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descr="cid:image004.jpg@01D353D6.FD198050"/>
          <p:cNvPicPr/>
          <p:nvPr/>
        </p:nvPicPr>
        <p:blipFill rotWithShape="1">
          <a:blip r:embed="rId5" r:link="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45" r="3507" b="2736"/>
          <a:stretch>
            <a:fillRect/>
          </a:stretch>
        </p:blipFill>
        <p:spPr bwMode="auto">
          <a:xfrm>
            <a:off x="7615386" y="118704"/>
            <a:ext cx="1528614" cy="720000"/>
          </a:xfrm>
          <a:prstGeom prst="rect">
            <a:avLst/>
          </a:prstGeom>
          <a:noFill/>
          <a:ln>
            <a:noFill/>
          </a:ln>
        </p:spPr>
      </p:pic>
      <p:sp>
        <p:nvSpPr>
          <p:cNvPr id="17" name="Right Triangle 16"/>
          <p:cNvSpPr/>
          <p:nvPr/>
        </p:nvSpPr>
        <p:spPr>
          <a:xfrm flipH="1">
            <a:off x="7343800" y="6145349"/>
            <a:ext cx="1800200" cy="720080"/>
          </a:xfrm>
          <a:prstGeom prst="rtTriangle">
            <a:avLst/>
          </a:prstGeom>
          <a:solidFill>
            <a:srgbClr val="E41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 name="Right Triangle 15"/>
          <p:cNvSpPr/>
          <p:nvPr/>
        </p:nvSpPr>
        <p:spPr>
          <a:xfrm flipH="1">
            <a:off x="8351912" y="5497277"/>
            <a:ext cx="792088" cy="1368152"/>
          </a:xfrm>
          <a:prstGeom prst="rtTriangle">
            <a:avLst/>
          </a:prstGeom>
          <a:solidFill>
            <a:srgbClr val="002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27042283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Lst>
  <p:txStyles>
    <p:titleStyle>
      <a:lvl1pPr algn="l" defTabSz="914400" rtl="0" eaLnBrk="1" latinLnBrk="0" hangingPunct="1">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F7D00"/>
        </a:solidFill>
        <a:effectLst/>
      </p:bgPr>
    </p:bg>
    <p:spTree>
      <p:nvGrpSpPr>
        <p:cNvPr id="1" name=""/>
        <p:cNvGrpSpPr/>
        <p:nvPr/>
      </p:nvGrpSpPr>
      <p:grpSpPr>
        <a:xfrm>
          <a:off x="0" y="0"/>
          <a:ext cx="0" cy="0"/>
          <a:chOff x="0" y="0"/>
          <a:chExt cx="0" cy="0"/>
        </a:xfrm>
      </p:grpSpPr>
      <p:sp>
        <p:nvSpPr>
          <p:cNvPr id="57351" name="Rectangle 7"/>
          <p:cNvSpPr>
            <a:spLocks noChangeArrowheads="1"/>
          </p:cNvSpPr>
          <p:nvPr userDrawn="1"/>
        </p:nvSpPr>
        <p:spPr bwMode="auto">
          <a:xfrm>
            <a:off x="114300" y="1641599"/>
            <a:ext cx="8915400" cy="5101200"/>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pPr>
            <a:endParaRPr lang="nl-BE" sz="2400">
              <a:solidFill>
                <a:srgbClr val="000000"/>
              </a:solidFill>
              <a:latin typeface="Arial" charset="0"/>
              <a:ea typeface="ＭＳ Ｐゴシック" pitchFamily="34" charset="-128"/>
            </a:endParaRPr>
          </a:p>
        </p:txBody>
      </p:sp>
      <p:sp>
        <p:nvSpPr>
          <p:cNvPr id="57352" name="Rectangle 8"/>
          <p:cNvSpPr>
            <a:spLocks noChangeArrowheads="1"/>
          </p:cNvSpPr>
          <p:nvPr/>
        </p:nvSpPr>
        <p:spPr bwMode="auto">
          <a:xfrm>
            <a:off x="107951" y="115889"/>
            <a:ext cx="2047875" cy="288925"/>
          </a:xfrm>
          <a:prstGeom prst="rect">
            <a:avLst/>
          </a:prstGeom>
          <a:noFill/>
          <a:ln w="9525">
            <a:noFill/>
            <a:miter lim="800000"/>
            <a:headEnd/>
            <a:tailEnd/>
          </a:ln>
        </p:spPr>
        <p:txBody>
          <a:bodyPr lIns="54000" rIns="54000"/>
          <a:lstStyle/>
          <a:p>
            <a:pPr eaLnBrk="0" fontAlgn="base" hangingPunct="0">
              <a:spcBef>
                <a:spcPct val="0"/>
              </a:spcBef>
              <a:spcAft>
                <a:spcPct val="0"/>
              </a:spcAft>
            </a:pPr>
            <a:r>
              <a:rPr lang="nl-NL" sz="1000" dirty="0">
                <a:solidFill>
                  <a:prstClr val="white"/>
                </a:solidFill>
                <a:latin typeface="HelveticaNeueLT Std Med Cn" pitchFamily="34" charset="0"/>
                <a:ea typeface="ＭＳ Ｐゴシック" pitchFamily="34" charset="-128"/>
              </a:rPr>
              <a:t>cOAlition S</a:t>
            </a:r>
            <a:r>
              <a:rPr lang="nl-NL" sz="1000" dirty="0">
                <a:solidFill>
                  <a:srgbClr val="BEE3EA"/>
                </a:solidFill>
                <a:latin typeface="HelveticaNeueLT Std Med Cn" pitchFamily="34" charset="0"/>
                <a:ea typeface="ＭＳ Ｐゴシック" pitchFamily="34" charset="-128"/>
              </a:rPr>
              <a:t> </a:t>
            </a:r>
            <a:r>
              <a:rPr lang="nl-NL" sz="1000" dirty="0">
                <a:solidFill>
                  <a:srgbClr val="637052"/>
                </a:solidFill>
                <a:latin typeface="HelveticaNeueLT Std Med Cn" pitchFamily="34" charset="0"/>
                <a:ea typeface="ＭＳ Ｐゴシック" pitchFamily="34" charset="-128"/>
              </a:rPr>
              <a:t>I </a:t>
            </a:r>
            <a:fld id="{77ACBCB9-9CBE-47EC-808D-8B09835A86EF}" type="slidenum">
              <a:rPr lang="nl-NL" sz="1000" smtClean="0">
                <a:solidFill>
                  <a:srgbClr val="637052"/>
                </a:solidFill>
                <a:latin typeface="HelveticaNeueLT Std Med Cn" pitchFamily="34" charset="0"/>
                <a:ea typeface="ＭＳ Ｐゴシック" pitchFamily="34" charset="-128"/>
              </a:rPr>
              <a:pPr eaLnBrk="0" fontAlgn="base" hangingPunct="0">
                <a:spcBef>
                  <a:spcPct val="0"/>
                </a:spcBef>
                <a:spcAft>
                  <a:spcPct val="0"/>
                </a:spcAft>
              </a:pPr>
              <a:t>‹#›</a:t>
            </a:fld>
            <a:r>
              <a:rPr lang="nl-NL" sz="1000" dirty="0">
                <a:solidFill>
                  <a:srgbClr val="637052"/>
                </a:solidFill>
                <a:latin typeface="HelveticaNeueLT Std Med Cn" pitchFamily="34" charset="0"/>
                <a:ea typeface="ＭＳ Ｐゴシック" pitchFamily="34" charset="-128"/>
              </a:rPr>
              <a:t> </a:t>
            </a:r>
          </a:p>
        </p:txBody>
      </p:sp>
      <p:sp>
        <p:nvSpPr>
          <p:cNvPr id="57353" name="Rectangle 9"/>
          <p:cNvSpPr>
            <a:spLocks noGrp="1" noChangeArrowheads="1"/>
          </p:cNvSpPr>
          <p:nvPr>
            <p:ph type="title"/>
          </p:nvPr>
        </p:nvSpPr>
        <p:spPr bwMode="auto">
          <a:xfrm>
            <a:off x="719999" y="720000"/>
            <a:ext cx="7704000" cy="900000"/>
          </a:xfrm>
          <a:prstGeom prst="rect">
            <a:avLst/>
          </a:prstGeom>
          <a:noFill/>
          <a:ln w="9525">
            <a:noFill/>
            <a:miter lim="800000"/>
            <a:headEnd/>
            <a:tailEnd/>
          </a:ln>
        </p:spPr>
        <p:txBody>
          <a:bodyPr vert="horz" wrap="square" lIns="18000" tIns="45720" rIns="18000" bIns="82800" numCol="1" anchor="b" anchorCtr="0" compatLnSpc="1">
            <a:prstTxWarp prst="textNoShape">
              <a:avLst/>
            </a:prstTxWarp>
          </a:bodyPr>
          <a:lstStyle/>
          <a:p>
            <a:pPr lvl="0"/>
            <a:r>
              <a:rPr lang="nl-NL" dirty="0"/>
              <a:t>Titelstijl van model bewerken</a:t>
            </a:r>
          </a:p>
        </p:txBody>
      </p:sp>
      <p:sp>
        <p:nvSpPr>
          <p:cNvPr id="57354" name="Rectangle 10"/>
          <p:cNvSpPr>
            <a:spLocks noGrp="1" noChangeArrowheads="1"/>
          </p:cNvSpPr>
          <p:nvPr>
            <p:ph type="body" idx="1"/>
          </p:nvPr>
        </p:nvSpPr>
        <p:spPr bwMode="auto">
          <a:xfrm>
            <a:off x="720000" y="1764000"/>
            <a:ext cx="7704000" cy="4860000"/>
          </a:xfrm>
          <a:prstGeom prst="rect">
            <a:avLst/>
          </a:prstGeom>
          <a:noFill/>
          <a:ln w="9525">
            <a:noFill/>
            <a:miter lim="800000"/>
            <a:headEnd/>
            <a:tailEnd/>
          </a:ln>
        </p:spPr>
        <p:txBody>
          <a:bodyPr vert="horz" wrap="square" lIns="18000" tIns="45720" rIns="91440" bIns="4572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1971317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94" r:id="rId3"/>
  </p:sldLayoutIdLst>
  <p:txStyles>
    <p:titleStyle>
      <a:lvl1pPr algn="l" rtl="0" fontAlgn="base">
        <a:lnSpc>
          <a:spcPts val="3000"/>
        </a:lnSpc>
        <a:spcBef>
          <a:spcPct val="0"/>
        </a:spcBef>
        <a:spcAft>
          <a:spcPct val="0"/>
        </a:spcAft>
        <a:defRPr sz="3000">
          <a:solidFill>
            <a:schemeClr val="bg1"/>
          </a:solidFill>
          <a:latin typeface="+mj-lt"/>
          <a:ea typeface="+mj-ea"/>
          <a:cs typeface="+mj-cs"/>
        </a:defRPr>
      </a:lvl1pPr>
      <a:lvl2pPr algn="l" rtl="0" fontAlgn="base">
        <a:lnSpc>
          <a:spcPts val="3000"/>
        </a:lnSpc>
        <a:spcBef>
          <a:spcPct val="0"/>
        </a:spcBef>
        <a:spcAft>
          <a:spcPct val="0"/>
        </a:spcAft>
        <a:defRPr sz="3000">
          <a:solidFill>
            <a:srgbClr val="008DCC"/>
          </a:solidFill>
          <a:latin typeface="HelveticaNeueLT Std Med Cn" pitchFamily="34" charset="0"/>
          <a:cs typeface="Arial" charset="0"/>
        </a:defRPr>
      </a:lvl2pPr>
      <a:lvl3pPr algn="l" rtl="0" fontAlgn="base">
        <a:lnSpc>
          <a:spcPts val="3000"/>
        </a:lnSpc>
        <a:spcBef>
          <a:spcPct val="0"/>
        </a:spcBef>
        <a:spcAft>
          <a:spcPct val="0"/>
        </a:spcAft>
        <a:defRPr sz="3000">
          <a:solidFill>
            <a:srgbClr val="008DCC"/>
          </a:solidFill>
          <a:latin typeface="HelveticaNeueLT Std Med Cn" pitchFamily="34" charset="0"/>
          <a:cs typeface="Arial" charset="0"/>
        </a:defRPr>
      </a:lvl3pPr>
      <a:lvl4pPr algn="l" rtl="0" fontAlgn="base">
        <a:lnSpc>
          <a:spcPts val="3000"/>
        </a:lnSpc>
        <a:spcBef>
          <a:spcPct val="0"/>
        </a:spcBef>
        <a:spcAft>
          <a:spcPct val="0"/>
        </a:spcAft>
        <a:defRPr sz="3000">
          <a:solidFill>
            <a:srgbClr val="008DCC"/>
          </a:solidFill>
          <a:latin typeface="HelveticaNeueLT Std Med Cn" pitchFamily="34" charset="0"/>
          <a:cs typeface="Arial" charset="0"/>
        </a:defRPr>
      </a:lvl4pPr>
      <a:lvl5pPr algn="l" rtl="0" fontAlgn="base">
        <a:lnSpc>
          <a:spcPts val="3000"/>
        </a:lnSpc>
        <a:spcBef>
          <a:spcPct val="0"/>
        </a:spcBef>
        <a:spcAft>
          <a:spcPct val="0"/>
        </a:spcAft>
        <a:defRPr sz="3000">
          <a:solidFill>
            <a:srgbClr val="008DCC"/>
          </a:solidFill>
          <a:latin typeface="HelveticaNeueLT Std Med Cn" pitchFamily="34" charset="0"/>
          <a:cs typeface="Arial" charset="0"/>
        </a:defRPr>
      </a:lvl5pPr>
      <a:lvl6pPr marL="457200" algn="l" rtl="0" fontAlgn="base">
        <a:lnSpc>
          <a:spcPts val="3000"/>
        </a:lnSpc>
        <a:spcBef>
          <a:spcPct val="0"/>
        </a:spcBef>
        <a:spcAft>
          <a:spcPct val="0"/>
        </a:spcAft>
        <a:defRPr sz="3000">
          <a:solidFill>
            <a:srgbClr val="008DCC"/>
          </a:solidFill>
          <a:latin typeface="HelveticaNeueLT Std Med Cn" pitchFamily="34" charset="0"/>
          <a:cs typeface="Arial" charset="0"/>
        </a:defRPr>
      </a:lvl6pPr>
      <a:lvl7pPr marL="914400" algn="l" rtl="0" fontAlgn="base">
        <a:lnSpc>
          <a:spcPts val="3000"/>
        </a:lnSpc>
        <a:spcBef>
          <a:spcPct val="0"/>
        </a:spcBef>
        <a:spcAft>
          <a:spcPct val="0"/>
        </a:spcAft>
        <a:defRPr sz="3000">
          <a:solidFill>
            <a:srgbClr val="008DCC"/>
          </a:solidFill>
          <a:latin typeface="HelveticaNeueLT Std Med Cn" pitchFamily="34" charset="0"/>
          <a:cs typeface="Arial" charset="0"/>
        </a:defRPr>
      </a:lvl7pPr>
      <a:lvl8pPr marL="1371600" algn="l" rtl="0" fontAlgn="base">
        <a:lnSpc>
          <a:spcPts val="3000"/>
        </a:lnSpc>
        <a:spcBef>
          <a:spcPct val="0"/>
        </a:spcBef>
        <a:spcAft>
          <a:spcPct val="0"/>
        </a:spcAft>
        <a:defRPr sz="3000">
          <a:solidFill>
            <a:srgbClr val="008DCC"/>
          </a:solidFill>
          <a:latin typeface="HelveticaNeueLT Std Med Cn" pitchFamily="34" charset="0"/>
          <a:cs typeface="Arial" charset="0"/>
        </a:defRPr>
      </a:lvl8pPr>
      <a:lvl9pPr marL="1828800" algn="l" rtl="0" fontAlgn="base">
        <a:lnSpc>
          <a:spcPts val="3000"/>
        </a:lnSpc>
        <a:spcBef>
          <a:spcPct val="0"/>
        </a:spcBef>
        <a:spcAft>
          <a:spcPct val="0"/>
        </a:spcAft>
        <a:defRPr sz="3000">
          <a:solidFill>
            <a:srgbClr val="008DCC"/>
          </a:solidFill>
          <a:latin typeface="HelveticaNeueLT Std Med Cn" pitchFamily="34" charset="0"/>
          <a:cs typeface="Arial" charset="0"/>
        </a:defRPr>
      </a:lvl9pPr>
    </p:titleStyle>
    <p:bodyStyle>
      <a:lvl1pPr marL="288000" indent="-288000" algn="l" rtl="0" fontAlgn="base">
        <a:spcBef>
          <a:spcPts val="600"/>
        </a:spcBef>
        <a:spcAft>
          <a:spcPct val="0"/>
        </a:spcAft>
        <a:buFontTx/>
        <a:buBlip>
          <a:blip r:embed="rId5"/>
        </a:buBlip>
        <a:defRPr sz="2400" baseline="0">
          <a:solidFill>
            <a:schemeClr val="tx1"/>
          </a:solidFill>
          <a:latin typeface="+mn-lt"/>
          <a:ea typeface="+mn-ea"/>
          <a:cs typeface="+mn-cs"/>
        </a:defRPr>
      </a:lvl1pPr>
      <a:lvl2pPr marL="576000" indent="-288000" algn="l" rtl="0" fontAlgn="base">
        <a:spcBef>
          <a:spcPts val="600"/>
        </a:spcBef>
        <a:spcAft>
          <a:spcPct val="0"/>
        </a:spcAft>
        <a:buFontTx/>
        <a:buBlip>
          <a:blip r:embed="rId5"/>
        </a:buBlip>
        <a:defRPr sz="2400" baseline="0">
          <a:solidFill>
            <a:schemeClr val="tx1"/>
          </a:solidFill>
          <a:latin typeface="+mn-lt"/>
          <a:cs typeface="+mn-cs"/>
        </a:defRPr>
      </a:lvl2pPr>
      <a:lvl3pPr marL="864000" indent="-288000" algn="l" rtl="0" fontAlgn="base">
        <a:spcBef>
          <a:spcPts val="600"/>
        </a:spcBef>
        <a:spcAft>
          <a:spcPct val="0"/>
        </a:spcAft>
        <a:buFontTx/>
        <a:buBlip>
          <a:blip r:embed="rId5"/>
        </a:buBlip>
        <a:defRPr sz="2400" baseline="0">
          <a:solidFill>
            <a:schemeClr val="tx1"/>
          </a:solidFill>
          <a:latin typeface="+mn-lt"/>
          <a:cs typeface="+mn-cs"/>
        </a:defRPr>
      </a:lvl3pPr>
      <a:lvl4pPr marL="1152000" indent="-288000" algn="l" rtl="0" fontAlgn="base">
        <a:spcBef>
          <a:spcPts val="600"/>
        </a:spcBef>
        <a:spcAft>
          <a:spcPct val="0"/>
        </a:spcAft>
        <a:buFontTx/>
        <a:buBlip>
          <a:blip r:embed="rId5"/>
        </a:buBlip>
        <a:defRPr sz="2400" baseline="0">
          <a:solidFill>
            <a:schemeClr val="tx1"/>
          </a:solidFill>
          <a:latin typeface="+mn-lt"/>
          <a:cs typeface="+mn-cs"/>
        </a:defRPr>
      </a:lvl4pPr>
      <a:lvl5pPr marL="1440000" indent="-288000" algn="l" rtl="0" fontAlgn="base">
        <a:spcBef>
          <a:spcPts val="600"/>
        </a:spcBef>
        <a:spcAft>
          <a:spcPct val="0"/>
        </a:spcAft>
        <a:buFontTx/>
        <a:buBlip>
          <a:blip r:embed="rId5"/>
        </a:buBlip>
        <a:defRPr sz="2400" baseline="0">
          <a:solidFill>
            <a:schemeClr val="tx1"/>
          </a:solidFill>
          <a:latin typeface="+mn-lt"/>
          <a:cs typeface="+mn-cs"/>
        </a:defRPr>
      </a:lvl5pPr>
      <a:lvl6pPr marL="2514600" indent="-228600" algn="l" rtl="0" fontAlgn="base">
        <a:spcBef>
          <a:spcPct val="20000"/>
        </a:spcBef>
        <a:spcAft>
          <a:spcPct val="0"/>
        </a:spcAft>
        <a:buBlip>
          <a:blip r:embed="rId6"/>
        </a:buBlip>
        <a:defRPr sz="2400">
          <a:solidFill>
            <a:srgbClr val="00638F"/>
          </a:solidFill>
          <a:latin typeface="+mn-lt"/>
          <a:cs typeface="+mn-cs"/>
        </a:defRPr>
      </a:lvl6pPr>
      <a:lvl7pPr marL="2971800" indent="-228600" algn="l" rtl="0" fontAlgn="base">
        <a:spcBef>
          <a:spcPct val="20000"/>
        </a:spcBef>
        <a:spcAft>
          <a:spcPct val="0"/>
        </a:spcAft>
        <a:buBlip>
          <a:blip r:embed="rId6"/>
        </a:buBlip>
        <a:defRPr sz="2400">
          <a:solidFill>
            <a:srgbClr val="00638F"/>
          </a:solidFill>
          <a:latin typeface="+mn-lt"/>
          <a:cs typeface="+mn-cs"/>
        </a:defRPr>
      </a:lvl7pPr>
      <a:lvl8pPr marL="3429000" indent="-228600" algn="l" rtl="0" fontAlgn="base">
        <a:spcBef>
          <a:spcPct val="20000"/>
        </a:spcBef>
        <a:spcAft>
          <a:spcPct val="0"/>
        </a:spcAft>
        <a:buBlip>
          <a:blip r:embed="rId6"/>
        </a:buBlip>
        <a:defRPr sz="2400">
          <a:solidFill>
            <a:srgbClr val="00638F"/>
          </a:solidFill>
          <a:latin typeface="+mn-lt"/>
          <a:cs typeface="+mn-cs"/>
        </a:defRPr>
      </a:lvl8pPr>
      <a:lvl9pPr marL="3886200" indent="-228600" algn="l" rtl="0" fontAlgn="base">
        <a:spcBef>
          <a:spcPct val="20000"/>
        </a:spcBef>
        <a:spcAft>
          <a:spcPct val="0"/>
        </a:spcAft>
        <a:buBlip>
          <a:blip r:embed="rId6"/>
        </a:buBlip>
        <a:defRPr sz="2400">
          <a:solidFill>
            <a:srgbClr val="00638F"/>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hyperlink" Target="https://wellcome.figshare.com/collections/Society_Publishers_Accelerating_Open_access_and_Plan_S_SPA-OPS_project" TargetMode="External"/><Relationship Id="rId2" Type="http://schemas.openxmlformats.org/officeDocument/2006/relationships/image" Target="../media/image16.jp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sac-initiative.org/" TargetMode="Externa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47.xml"/><Relationship Id="rId4" Type="http://schemas.openxmlformats.org/officeDocument/2006/relationships/hyperlink" Target="https://www.coalition-s.org/workpla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hyperlink" Target="http://bit.ly/2JYVTmu" TargetMode="External"/><Relationship Id="rId2" Type="http://schemas.openxmlformats.org/officeDocument/2006/relationships/hyperlink" Target="http://bit.ly/2M3Z6E3" TargetMode="External"/><Relationship Id="rId1" Type="http://schemas.openxmlformats.org/officeDocument/2006/relationships/slideLayout" Target="../slideLayouts/slideLayout48.xml"/><Relationship Id="rId4" Type="http://schemas.openxmlformats.org/officeDocument/2006/relationships/hyperlink" Target="http://bit.ly/2M5XSZ0"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coalition-s.org/" TargetMode="Externa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nl-BE" dirty="0"/>
              <a:t> Towards making full and immediate Open Access a reality: the future of Open Access policy</a:t>
            </a:r>
            <a:endParaRPr lang="nl-BE" sz="3200" dirty="0"/>
          </a:p>
        </p:txBody>
      </p:sp>
      <p:sp>
        <p:nvSpPr>
          <p:cNvPr id="3" name="Subtitle 2"/>
          <p:cNvSpPr>
            <a:spLocks noGrp="1"/>
          </p:cNvSpPr>
          <p:nvPr>
            <p:ph type="subTitle" idx="1"/>
          </p:nvPr>
        </p:nvSpPr>
        <p:spPr>
          <a:xfrm>
            <a:off x="720000" y="4320000"/>
            <a:ext cx="7704000" cy="1800000"/>
          </a:xfrm>
        </p:spPr>
        <p:txBody>
          <a:bodyPr/>
          <a:lstStyle/>
          <a:p>
            <a:pPr algn="ctr"/>
            <a:endParaRPr lang="fr-BE" sz="1100" b="1" dirty="0"/>
          </a:p>
          <a:p>
            <a:pPr algn="ctr"/>
            <a:r>
              <a:rPr lang="fr-BE" sz="1600" b="1" dirty="0"/>
              <a:t>David Sweeney, Executive Chair - Research England</a:t>
            </a:r>
          </a:p>
          <a:p>
            <a:pPr algn="ctr"/>
            <a:endParaRPr lang="fr-BE" b="1" dirty="0"/>
          </a:p>
        </p:txBody>
      </p:sp>
    </p:spTree>
    <p:extLst>
      <p:ext uri="{BB962C8B-B14F-4D97-AF65-F5344CB8AC3E}">
        <p14:creationId xmlns:p14="http://schemas.microsoft.com/office/powerpoint/2010/main" val="119569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526" y="402181"/>
            <a:ext cx="7704000" cy="900000"/>
          </a:xfrm>
        </p:spPr>
        <p:txBody>
          <a:bodyPr/>
          <a:lstStyle/>
          <a:p>
            <a:r>
              <a:rPr lang="nl-BE" b="1" dirty="0"/>
              <a:t>Plan S : Built on strong principles</a:t>
            </a:r>
          </a:p>
        </p:txBody>
      </p:sp>
      <p:graphicFrame>
        <p:nvGraphicFramePr>
          <p:cNvPr id="6" name="Content Placeholder 4"/>
          <p:cNvGraphicFramePr>
            <a:graphicFrameLocks/>
          </p:cNvGraphicFramePr>
          <p:nvPr/>
        </p:nvGraphicFramePr>
        <p:xfrm>
          <a:off x="191526" y="1794321"/>
          <a:ext cx="8952474" cy="4358640"/>
        </p:xfrm>
        <a:graphic>
          <a:graphicData uri="http://schemas.openxmlformats.org/drawingml/2006/table">
            <a:tbl>
              <a:tblPr firstRow="1" bandRow="1">
                <a:tableStyleId>{5C22544A-7EE6-4342-B048-85BDC9FD1C3A}</a:tableStyleId>
              </a:tblPr>
              <a:tblGrid>
                <a:gridCol w="8576527">
                  <a:extLst>
                    <a:ext uri="{9D8B030D-6E8A-4147-A177-3AD203B41FA5}">
                      <a16:colId xmlns:a16="http://schemas.microsoft.com/office/drawing/2014/main" val="20000"/>
                    </a:ext>
                  </a:extLst>
                </a:gridCol>
                <a:gridCol w="375947">
                  <a:extLst>
                    <a:ext uri="{9D8B030D-6E8A-4147-A177-3AD203B41FA5}">
                      <a16:colId xmlns:a16="http://schemas.microsoft.com/office/drawing/2014/main" val="20001"/>
                    </a:ext>
                  </a:extLst>
                </a:gridCol>
              </a:tblGrid>
              <a:tr h="4337539">
                <a:tc>
                  <a:txBody>
                    <a:bodyPr/>
                    <a:lstStyle/>
                    <a:p>
                      <a:pPr marL="171450" indent="-171450">
                        <a:buFontTx/>
                        <a:buBlip>
                          <a:blip r:embed="rId2"/>
                        </a:buBlip>
                      </a:pPr>
                      <a:r>
                        <a:rPr lang="en-US" sz="2000" b="0" dirty="0">
                          <a:solidFill>
                            <a:schemeClr val="tx1"/>
                          </a:solidFill>
                        </a:rPr>
                        <a:t> </a:t>
                      </a:r>
                      <a:r>
                        <a:rPr lang="en-US" sz="2000" b="1" dirty="0">
                          <a:solidFill>
                            <a:schemeClr val="tx1"/>
                          </a:solidFill>
                        </a:rPr>
                        <a:t>No</a:t>
                      </a:r>
                      <a:r>
                        <a:rPr lang="en-US" sz="2000" b="0" dirty="0">
                          <a:solidFill>
                            <a:schemeClr val="tx1"/>
                          </a:solidFill>
                        </a:rPr>
                        <a:t> publication should be locked behind a </a:t>
                      </a:r>
                      <a:r>
                        <a:rPr lang="en-US" sz="2000" b="1" dirty="0">
                          <a:solidFill>
                            <a:schemeClr val="tx1"/>
                          </a:solidFill>
                        </a:rPr>
                        <a:t>paywall</a:t>
                      </a:r>
                    </a:p>
                    <a:p>
                      <a:pPr marL="171450" indent="-171450">
                        <a:buFontTx/>
                        <a:buBlip>
                          <a:blip r:embed="rId2"/>
                        </a:buBlip>
                      </a:pPr>
                      <a:endParaRPr lang="en-US" sz="2000" b="0" dirty="0">
                        <a:solidFill>
                          <a:schemeClr val="tx1"/>
                        </a:solidFill>
                      </a:endParaRPr>
                    </a:p>
                    <a:p>
                      <a:pPr marL="171450" indent="-171450">
                        <a:buFontTx/>
                        <a:buBlip>
                          <a:blip r:embed="rId2"/>
                        </a:buBlip>
                      </a:pPr>
                      <a:r>
                        <a:rPr lang="en-US" sz="2000" b="0" dirty="0">
                          <a:solidFill>
                            <a:schemeClr val="tx1"/>
                          </a:solidFill>
                        </a:rPr>
                        <a:t> OA must be </a:t>
                      </a:r>
                      <a:r>
                        <a:rPr lang="en-US" sz="2000" b="1" dirty="0">
                          <a:solidFill>
                            <a:schemeClr val="tx1"/>
                          </a:solidFill>
                        </a:rPr>
                        <a:t>immediate</a:t>
                      </a:r>
                      <a:r>
                        <a:rPr lang="en-US" sz="2000" b="0" dirty="0">
                          <a:solidFill>
                            <a:schemeClr val="tx1"/>
                          </a:solidFill>
                        </a:rPr>
                        <a:t>, </a:t>
                      </a:r>
                      <a:r>
                        <a:rPr lang="en-US" sz="2000" b="0" i="1" dirty="0">
                          <a:solidFill>
                            <a:schemeClr val="tx1"/>
                          </a:solidFill>
                        </a:rPr>
                        <a:t>i.e</a:t>
                      </a:r>
                      <a:r>
                        <a:rPr lang="en-US" sz="2000" b="0" dirty="0">
                          <a:solidFill>
                            <a:schemeClr val="tx1"/>
                          </a:solidFill>
                        </a:rPr>
                        <a:t>. no embargo periods</a:t>
                      </a:r>
                    </a:p>
                    <a:p>
                      <a:pPr marL="171450" indent="-171450">
                        <a:buFontTx/>
                        <a:buBlip>
                          <a:blip r:embed="rId2"/>
                        </a:buBlip>
                      </a:pPr>
                      <a:endParaRPr lang="en-US" sz="2000" b="1" dirty="0">
                        <a:solidFill>
                          <a:schemeClr val="tx1"/>
                        </a:solidFill>
                      </a:endParaRPr>
                    </a:p>
                    <a:p>
                      <a:pPr marL="171450" indent="-171450">
                        <a:buFontTx/>
                        <a:buBlip>
                          <a:blip r:embed="rId2"/>
                        </a:buBlip>
                      </a:pPr>
                      <a:r>
                        <a:rPr lang="en-US" sz="2000" b="0" dirty="0">
                          <a:solidFill>
                            <a:schemeClr val="tx1"/>
                          </a:solidFill>
                        </a:rPr>
                        <a:t> </a:t>
                      </a:r>
                      <a:r>
                        <a:rPr lang="en-US" sz="2000" b="1" dirty="0">
                          <a:solidFill>
                            <a:schemeClr val="tx1"/>
                          </a:solidFill>
                        </a:rPr>
                        <a:t>No copyright transfer</a:t>
                      </a:r>
                      <a:r>
                        <a:rPr lang="en-US" sz="2000" b="0" dirty="0">
                          <a:solidFill>
                            <a:schemeClr val="tx1"/>
                          </a:solidFill>
                        </a:rPr>
                        <a:t>; publication under a </a:t>
                      </a:r>
                      <a:r>
                        <a:rPr lang="en-US" sz="2000" b="1" dirty="0">
                          <a:solidFill>
                            <a:schemeClr val="tx1"/>
                          </a:solidFill>
                        </a:rPr>
                        <a:t>CC BY license </a:t>
                      </a:r>
                      <a:r>
                        <a:rPr lang="en-US" sz="2000" b="0" dirty="0">
                          <a:solidFill>
                            <a:schemeClr val="tx1"/>
                          </a:solidFill>
                        </a:rPr>
                        <a:t>by default</a:t>
                      </a:r>
                    </a:p>
                    <a:p>
                      <a:pPr marL="171450" indent="-171450">
                        <a:buFontTx/>
                        <a:buBlip>
                          <a:blip r:embed="rId2"/>
                        </a:buBlip>
                      </a:pPr>
                      <a:endParaRPr lang="en-US" sz="2000" b="0" dirty="0">
                        <a:solidFill>
                          <a:schemeClr val="tx1"/>
                        </a:solidFill>
                      </a:endParaRPr>
                    </a:p>
                    <a:p>
                      <a:pPr marL="171450" indent="-171450">
                        <a:buFontTx/>
                        <a:buBlip>
                          <a:blip r:embed="rId2"/>
                        </a:buBlip>
                      </a:pPr>
                      <a:r>
                        <a:rPr lang="en-US" sz="2000" b="0" dirty="0">
                          <a:solidFill>
                            <a:schemeClr val="tx1"/>
                          </a:solidFill>
                        </a:rPr>
                        <a:t> </a:t>
                      </a:r>
                      <a:r>
                        <a:rPr lang="en-US" sz="2000" b="1" dirty="0">
                          <a:solidFill>
                            <a:schemeClr val="tx1"/>
                          </a:solidFill>
                        </a:rPr>
                        <a:t>Transparency</a:t>
                      </a:r>
                      <a:r>
                        <a:rPr lang="en-US" sz="2000" b="0" dirty="0">
                          <a:solidFill>
                            <a:schemeClr val="tx1"/>
                          </a:solidFill>
                        </a:rPr>
                        <a:t> about pricing and contracts</a:t>
                      </a:r>
                    </a:p>
                    <a:p>
                      <a:pPr marL="171450" indent="-171450">
                        <a:buFontTx/>
                        <a:buBlip>
                          <a:blip r:embed="rId2"/>
                        </a:buBlip>
                      </a:pPr>
                      <a:endParaRPr lang="en-US" sz="2000" b="0" dirty="0">
                        <a:solidFill>
                          <a:schemeClr val="tx1"/>
                        </a:solidFill>
                      </a:endParaRPr>
                    </a:p>
                    <a:p>
                      <a:pPr marL="171450" indent="-171450">
                        <a:buFontTx/>
                        <a:buBlip>
                          <a:blip r:embed="rId2"/>
                        </a:buBlip>
                      </a:pPr>
                      <a:r>
                        <a:rPr lang="en-US" sz="2000" b="0" dirty="0">
                          <a:solidFill>
                            <a:schemeClr val="tx1"/>
                          </a:solidFill>
                        </a:rPr>
                        <a:t> Funders commit to support </a:t>
                      </a:r>
                      <a:r>
                        <a:rPr lang="en-US" sz="2000" b="1" dirty="0">
                          <a:solidFill>
                            <a:schemeClr val="tx1"/>
                          </a:solidFill>
                        </a:rPr>
                        <a:t>publication fees</a:t>
                      </a:r>
                      <a:r>
                        <a:rPr lang="en-US" sz="2000" b="0" dirty="0">
                          <a:solidFill>
                            <a:schemeClr val="tx1"/>
                          </a:solidFill>
                        </a:rPr>
                        <a:t> at a </a:t>
                      </a:r>
                      <a:r>
                        <a:rPr lang="en-US" sz="2000" b="1" dirty="0">
                          <a:solidFill>
                            <a:schemeClr val="tx1"/>
                          </a:solidFill>
                        </a:rPr>
                        <a:t>reasonable</a:t>
                      </a:r>
                      <a:r>
                        <a:rPr lang="en-US" sz="2000" b="0" dirty="0">
                          <a:solidFill>
                            <a:schemeClr val="tx1"/>
                          </a:solidFill>
                        </a:rPr>
                        <a:t> level</a:t>
                      </a:r>
                      <a:endParaRPr lang="en-US" sz="2000" b="1" dirty="0">
                        <a:solidFill>
                          <a:schemeClr val="tx1"/>
                        </a:solidFill>
                      </a:endParaRPr>
                    </a:p>
                    <a:p>
                      <a:pPr marL="171450" indent="-171450">
                        <a:buFontTx/>
                        <a:buBlip>
                          <a:blip r:embed="rId2"/>
                        </a:buBlip>
                      </a:pPr>
                      <a:endParaRPr lang="en-US" sz="2000" b="1" dirty="0">
                        <a:solidFill>
                          <a:schemeClr val="tx1"/>
                        </a:solidFill>
                      </a:endParaRPr>
                    </a:p>
                    <a:p>
                      <a:pPr marL="171450" indent="-171450">
                        <a:buFontTx/>
                        <a:buBlip>
                          <a:blip r:embed="rId2"/>
                        </a:buBlip>
                      </a:pPr>
                      <a:r>
                        <a:rPr lang="en-US" sz="2000" b="0" dirty="0">
                          <a:solidFill>
                            <a:schemeClr val="tx1"/>
                          </a:solidFill>
                        </a:rPr>
                        <a:t> </a:t>
                      </a:r>
                      <a:r>
                        <a:rPr lang="en-US" sz="2000" b="1" dirty="0">
                          <a:solidFill>
                            <a:schemeClr val="tx1"/>
                          </a:solidFill>
                        </a:rPr>
                        <a:t>Multiple routes </a:t>
                      </a:r>
                      <a:r>
                        <a:rPr lang="en-US" sz="2000" b="0" dirty="0">
                          <a:solidFill>
                            <a:schemeClr val="tx1"/>
                          </a:solidFill>
                        </a:rPr>
                        <a:t>to OA compliance</a:t>
                      </a:r>
                    </a:p>
                    <a:p>
                      <a:pPr marL="171450" indent="-171450">
                        <a:buFontTx/>
                        <a:buBlip>
                          <a:blip r:embed="rId2"/>
                        </a:buBlip>
                      </a:pPr>
                      <a:endParaRPr lang="en-US" sz="2000" b="0" dirty="0">
                        <a:solidFill>
                          <a:schemeClr val="tx1"/>
                        </a:solidFill>
                      </a:endParaRPr>
                    </a:p>
                    <a:p>
                      <a:pPr marL="171450" indent="-171450">
                        <a:buFontTx/>
                        <a:buBlip>
                          <a:blip r:embed="rId2"/>
                        </a:buBlip>
                      </a:pPr>
                      <a:r>
                        <a:rPr lang="en-US" sz="2000" b="0" dirty="0">
                          <a:solidFill>
                            <a:schemeClr val="tx1"/>
                          </a:solidFill>
                        </a:rPr>
                        <a:t> Commitment to assess research outputs based on their </a:t>
                      </a:r>
                      <a:r>
                        <a:rPr lang="en-US" sz="2000" b="1" dirty="0">
                          <a:solidFill>
                            <a:schemeClr val="tx1"/>
                          </a:solidFill>
                        </a:rPr>
                        <a:t>intrinsic merit </a:t>
                      </a:r>
                      <a:r>
                        <a:rPr lang="en-US" sz="2000" b="0" dirty="0">
                          <a:solidFill>
                            <a:schemeClr val="tx1"/>
                          </a:solidFill>
                        </a:rPr>
                        <a:t>and NOT venue of publication</a:t>
                      </a:r>
                    </a:p>
                  </a:txBody>
                  <a:tcPr>
                    <a:noFill/>
                  </a:tcPr>
                </a:tc>
                <a:tc>
                  <a:txBody>
                    <a:bodyPr/>
                    <a:lstStyle/>
                    <a:p>
                      <a:pPr marL="228600" indent="-228600">
                        <a:buFontTx/>
                        <a:buBlip>
                          <a:blip r:embed="rId2"/>
                        </a:buBlip>
                      </a:pPr>
                      <a:endParaRPr lang="en-GB" sz="1300" b="0" kern="120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6490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3477131283"/>
              </p:ext>
            </p:extLst>
          </p:nvPr>
        </p:nvGraphicFramePr>
        <p:xfrm>
          <a:off x="346509" y="1723603"/>
          <a:ext cx="8465718" cy="4960901"/>
        </p:xfrm>
        <a:graphic>
          <a:graphicData uri="http://schemas.openxmlformats.org/drawingml/2006/table">
            <a:tbl>
              <a:tblPr firstRow="1" bandRow="1">
                <a:tableStyleId>{5C22544A-7EE6-4342-B048-85BDC9FD1C3A}</a:tableStyleId>
              </a:tblPr>
              <a:tblGrid>
                <a:gridCol w="4254367">
                  <a:extLst>
                    <a:ext uri="{9D8B030D-6E8A-4147-A177-3AD203B41FA5}">
                      <a16:colId xmlns:a16="http://schemas.microsoft.com/office/drawing/2014/main" val="20000"/>
                    </a:ext>
                  </a:extLst>
                </a:gridCol>
                <a:gridCol w="4211351">
                  <a:extLst>
                    <a:ext uri="{9D8B030D-6E8A-4147-A177-3AD203B41FA5}">
                      <a16:colId xmlns:a16="http://schemas.microsoft.com/office/drawing/2014/main" val="20001"/>
                    </a:ext>
                  </a:extLst>
                </a:gridCol>
              </a:tblGrid>
              <a:tr h="4960901">
                <a:tc>
                  <a:txBody>
                    <a:bodyPr/>
                    <a:lstStyle/>
                    <a:p>
                      <a:pPr marL="0" indent="0">
                        <a:buNone/>
                      </a:pPr>
                      <a:r>
                        <a:rPr lang="en-GB" sz="1400" b="0" dirty="0">
                          <a:solidFill>
                            <a:srgbClr val="000000"/>
                          </a:solidFill>
                          <a:latin typeface="HelveticaNeueLT Std Med Cn"/>
                          <a:ea typeface="ＭＳ Ｐゴシック" pitchFamily="34" charset="-128"/>
                        </a:rPr>
                        <a:t>24 members from across Europe, North America, Africa and the Middle East. </a:t>
                      </a:r>
                    </a:p>
                    <a:p>
                      <a:pPr marL="0" indent="0">
                        <a:buNone/>
                      </a:pPr>
                      <a:endParaRPr lang="en-US" sz="1400" b="1" dirty="0">
                        <a:solidFill>
                          <a:schemeClr val="tx1"/>
                        </a:solidFill>
                      </a:endParaRPr>
                    </a:p>
                    <a:p>
                      <a:pPr marL="0" indent="0">
                        <a:buNone/>
                      </a:pPr>
                      <a:r>
                        <a:rPr lang="en-US" sz="1400" b="1" dirty="0">
                          <a:solidFill>
                            <a:schemeClr val="tx1"/>
                          </a:solidFill>
                        </a:rPr>
                        <a:t>National funders: </a:t>
                      </a:r>
                    </a:p>
                    <a:p>
                      <a:pPr marL="342900" indent="-342900">
                        <a:buFontTx/>
                        <a:buBlip>
                          <a:blip r:embed="rId2"/>
                        </a:buBlip>
                      </a:pPr>
                      <a:r>
                        <a:rPr lang="en-US" sz="1400" b="0" dirty="0">
                          <a:solidFill>
                            <a:schemeClr val="tx1"/>
                          </a:solidFill>
                        </a:rPr>
                        <a:t>Austria: FWF</a:t>
                      </a:r>
                    </a:p>
                    <a:p>
                      <a:pPr marL="342900" indent="-342900">
                        <a:buFontTx/>
                        <a:buBlip>
                          <a:blip r:embed="rId2"/>
                        </a:buBlip>
                      </a:pPr>
                      <a:r>
                        <a:rPr lang="en-US" sz="1400" b="0" dirty="0">
                          <a:solidFill>
                            <a:schemeClr val="tx1"/>
                          </a:solidFill>
                        </a:rPr>
                        <a:t>Finland: AKA</a:t>
                      </a:r>
                    </a:p>
                    <a:p>
                      <a:pPr marL="342900" indent="-342900">
                        <a:buFontTx/>
                        <a:buBlip>
                          <a:blip r:embed="rId2"/>
                        </a:buBlip>
                      </a:pPr>
                      <a:r>
                        <a:rPr lang="en-US" sz="1400" b="0" dirty="0">
                          <a:solidFill>
                            <a:schemeClr val="tx1"/>
                          </a:solidFill>
                        </a:rPr>
                        <a:t>France: ANR</a:t>
                      </a:r>
                    </a:p>
                    <a:p>
                      <a:pPr marL="342900" indent="-342900">
                        <a:buFontTx/>
                        <a:buBlip>
                          <a:blip r:embed="rId2"/>
                        </a:buBlip>
                      </a:pPr>
                      <a:r>
                        <a:rPr lang="en-US" sz="1400" b="0" dirty="0">
                          <a:solidFill>
                            <a:schemeClr val="tx1"/>
                          </a:solidFill>
                        </a:rPr>
                        <a:t>Ireland: SFI</a:t>
                      </a:r>
                    </a:p>
                    <a:p>
                      <a:pPr marL="342900" indent="-342900">
                        <a:buFontTx/>
                        <a:buBlip>
                          <a:blip r:embed="rId2"/>
                        </a:buBlip>
                      </a:pPr>
                      <a:r>
                        <a:rPr lang="en-US" sz="1400" b="0" dirty="0">
                          <a:solidFill>
                            <a:schemeClr val="tx1"/>
                          </a:solidFill>
                        </a:rPr>
                        <a:t>Italy: INFN</a:t>
                      </a:r>
                    </a:p>
                    <a:p>
                      <a:pPr marL="342900" indent="-342900">
                        <a:buFontTx/>
                        <a:buBlip>
                          <a:blip r:embed="rId2"/>
                        </a:buBlip>
                      </a:pPr>
                      <a:r>
                        <a:rPr lang="en-US" sz="1400" b="0" dirty="0">
                          <a:solidFill>
                            <a:schemeClr val="tx1"/>
                          </a:solidFill>
                        </a:rPr>
                        <a:t>Jordan: HCST</a:t>
                      </a:r>
                    </a:p>
                    <a:p>
                      <a:pPr marL="342900" indent="-342900">
                        <a:buFontTx/>
                        <a:buBlip>
                          <a:blip r:embed="rId2"/>
                        </a:buBlip>
                      </a:pPr>
                      <a:r>
                        <a:rPr lang="en-US" sz="1400" b="0" dirty="0">
                          <a:solidFill>
                            <a:schemeClr val="tx1"/>
                          </a:solidFill>
                        </a:rPr>
                        <a:t>Luxembourg: FNR</a:t>
                      </a:r>
                    </a:p>
                    <a:p>
                      <a:pPr marL="342900" indent="-342900">
                        <a:buFontTx/>
                        <a:buBlip>
                          <a:blip r:embed="rId2"/>
                        </a:buBlip>
                      </a:pPr>
                      <a:r>
                        <a:rPr lang="en-US" sz="1400" b="0" dirty="0">
                          <a:solidFill>
                            <a:schemeClr val="tx1"/>
                          </a:solidFill>
                        </a:rPr>
                        <a:t>Netherlands: NWO</a:t>
                      </a:r>
                    </a:p>
                    <a:p>
                      <a:pPr marL="342900" indent="-342900">
                        <a:buFontTx/>
                        <a:buBlip>
                          <a:blip r:embed="rId2"/>
                        </a:buBlip>
                      </a:pPr>
                      <a:r>
                        <a:rPr lang="en-US" sz="1400" b="0" dirty="0">
                          <a:solidFill>
                            <a:schemeClr val="tx1"/>
                          </a:solidFill>
                        </a:rPr>
                        <a:t>Norway: RCN</a:t>
                      </a:r>
                    </a:p>
                    <a:p>
                      <a:pPr marL="342900" indent="-342900">
                        <a:buFontTx/>
                        <a:buBlip>
                          <a:blip r:embed="rId2"/>
                        </a:buBlip>
                      </a:pPr>
                      <a:r>
                        <a:rPr lang="en-US" sz="1400" b="0" dirty="0">
                          <a:solidFill>
                            <a:schemeClr val="tx1"/>
                          </a:solidFill>
                        </a:rPr>
                        <a:t>Poland: NCN </a:t>
                      </a:r>
                    </a:p>
                    <a:p>
                      <a:pPr marL="342900" indent="-342900">
                        <a:buFontTx/>
                        <a:buBlip>
                          <a:blip r:embed="rId2"/>
                        </a:buBlip>
                      </a:pPr>
                      <a:r>
                        <a:rPr lang="en-US" sz="1400" b="0" dirty="0">
                          <a:solidFill>
                            <a:schemeClr val="tx1"/>
                          </a:solidFill>
                        </a:rPr>
                        <a:t>Slovenia: ARRS</a:t>
                      </a:r>
                    </a:p>
                    <a:p>
                      <a:pPr marL="342900" indent="-342900">
                        <a:buFontTx/>
                        <a:buBlip>
                          <a:blip r:embed="rId2"/>
                        </a:buBlip>
                      </a:pPr>
                      <a:r>
                        <a:rPr lang="en-US" sz="1400" b="0" dirty="0">
                          <a:solidFill>
                            <a:schemeClr val="tx1"/>
                          </a:solidFill>
                        </a:rPr>
                        <a:t>South Africa: SAMRC</a:t>
                      </a:r>
                    </a:p>
                    <a:p>
                      <a:pPr marL="342900" indent="-342900">
                        <a:buFontTx/>
                        <a:buBlip>
                          <a:blip r:embed="rId2"/>
                        </a:buBlip>
                      </a:pPr>
                      <a:r>
                        <a:rPr lang="en-US" sz="1400" b="0" dirty="0">
                          <a:solidFill>
                            <a:schemeClr val="tx1"/>
                          </a:solidFill>
                        </a:rPr>
                        <a:t>Sweden: FORMAS</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lang="en-US" sz="1400" b="0" dirty="0">
                          <a:solidFill>
                            <a:schemeClr val="tx1"/>
                          </a:solidFill>
                        </a:rPr>
                        <a:t>Sweden:</a:t>
                      </a:r>
                      <a:r>
                        <a:rPr lang="en-US" sz="1400" b="0" baseline="0" dirty="0">
                          <a:solidFill>
                            <a:schemeClr val="tx1"/>
                          </a:solidFill>
                        </a:rPr>
                        <a:t> FORTE</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lang="en-US" sz="1400" b="0" baseline="0" dirty="0">
                          <a:solidFill>
                            <a:schemeClr val="tx1"/>
                          </a:solidFill>
                        </a:rPr>
                        <a:t>Sweden: VINNOVA</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lang="en-US" sz="1400" b="0" dirty="0">
                          <a:solidFill>
                            <a:schemeClr val="tx1"/>
                          </a:solidFill>
                        </a:rPr>
                        <a:t>UK: UKRI</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lang="en-US" sz="1400" b="0" dirty="0">
                          <a:solidFill>
                            <a:schemeClr val="tx1"/>
                          </a:solidFill>
                        </a:rPr>
                        <a:t>Zambia:</a:t>
                      </a:r>
                      <a:r>
                        <a:rPr lang="en-US" sz="1400" b="0" baseline="0" dirty="0">
                          <a:solidFill>
                            <a:schemeClr val="tx1"/>
                          </a:solidFill>
                        </a:rPr>
                        <a:t> NSTC</a:t>
                      </a:r>
                      <a:endParaRPr lang="en-GB"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ndParaRPr>
                    </a:p>
                  </a:txBody>
                  <a:tcPr>
                    <a:noFill/>
                  </a:tcPr>
                </a:tc>
                <a:tc>
                  <a:txBody>
                    <a:bodyPr/>
                    <a:lstStyle/>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Charitable foundations:</a:t>
                      </a:r>
                    </a:p>
                    <a:p>
                      <a:pPr marL="342900" indent="-342900">
                        <a:buFontTx/>
                        <a:buBlip>
                          <a:blip r:embed="rId2"/>
                        </a:buBlip>
                      </a:pPr>
                      <a:r>
                        <a:rPr lang="en-US" sz="1400" b="0" dirty="0" err="1">
                          <a:solidFill>
                            <a:schemeClr val="tx1"/>
                          </a:solidFill>
                        </a:rPr>
                        <a:t>Wellcome</a:t>
                      </a:r>
                      <a:r>
                        <a:rPr lang="en-US" sz="1400" b="0" dirty="0">
                          <a:solidFill>
                            <a:schemeClr val="tx1"/>
                          </a:solidFill>
                        </a:rPr>
                        <a:t> Trust, UK</a:t>
                      </a:r>
                    </a:p>
                    <a:p>
                      <a:pPr marL="342900" indent="-342900">
                        <a:buFontTx/>
                        <a:buBlip>
                          <a:blip r:embed="rId2"/>
                        </a:buBlip>
                      </a:pPr>
                      <a:r>
                        <a:rPr lang="en-US" sz="1400" b="0" dirty="0">
                          <a:solidFill>
                            <a:schemeClr val="tx1"/>
                          </a:solidFill>
                        </a:rPr>
                        <a:t>The Bill &amp; Melinda Gates Foundation, USA</a:t>
                      </a:r>
                    </a:p>
                    <a:p>
                      <a:pPr marL="342900" indent="-342900">
                        <a:buFontTx/>
                        <a:buBlip>
                          <a:blip r:embed="rId2"/>
                        </a:buBlip>
                      </a:pPr>
                      <a:r>
                        <a:rPr lang="en-US" sz="1400" b="0" baseline="0" dirty="0">
                          <a:solidFill>
                            <a:schemeClr val="tx1"/>
                          </a:solidFill>
                        </a:rPr>
                        <a:t>World Health Organisation</a:t>
                      </a:r>
                    </a:p>
                    <a:p>
                      <a:pPr marL="342900" indent="-342900">
                        <a:buFontTx/>
                        <a:buBlip>
                          <a:blip r:embed="rId2"/>
                        </a:buBlip>
                      </a:pPr>
                      <a:r>
                        <a:rPr lang="en-US" sz="1400" b="0" baseline="0" dirty="0">
                          <a:solidFill>
                            <a:schemeClr val="tx1"/>
                          </a:solidFill>
                        </a:rPr>
                        <a:t>TDR</a:t>
                      </a:r>
                    </a:p>
                    <a:p>
                      <a:pPr marL="342900" indent="-342900">
                        <a:buFontTx/>
                        <a:buBlip>
                          <a:blip r:embed="rId2"/>
                        </a:buBlip>
                      </a:pPr>
                      <a:r>
                        <a:rPr lang="en-US" sz="1400" b="0" baseline="0" dirty="0">
                          <a:solidFill>
                            <a:schemeClr val="tx1"/>
                          </a:solidFill>
                        </a:rPr>
                        <a:t>Aligning Science Across Parkinson’s (ASAP)</a:t>
                      </a:r>
                    </a:p>
                    <a:p>
                      <a:pPr marL="0" indent="0">
                        <a:buFontTx/>
                        <a:buNone/>
                      </a:pPr>
                      <a:endParaRPr lang="en-US" sz="1400" b="0" baseline="0" dirty="0">
                        <a:solidFill>
                          <a:schemeClr val="tx1"/>
                        </a:solidFill>
                      </a:endParaRPr>
                    </a:p>
                    <a:p>
                      <a:r>
                        <a:rPr lang="en-US" sz="1400" b="1" dirty="0">
                          <a:solidFill>
                            <a:schemeClr val="tx1"/>
                          </a:solidFill>
                        </a:rPr>
                        <a:t>Supported by</a:t>
                      </a:r>
                      <a:r>
                        <a:rPr lang="en-US" sz="1400" b="1" baseline="0" dirty="0">
                          <a:solidFill>
                            <a:schemeClr val="tx1"/>
                          </a:solidFill>
                        </a:rPr>
                        <a:t>: </a:t>
                      </a:r>
                      <a:endParaRPr lang="en-US" sz="1400" b="1" dirty="0">
                        <a:solidFill>
                          <a:schemeClr val="tx1"/>
                        </a:solidFill>
                      </a:endParaRPr>
                    </a:p>
                    <a:p>
                      <a:pPr marL="285750" indent="-285750">
                        <a:buFontTx/>
                        <a:buBlip>
                          <a:blip r:embed="rId2"/>
                        </a:buBlip>
                      </a:pPr>
                      <a:r>
                        <a:rPr lang="en-US" sz="1400" b="0" dirty="0">
                          <a:solidFill>
                            <a:schemeClr val="tx1"/>
                          </a:solidFill>
                        </a:rPr>
                        <a:t>European Commission</a:t>
                      </a:r>
                    </a:p>
                    <a:p>
                      <a:pPr marL="285750" indent="-285750">
                        <a:buFontTx/>
                        <a:buBlip>
                          <a:blip r:embed="rId2"/>
                        </a:buBlip>
                      </a:pPr>
                      <a:r>
                        <a:rPr lang="en-US" sz="1400" b="0" dirty="0">
                          <a:solidFill>
                            <a:schemeClr val="tx1"/>
                          </a:solidFill>
                        </a:rPr>
                        <a:t>European Research Council </a:t>
                      </a:r>
                    </a:p>
                    <a:p>
                      <a:pPr marL="342900" indent="-342900">
                        <a:buFontTx/>
                        <a:buBlip>
                          <a:blip r:embed="rId2"/>
                        </a:buBlip>
                      </a:pPr>
                      <a:endParaRPr lang="en-US" sz="1400" b="0" baseline="0" dirty="0">
                        <a:solidFill>
                          <a:schemeClr val="tx1"/>
                        </a:solidFill>
                      </a:endParaRPr>
                    </a:p>
                    <a:p>
                      <a:pPr marL="0" indent="0">
                        <a:buFontTx/>
                        <a:buNone/>
                      </a:pPr>
                      <a:endParaRPr lang="en-US"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Coordinated by:</a:t>
                      </a:r>
                      <a:endParaRPr lang="en-GB" sz="1400" b="1" kern="120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bl>
          </a:graphicData>
        </a:graphic>
      </p:graphicFrame>
      <p:pic>
        <p:nvPicPr>
          <p:cNvPr id="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31583" y="5342495"/>
            <a:ext cx="2287558" cy="936492"/>
          </a:xfrm>
          <a:prstGeom prst="rect">
            <a:avLst/>
          </a:prstGeom>
          <a:noFill/>
          <a:ln w="9525">
            <a:noFill/>
            <a:miter lim="800000"/>
            <a:headEnd/>
            <a:tailEnd/>
          </a:ln>
        </p:spPr>
      </p:pic>
      <p:sp>
        <p:nvSpPr>
          <p:cNvPr id="4" name="Title 3"/>
          <p:cNvSpPr>
            <a:spLocks noGrp="1"/>
          </p:cNvSpPr>
          <p:nvPr>
            <p:ph type="title"/>
          </p:nvPr>
        </p:nvSpPr>
        <p:spPr/>
        <p:txBody>
          <a:bodyPr/>
          <a:lstStyle/>
          <a:p>
            <a:r>
              <a:rPr lang="nl-BE" b="1" dirty="0"/>
              <a:t>cOAlition S: Who is Involved?</a:t>
            </a:r>
          </a:p>
        </p:txBody>
      </p:sp>
    </p:spTree>
    <p:extLst>
      <p:ext uri="{BB962C8B-B14F-4D97-AF65-F5344CB8AC3E}">
        <p14:creationId xmlns:p14="http://schemas.microsoft.com/office/powerpoint/2010/main" val="27189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b="1" dirty="0"/>
              <a:t>The 10 Principles of Plan S</a:t>
            </a:r>
          </a:p>
        </p:txBody>
      </p:sp>
      <p:graphicFrame>
        <p:nvGraphicFramePr>
          <p:cNvPr id="6" name="Content Placeholder 4"/>
          <p:cNvGraphicFramePr>
            <a:graphicFrameLocks/>
          </p:cNvGraphicFramePr>
          <p:nvPr/>
        </p:nvGraphicFramePr>
        <p:xfrm>
          <a:off x="414131" y="1891083"/>
          <a:ext cx="8319052" cy="4846320"/>
        </p:xfrm>
        <a:graphic>
          <a:graphicData uri="http://schemas.openxmlformats.org/drawingml/2006/table">
            <a:tbl>
              <a:tblPr firstRow="1" bandRow="1">
                <a:tableStyleId>{5C22544A-7EE6-4342-B048-85BDC9FD1C3A}</a:tableStyleId>
              </a:tblPr>
              <a:tblGrid>
                <a:gridCol w="4159526">
                  <a:extLst>
                    <a:ext uri="{9D8B030D-6E8A-4147-A177-3AD203B41FA5}">
                      <a16:colId xmlns:a16="http://schemas.microsoft.com/office/drawing/2014/main" val="20000"/>
                    </a:ext>
                  </a:extLst>
                </a:gridCol>
                <a:gridCol w="4159526">
                  <a:extLst>
                    <a:ext uri="{9D8B030D-6E8A-4147-A177-3AD203B41FA5}">
                      <a16:colId xmlns:a16="http://schemas.microsoft.com/office/drawing/2014/main" val="20001"/>
                    </a:ext>
                  </a:extLst>
                </a:gridCol>
              </a:tblGrid>
              <a:tr h="4707159">
                <a:tc>
                  <a:txBody>
                    <a:bodyPr/>
                    <a:lstStyle/>
                    <a:p>
                      <a:pPr marL="342900" indent="-342900">
                        <a:buFontTx/>
                        <a:buBlip>
                          <a:blip r:embed="rId2"/>
                        </a:buBlip>
                      </a:pPr>
                      <a:r>
                        <a:rPr lang="en-US" sz="1300" b="0" dirty="0">
                          <a:solidFill>
                            <a:schemeClr val="tx1"/>
                          </a:solidFill>
                        </a:rPr>
                        <a:t>Authors retain copyright of their publication with no restrictions. All publications must be published under an open license, preferably the Creative Commons Attribution License CC BY. In all cases, the license applied should fulfil the requirements defined by the Berlin Declaration; </a:t>
                      </a:r>
                    </a:p>
                    <a:p>
                      <a:pPr marL="342900" indent="-342900">
                        <a:buFontTx/>
                        <a:buBlip>
                          <a:blip r:embed="rId2"/>
                        </a:buBlip>
                      </a:pPr>
                      <a:r>
                        <a:rPr lang="en-US" sz="1300" b="0" dirty="0">
                          <a:solidFill>
                            <a:schemeClr val="tx1"/>
                          </a:solidFill>
                        </a:rPr>
                        <a:t>The Funders will ensure jointly the establishment of robust criteria and requirements for the services that compliant high quality Open Access journals and Open Access platforms must provide;</a:t>
                      </a:r>
                    </a:p>
                    <a:p>
                      <a:pPr marL="342900" indent="-342900">
                        <a:buFontTx/>
                        <a:buBlip>
                          <a:blip r:embed="rId2"/>
                        </a:buBlip>
                      </a:pPr>
                      <a:r>
                        <a:rPr lang="en-US" sz="1300" b="0" dirty="0">
                          <a:solidFill>
                            <a:schemeClr val="tx1"/>
                          </a:solidFill>
                        </a:rPr>
                        <a:t>In case such high quality Open Access journals or platforms do not yet exist, the Funders will, in a coordinated way, provide incentives to establish and support them when appropriate; support will also be provided for Open Access infrastructures where necessary; </a:t>
                      </a:r>
                    </a:p>
                    <a:p>
                      <a:pPr marL="342900" indent="-342900">
                        <a:buFontTx/>
                        <a:buBlip>
                          <a:blip r:embed="rId2"/>
                        </a:buBlip>
                      </a:pPr>
                      <a:r>
                        <a:rPr lang="en-US" sz="1300" b="0" dirty="0">
                          <a:solidFill>
                            <a:schemeClr val="tx1"/>
                          </a:solidFill>
                        </a:rPr>
                        <a:t>Where applicable, Open Access publication fees are covered by the Funders or universities, not by individual researchers; it is acknowledged that all scientists should be able to publish their work Open Access even if their institutions have limited means;</a:t>
                      </a:r>
                    </a:p>
                    <a:p>
                      <a:pPr marL="171450" indent="-171450">
                        <a:buFontTx/>
                        <a:buBlip>
                          <a:blip r:embed="rId2"/>
                        </a:buBlip>
                      </a:pPr>
                      <a:endParaRPr lang="en-US" sz="1300" b="0" dirty="0">
                        <a:solidFill>
                          <a:schemeClr val="tx1"/>
                        </a:solidFill>
                      </a:endParaRPr>
                    </a:p>
                  </a:txBody>
                  <a:tcPr>
                    <a:noFill/>
                  </a:tcPr>
                </a:tc>
                <a:tc>
                  <a:txBody>
                    <a:bodyPr/>
                    <a:lstStyle/>
                    <a:p>
                      <a:pPr marL="228600" indent="-228600">
                        <a:buFontTx/>
                        <a:buBlip>
                          <a:blip r:embed="rId2"/>
                        </a:buBlip>
                      </a:pPr>
                      <a:r>
                        <a:rPr lang="en-US" sz="1300" b="0" kern="1200" dirty="0">
                          <a:solidFill>
                            <a:schemeClr val="tx1"/>
                          </a:solidFill>
                          <a:latin typeface="+mn-lt"/>
                          <a:ea typeface="+mn-ea"/>
                          <a:cs typeface="+mn-cs"/>
                        </a:rPr>
                        <a:t>When Open Access publication fees are applied, their funding is standardised and capped (across Europe); </a:t>
                      </a:r>
                    </a:p>
                    <a:p>
                      <a:pPr marL="228600" indent="-228600">
                        <a:buFontTx/>
                        <a:buBlip>
                          <a:blip r:embed="rId2"/>
                        </a:buBlip>
                      </a:pPr>
                      <a:r>
                        <a:rPr lang="en-US" sz="1300" b="0" kern="1200" dirty="0">
                          <a:solidFill>
                            <a:schemeClr val="tx1"/>
                          </a:solidFill>
                          <a:latin typeface="+mn-lt"/>
                          <a:ea typeface="+mn-ea"/>
                          <a:cs typeface="+mn-cs"/>
                        </a:rPr>
                        <a:t>The Funders will ask universities, research organisations, and libraries to align their policies and strategies, notably to ensure transparency; </a:t>
                      </a:r>
                    </a:p>
                    <a:p>
                      <a:pPr marL="228600" indent="-228600">
                        <a:buFontTx/>
                        <a:buBlip>
                          <a:blip r:embed="rId2"/>
                        </a:buBlip>
                      </a:pPr>
                      <a:r>
                        <a:rPr lang="en-US" sz="1300" b="0" kern="1200" dirty="0">
                          <a:solidFill>
                            <a:schemeClr val="tx1"/>
                          </a:solidFill>
                          <a:latin typeface="+mn-lt"/>
                          <a:ea typeface="+mn-ea"/>
                          <a:cs typeface="+mn-cs"/>
                        </a:rPr>
                        <a:t>The above principles shall apply to all types of scholarly publications, but it is understood that the timeline to achieve Open Access for monographs and books may be longer than 1 January 2020; </a:t>
                      </a:r>
                    </a:p>
                    <a:p>
                      <a:pPr marL="228600" indent="-228600">
                        <a:buFontTx/>
                        <a:buBlip>
                          <a:blip r:embed="rId2"/>
                        </a:buBlip>
                      </a:pPr>
                      <a:r>
                        <a:rPr lang="en-US" sz="1300" b="0" kern="1200" dirty="0">
                          <a:solidFill>
                            <a:schemeClr val="tx1"/>
                          </a:solidFill>
                          <a:latin typeface="+mn-lt"/>
                          <a:ea typeface="+mn-ea"/>
                          <a:cs typeface="+mn-cs"/>
                        </a:rPr>
                        <a:t>The importance of open archives and repositories for hosting research outputs is acknowledged because of their long-term archiving function and their potential for editorial innovation; </a:t>
                      </a:r>
                    </a:p>
                    <a:p>
                      <a:pPr marL="228600" indent="-228600">
                        <a:buFontTx/>
                        <a:buBlip>
                          <a:blip r:embed="rId2"/>
                        </a:buBlip>
                      </a:pPr>
                      <a:r>
                        <a:rPr lang="en-US" sz="1300" b="0" kern="1200" dirty="0">
                          <a:solidFill>
                            <a:schemeClr val="tx1"/>
                          </a:solidFill>
                          <a:latin typeface="+mn-lt"/>
                          <a:ea typeface="+mn-ea"/>
                          <a:cs typeface="+mn-cs"/>
                        </a:rPr>
                        <a:t>The ‘hybrid’ model of publishing is not compliant with the above principles; </a:t>
                      </a:r>
                    </a:p>
                    <a:p>
                      <a:pPr marL="228600" indent="-228600">
                        <a:buFontTx/>
                        <a:buBlip>
                          <a:blip r:embed="rId2"/>
                        </a:buBlip>
                      </a:pPr>
                      <a:r>
                        <a:rPr lang="en-US" sz="1300" b="0" kern="1200" dirty="0">
                          <a:solidFill>
                            <a:schemeClr val="tx1"/>
                          </a:solidFill>
                          <a:latin typeface="+mn-lt"/>
                          <a:ea typeface="+mn-ea"/>
                          <a:cs typeface="+mn-cs"/>
                        </a:rPr>
                        <a:t>The Funders will monitor compliance and sanction non-compliance.</a:t>
                      </a:r>
                      <a:endParaRPr lang="en-GB" sz="1300" b="0" kern="1200" dirty="0">
                        <a:solidFill>
                          <a:schemeClr val="tx1"/>
                        </a:solidFill>
                        <a:latin typeface="+mn-lt"/>
                        <a:ea typeface="+mn-ea"/>
                        <a:cs typeface="+mn-cs"/>
                      </a:endParaRPr>
                    </a:p>
                    <a:p>
                      <a:pPr marL="228600" indent="-228600">
                        <a:buFontTx/>
                        <a:buBlip>
                          <a:blip r:embed="rId2"/>
                        </a:buBlip>
                      </a:pPr>
                      <a:endParaRPr lang="en-GB" sz="1300" b="0" kern="120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spTree>
    <p:extLst>
      <p:ext uri="{BB962C8B-B14F-4D97-AF65-F5344CB8AC3E}">
        <p14:creationId xmlns:p14="http://schemas.microsoft.com/office/powerpoint/2010/main" val="420682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65753" y="1702445"/>
            <a:ext cx="5035512" cy="4693159"/>
          </a:xfrm>
        </p:spPr>
        <p:txBody>
          <a:bodyPr/>
          <a:lstStyle/>
          <a:p>
            <a:pPr lvl="1"/>
            <a:r>
              <a:rPr lang="en-GB" sz="2000" dirty="0"/>
              <a:t>Working with researcher groups to ensure we understand their concerns and find ways of mitigating them</a:t>
            </a:r>
            <a:br>
              <a:rPr lang="en-GB" sz="2000" dirty="0"/>
            </a:br>
            <a:endParaRPr lang="en-GB" sz="2000" dirty="0"/>
          </a:p>
          <a:p>
            <a:pPr lvl="1"/>
            <a:r>
              <a:rPr lang="en-GB" sz="2000" dirty="0"/>
              <a:t>Seeking to work with Global Young Academy (and others) on developing indicators to measure impact of Plan S on ECR’s. A Task Force has been established to progress this.</a:t>
            </a:r>
            <a:br>
              <a:rPr lang="en-GB" sz="2000" dirty="0"/>
            </a:br>
            <a:endParaRPr lang="en-GB" sz="2000" dirty="0"/>
          </a:p>
          <a:p>
            <a:pPr lvl="1"/>
            <a:r>
              <a:rPr lang="en-GB" sz="2000" dirty="0"/>
              <a:t>Ambassador network established – to engage with research community and share concerns with cOAlition S leadership team</a:t>
            </a:r>
          </a:p>
          <a:p>
            <a:pPr marL="288000" lvl="1" indent="0">
              <a:buNone/>
            </a:pPr>
            <a:endParaRPr lang="en-GB" dirty="0"/>
          </a:p>
          <a:p>
            <a:pPr marL="288000" lvl="1" indent="0">
              <a:buNone/>
            </a:pPr>
            <a:endParaRPr lang="en-GB" dirty="0"/>
          </a:p>
          <a:p>
            <a:pPr marL="288000" lvl="1" indent="0">
              <a:buNone/>
            </a:pPr>
            <a:endParaRPr lang="en-GB" dirty="0"/>
          </a:p>
          <a:p>
            <a:pPr lvl="1"/>
            <a:endParaRPr lang="en-GB" b="1" dirty="0"/>
          </a:p>
          <a:p>
            <a:pPr marL="288000" lvl="1" indent="0">
              <a:buNone/>
            </a:pPr>
            <a:endParaRPr lang="en-GB" b="1" dirty="0"/>
          </a:p>
          <a:p>
            <a:pPr lvl="1"/>
            <a:endParaRPr lang="en-GB" b="1" dirty="0"/>
          </a:p>
          <a:p>
            <a:pPr marL="576000" lvl="2" indent="0">
              <a:buNone/>
            </a:pPr>
            <a:endParaRPr lang="en-GB" b="1" dirty="0"/>
          </a:p>
          <a:p>
            <a:pPr marL="288000" lvl="1" indent="0">
              <a:buNone/>
            </a:pPr>
            <a:endParaRPr lang="en-GB" sz="1300" b="1" i="1" dirty="0">
              <a:solidFill>
                <a:srgbClr val="00638F"/>
              </a:solidFill>
              <a:latin typeface="Verdana" panose="020B0604030504040204" pitchFamily="34" charset="0"/>
              <a:ea typeface="Verdana" panose="020B0604030504040204" pitchFamily="34" charset="0"/>
              <a:cs typeface="Verdana" panose="020B0604030504040204" pitchFamily="34" charset="0"/>
            </a:endParaRPr>
          </a:p>
          <a:p>
            <a:endParaRPr lang="en-GB" sz="1400" dirty="0"/>
          </a:p>
          <a:p>
            <a:pPr marL="0" indent="0">
              <a:buNone/>
            </a:pPr>
            <a:endParaRPr lang="nl-BE" dirty="0"/>
          </a:p>
        </p:txBody>
      </p:sp>
      <p:sp>
        <p:nvSpPr>
          <p:cNvPr id="4" name="Title 3"/>
          <p:cNvSpPr>
            <a:spLocks noGrp="1"/>
          </p:cNvSpPr>
          <p:nvPr>
            <p:ph type="title"/>
          </p:nvPr>
        </p:nvSpPr>
        <p:spPr>
          <a:xfrm>
            <a:off x="165753" y="462396"/>
            <a:ext cx="8978247" cy="900000"/>
          </a:xfrm>
        </p:spPr>
        <p:txBody>
          <a:bodyPr/>
          <a:lstStyle/>
          <a:p>
            <a:r>
              <a:rPr lang="nl-BE" b="1" dirty="0"/>
              <a:t>Working with key stakeholders: researchers</a:t>
            </a:r>
          </a:p>
        </p:txBody>
      </p:sp>
      <p:pic>
        <p:nvPicPr>
          <p:cNvPr id="2" name="Picture 1">
            <a:extLst>
              <a:ext uri="{FF2B5EF4-FFF2-40B4-BE49-F238E27FC236}">
                <a16:creationId xmlns:a16="http://schemas.microsoft.com/office/drawing/2014/main" id="{4E1946B7-BD7A-4CA0-9E4C-E59CA30AAE0D}"/>
              </a:ext>
            </a:extLst>
          </p:cNvPr>
          <p:cNvPicPr>
            <a:picLocks noChangeAspect="1"/>
          </p:cNvPicPr>
          <p:nvPr/>
        </p:nvPicPr>
        <p:blipFill>
          <a:blip r:embed="rId2"/>
          <a:stretch>
            <a:fillRect/>
          </a:stretch>
        </p:blipFill>
        <p:spPr>
          <a:xfrm>
            <a:off x="5201265" y="1825321"/>
            <a:ext cx="3683993" cy="4447406"/>
          </a:xfrm>
          <a:prstGeom prst="rect">
            <a:avLst/>
          </a:prstGeom>
        </p:spPr>
      </p:pic>
    </p:spTree>
    <p:extLst>
      <p:ext uri="{BB962C8B-B14F-4D97-AF65-F5344CB8AC3E}">
        <p14:creationId xmlns:p14="http://schemas.microsoft.com/office/powerpoint/2010/main" val="3407145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65752" y="1702445"/>
            <a:ext cx="5033716" cy="4693159"/>
          </a:xfrm>
        </p:spPr>
        <p:txBody>
          <a:bodyPr/>
          <a:lstStyle/>
          <a:p>
            <a:pPr lvl="1"/>
            <a:r>
              <a:rPr lang="en-GB" sz="2000" dirty="0"/>
              <a:t>Wellcome and UKRI, in partnership with ALPSP have funded a study to explore alternative business model for learned society publishers</a:t>
            </a:r>
            <a:br>
              <a:rPr lang="en-GB" sz="2000" dirty="0"/>
            </a:br>
            <a:endParaRPr lang="en-GB" sz="2000" dirty="0"/>
          </a:p>
          <a:p>
            <a:pPr lvl="1"/>
            <a:r>
              <a:rPr lang="en-GB" sz="2000" dirty="0"/>
              <a:t>Key deliverables are a report containing 27 business models and strategy and a model transformative agreement with an implementation toolkit</a:t>
            </a:r>
            <a:r>
              <a:rPr lang="en-US" sz="2000" dirty="0"/>
              <a:t/>
            </a:r>
            <a:br>
              <a:rPr lang="en-US" sz="2000" dirty="0"/>
            </a:br>
            <a:endParaRPr lang="en-US" sz="2000" dirty="0"/>
          </a:p>
          <a:p>
            <a:pPr lvl="1"/>
            <a:r>
              <a:rPr lang="en-US" sz="2000" dirty="0"/>
              <a:t>Expectation is that a number of Societies will use this Agreement to offer TA’s as early as 2020</a:t>
            </a:r>
          </a:p>
          <a:p>
            <a:pPr marL="0" indent="0">
              <a:spcBef>
                <a:spcPts val="0"/>
              </a:spcBef>
              <a:spcAft>
                <a:spcPts val="600"/>
              </a:spcAft>
              <a:buNone/>
            </a:pPr>
            <a:r>
              <a:rPr lang="en-GB" sz="2800" b="1" dirty="0"/>
              <a:t/>
            </a:r>
            <a:br>
              <a:rPr lang="en-GB" sz="2800" b="1" dirty="0"/>
            </a:br>
            <a:endParaRPr lang="en-GB" sz="2800" b="1" dirty="0"/>
          </a:p>
          <a:p>
            <a:pPr marL="288000" lvl="1" indent="0">
              <a:buNone/>
            </a:pPr>
            <a:endParaRPr lang="en-GB" dirty="0"/>
          </a:p>
          <a:p>
            <a:pPr lvl="1"/>
            <a:endParaRPr lang="en-GB" b="1" dirty="0"/>
          </a:p>
          <a:p>
            <a:pPr marL="288000" lvl="1" indent="0">
              <a:buNone/>
            </a:pPr>
            <a:endParaRPr lang="en-GB" b="1" dirty="0"/>
          </a:p>
          <a:p>
            <a:pPr lvl="1"/>
            <a:endParaRPr lang="en-GB" b="1" dirty="0"/>
          </a:p>
          <a:p>
            <a:pPr marL="576000" lvl="2" indent="0">
              <a:buNone/>
            </a:pPr>
            <a:endParaRPr lang="en-GB" b="1" dirty="0"/>
          </a:p>
          <a:p>
            <a:pPr marL="288000" lvl="1" indent="0">
              <a:buNone/>
            </a:pPr>
            <a:endParaRPr lang="en-GB" sz="1300" b="1" i="1" dirty="0">
              <a:solidFill>
                <a:srgbClr val="00638F"/>
              </a:solidFill>
              <a:latin typeface="Verdana" panose="020B0604030504040204" pitchFamily="34" charset="0"/>
              <a:ea typeface="Verdana" panose="020B0604030504040204" pitchFamily="34" charset="0"/>
              <a:cs typeface="Verdana" panose="020B0604030504040204" pitchFamily="34" charset="0"/>
            </a:endParaRPr>
          </a:p>
          <a:p>
            <a:endParaRPr lang="en-GB" sz="1400" dirty="0"/>
          </a:p>
          <a:p>
            <a:pPr marL="0" indent="0">
              <a:buNone/>
            </a:pPr>
            <a:endParaRPr lang="nl-BE" dirty="0"/>
          </a:p>
        </p:txBody>
      </p:sp>
      <p:sp>
        <p:nvSpPr>
          <p:cNvPr id="4" name="Title 3"/>
          <p:cNvSpPr>
            <a:spLocks noGrp="1"/>
          </p:cNvSpPr>
          <p:nvPr>
            <p:ph type="title"/>
          </p:nvPr>
        </p:nvSpPr>
        <p:spPr>
          <a:xfrm>
            <a:off x="82876" y="462396"/>
            <a:ext cx="8978247" cy="900000"/>
          </a:xfrm>
        </p:spPr>
        <p:txBody>
          <a:bodyPr/>
          <a:lstStyle/>
          <a:p>
            <a:r>
              <a:rPr lang="nl-BE" b="1" dirty="0"/>
              <a:t>Working with key stakeholders: learned societies</a:t>
            </a:r>
          </a:p>
        </p:txBody>
      </p:sp>
      <p:pic>
        <p:nvPicPr>
          <p:cNvPr id="7" name="Picture 6">
            <a:extLst>
              <a:ext uri="{FF2B5EF4-FFF2-40B4-BE49-F238E27FC236}">
                <a16:creationId xmlns:a16="http://schemas.microsoft.com/office/drawing/2014/main" id="{3686D001-EC7E-5148-BB58-60B962CC83CB}"/>
              </a:ext>
            </a:extLst>
          </p:cNvPr>
          <p:cNvPicPr>
            <a:picLocks noChangeAspect="1"/>
          </p:cNvPicPr>
          <p:nvPr/>
        </p:nvPicPr>
        <p:blipFill>
          <a:blip r:embed="rId2"/>
          <a:stretch>
            <a:fillRect/>
          </a:stretch>
        </p:blipFill>
        <p:spPr>
          <a:xfrm>
            <a:off x="5199468" y="1702445"/>
            <a:ext cx="3778780" cy="2125563"/>
          </a:xfrm>
          <a:prstGeom prst="rect">
            <a:avLst/>
          </a:prstGeom>
        </p:spPr>
      </p:pic>
      <p:sp>
        <p:nvSpPr>
          <p:cNvPr id="2" name="TextBox 1">
            <a:extLst>
              <a:ext uri="{FF2B5EF4-FFF2-40B4-BE49-F238E27FC236}">
                <a16:creationId xmlns:a16="http://schemas.microsoft.com/office/drawing/2014/main" id="{009378DB-D1FE-496D-8F61-F76463576B51}"/>
              </a:ext>
            </a:extLst>
          </p:cNvPr>
          <p:cNvSpPr txBox="1"/>
          <p:nvPr/>
        </p:nvSpPr>
        <p:spPr>
          <a:xfrm>
            <a:off x="5545393" y="4148393"/>
            <a:ext cx="3283974" cy="1668149"/>
          </a:xfrm>
          <a:prstGeom prst="rect">
            <a:avLst/>
          </a:prstGeom>
          <a:noFill/>
        </p:spPr>
        <p:txBody>
          <a:bodyPr wrap="square" rtlCol="0">
            <a:spAutoFit/>
          </a:bodyPr>
          <a:lstStyle/>
          <a:p>
            <a:r>
              <a:rPr lang="en-GB" sz="1600" dirty="0"/>
              <a:t>Report, model Agreement and implementation toolkit to be published on 12</a:t>
            </a:r>
            <a:r>
              <a:rPr lang="en-GB" sz="1600" baseline="30000" dirty="0"/>
              <a:t>th</a:t>
            </a:r>
            <a:r>
              <a:rPr lang="en-GB" sz="1600" dirty="0"/>
              <a:t> September</a:t>
            </a:r>
          </a:p>
          <a:p>
            <a:endParaRPr lang="en-GB" sz="1600" dirty="0"/>
          </a:p>
          <a:p>
            <a:r>
              <a:rPr lang="en-GB" sz="1600" dirty="0">
                <a:hlinkClick r:id="rId3"/>
              </a:rPr>
              <a:t>https://wellcome.figshare.com/</a:t>
            </a:r>
            <a:br>
              <a:rPr lang="en-GB" sz="1600" dirty="0">
                <a:hlinkClick r:id="rId3"/>
              </a:rPr>
            </a:br>
            <a:endParaRPr lang="en-GB" sz="1600" dirty="0"/>
          </a:p>
        </p:txBody>
      </p:sp>
    </p:spTree>
    <p:extLst>
      <p:ext uri="{BB962C8B-B14F-4D97-AF65-F5344CB8AC3E}">
        <p14:creationId xmlns:p14="http://schemas.microsoft.com/office/powerpoint/2010/main" val="122896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a:extLst>
              <a:ext uri="{FF2B5EF4-FFF2-40B4-BE49-F238E27FC236}">
                <a16:creationId xmlns:a16="http://schemas.microsoft.com/office/drawing/2014/main" id="{6CE15F6B-04F4-41B6-9FE0-3A120F03DDE6}"/>
              </a:ext>
            </a:extLst>
          </p:cNvPr>
          <p:cNvSpPr>
            <a:spLocks noGrp="1"/>
          </p:cNvSpPr>
          <p:nvPr>
            <p:ph sz="quarter" idx="10"/>
          </p:nvPr>
        </p:nvSpPr>
        <p:spPr>
          <a:xfrm>
            <a:off x="566477" y="1750398"/>
            <a:ext cx="7703999" cy="4740050"/>
          </a:xfrm>
        </p:spPr>
        <p:txBody>
          <a:bodyPr/>
          <a:lstStyle/>
          <a:p>
            <a:endParaRPr lang="en-GB" dirty="0"/>
          </a:p>
          <a:p>
            <a:endParaRPr lang="en-GB" dirty="0"/>
          </a:p>
          <a:p>
            <a:endParaRPr lang="en-GB" dirty="0"/>
          </a:p>
          <a:p>
            <a:endParaRPr lang="en-GB" dirty="0"/>
          </a:p>
          <a:p>
            <a:pPr marL="0" indent="0">
              <a:buNone/>
            </a:pPr>
            <a:endParaRPr lang="en-GB" dirty="0"/>
          </a:p>
          <a:p>
            <a:pPr marL="0" indent="0">
              <a:buNone/>
            </a:pPr>
            <a:endParaRPr lang="en-GB" dirty="0"/>
          </a:p>
          <a:p>
            <a:endParaRPr lang="en-GB" dirty="0"/>
          </a:p>
          <a:p>
            <a:pPr marL="0" indent="0">
              <a:buNone/>
            </a:pPr>
            <a:endParaRPr lang="en-GB" dirty="0"/>
          </a:p>
          <a:p>
            <a:r>
              <a:rPr lang="en-GB" sz="2000" dirty="0"/>
              <a:t>CC-BY 4.0 license required. Rights retained by author/institution</a:t>
            </a:r>
          </a:p>
          <a:p>
            <a:r>
              <a:rPr lang="en-US" sz="2000" dirty="0"/>
              <a:t>Scholarly articles reviewed according to the standards within the relevant discipline, and according to the standards of the Committee on Publication Ethics (COPE)</a:t>
            </a:r>
            <a:endParaRPr lang="en-GB" sz="2000" dirty="0"/>
          </a:p>
        </p:txBody>
      </p:sp>
      <p:sp>
        <p:nvSpPr>
          <p:cNvPr id="3" name="Tittel 2">
            <a:extLst>
              <a:ext uri="{FF2B5EF4-FFF2-40B4-BE49-F238E27FC236}">
                <a16:creationId xmlns:a16="http://schemas.microsoft.com/office/drawing/2014/main" id="{32046164-6339-480E-9547-7F299D7539A9}"/>
              </a:ext>
            </a:extLst>
          </p:cNvPr>
          <p:cNvSpPr>
            <a:spLocks noGrp="1"/>
          </p:cNvSpPr>
          <p:nvPr>
            <p:ph type="title"/>
          </p:nvPr>
        </p:nvSpPr>
        <p:spPr/>
        <p:txBody>
          <a:bodyPr/>
          <a:lstStyle/>
          <a:p>
            <a:r>
              <a:rPr lang="nl-BE" b="1" dirty="0"/>
              <a:t>Three routes for compliance</a:t>
            </a:r>
          </a:p>
        </p:txBody>
      </p:sp>
      <p:pic>
        <p:nvPicPr>
          <p:cNvPr id="6" name="Picture 5"/>
          <p:cNvPicPr/>
          <p:nvPr/>
        </p:nvPicPr>
        <p:blipFill rotWithShape="1">
          <a:blip r:embed="rId3"/>
          <a:srcRect l="26001" t="33107" r="27118" b="26741"/>
          <a:stretch/>
        </p:blipFill>
        <p:spPr bwMode="auto">
          <a:xfrm>
            <a:off x="1111884" y="2090056"/>
            <a:ext cx="7173699" cy="29298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6579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65752" y="1702446"/>
            <a:ext cx="6512365" cy="3968082"/>
          </a:xfrm>
        </p:spPr>
        <p:txBody>
          <a:bodyPr/>
          <a:lstStyle/>
          <a:p>
            <a:pPr marL="288000" lvl="1" indent="0">
              <a:buNone/>
            </a:pPr>
            <a:endParaRPr lang="en-GB" b="1" dirty="0"/>
          </a:p>
          <a:p>
            <a:pPr marL="288000" lvl="1" indent="0">
              <a:buNone/>
            </a:pPr>
            <a:endParaRPr lang="en-GB" b="1" dirty="0"/>
          </a:p>
          <a:p>
            <a:pPr marL="288000" lvl="1" indent="0">
              <a:buNone/>
            </a:pPr>
            <a:endParaRPr lang="en-GB" b="1" dirty="0"/>
          </a:p>
          <a:p>
            <a:pPr marL="576000" lvl="2" indent="0">
              <a:buNone/>
            </a:pPr>
            <a:endParaRPr lang="en-GB" b="1" dirty="0"/>
          </a:p>
          <a:p>
            <a:pPr marL="288000" lvl="1" indent="0">
              <a:buNone/>
            </a:pPr>
            <a:endParaRPr lang="en-GB" sz="1300" b="1" i="1" dirty="0">
              <a:solidFill>
                <a:srgbClr val="00638F"/>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1400" dirty="0"/>
          </a:p>
          <a:p>
            <a:pPr marL="0" indent="0">
              <a:buNone/>
            </a:pPr>
            <a:endParaRPr lang="nl-BE" dirty="0"/>
          </a:p>
        </p:txBody>
      </p:sp>
      <p:sp>
        <p:nvSpPr>
          <p:cNvPr id="4" name="Title 3"/>
          <p:cNvSpPr>
            <a:spLocks noGrp="1"/>
          </p:cNvSpPr>
          <p:nvPr>
            <p:ph type="title"/>
          </p:nvPr>
        </p:nvSpPr>
        <p:spPr>
          <a:xfrm>
            <a:off x="91627" y="561109"/>
            <a:ext cx="8806567" cy="900000"/>
          </a:xfrm>
        </p:spPr>
        <p:txBody>
          <a:bodyPr/>
          <a:lstStyle/>
          <a:p>
            <a:r>
              <a:rPr lang="nl-BE" b="1" dirty="0"/>
              <a:t>Working with key stakeholders: other OA initiatives</a:t>
            </a:r>
          </a:p>
        </p:txBody>
      </p:sp>
      <p:pic>
        <p:nvPicPr>
          <p:cNvPr id="6" name="Picture 5">
            <a:extLst>
              <a:ext uri="{FF2B5EF4-FFF2-40B4-BE49-F238E27FC236}">
                <a16:creationId xmlns:a16="http://schemas.microsoft.com/office/drawing/2014/main" id="{4B515E92-91B3-4878-AB3E-AB942C700912}"/>
              </a:ext>
            </a:extLst>
          </p:cNvPr>
          <p:cNvPicPr>
            <a:picLocks noChangeAspect="1"/>
          </p:cNvPicPr>
          <p:nvPr/>
        </p:nvPicPr>
        <p:blipFill>
          <a:blip r:embed="rId2"/>
          <a:stretch>
            <a:fillRect/>
          </a:stretch>
        </p:blipFill>
        <p:spPr>
          <a:xfrm>
            <a:off x="329487" y="1919933"/>
            <a:ext cx="4684965" cy="2519775"/>
          </a:xfrm>
          <a:prstGeom prst="rect">
            <a:avLst/>
          </a:prstGeom>
          <a:ln>
            <a:solidFill>
              <a:schemeClr val="accent1"/>
            </a:solidFill>
          </a:ln>
        </p:spPr>
      </p:pic>
      <p:pic>
        <p:nvPicPr>
          <p:cNvPr id="7" name="Picture 6">
            <a:extLst>
              <a:ext uri="{FF2B5EF4-FFF2-40B4-BE49-F238E27FC236}">
                <a16:creationId xmlns:a16="http://schemas.microsoft.com/office/drawing/2014/main" id="{4E3FB1CD-AF88-496C-87CC-DFCAAF16EB03}"/>
              </a:ext>
            </a:extLst>
          </p:cNvPr>
          <p:cNvPicPr>
            <a:picLocks noChangeAspect="1"/>
          </p:cNvPicPr>
          <p:nvPr/>
        </p:nvPicPr>
        <p:blipFill>
          <a:blip r:embed="rId3"/>
          <a:stretch>
            <a:fillRect/>
          </a:stretch>
        </p:blipFill>
        <p:spPr>
          <a:xfrm>
            <a:off x="3863847" y="3601976"/>
            <a:ext cx="5034347" cy="2917075"/>
          </a:xfrm>
          <a:prstGeom prst="rect">
            <a:avLst/>
          </a:prstGeom>
          <a:noFill/>
          <a:ln>
            <a:solidFill>
              <a:schemeClr val="accent1"/>
            </a:solidFill>
          </a:ln>
        </p:spPr>
      </p:pic>
      <p:sp>
        <p:nvSpPr>
          <p:cNvPr id="2" name="TextBox 1">
            <a:extLst>
              <a:ext uri="{FF2B5EF4-FFF2-40B4-BE49-F238E27FC236}">
                <a16:creationId xmlns:a16="http://schemas.microsoft.com/office/drawing/2014/main" id="{48797D47-D419-48AB-BE30-E555644F3EB4}"/>
              </a:ext>
            </a:extLst>
          </p:cNvPr>
          <p:cNvSpPr txBox="1"/>
          <p:nvPr/>
        </p:nvSpPr>
        <p:spPr>
          <a:xfrm>
            <a:off x="329487" y="4701032"/>
            <a:ext cx="3426436" cy="1938992"/>
          </a:xfrm>
          <a:prstGeom prst="rect">
            <a:avLst/>
          </a:prstGeom>
          <a:noFill/>
        </p:spPr>
        <p:txBody>
          <a:bodyPr wrap="square" rtlCol="0">
            <a:spAutoFit/>
          </a:bodyPr>
          <a:lstStyle/>
          <a:p>
            <a:pPr algn="l"/>
            <a:r>
              <a:rPr lang="en-GB" sz="2000" b="1" dirty="0"/>
              <a:t>Plan S is acting as a spur to encourage a transition to OA – as witnessed by the upsurge in transformative agreements</a:t>
            </a:r>
          </a:p>
        </p:txBody>
      </p:sp>
    </p:spTree>
    <p:extLst>
      <p:ext uri="{BB962C8B-B14F-4D97-AF65-F5344CB8AC3E}">
        <p14:creationId xmlns:p14="http://schemas.microsoft.com/office/powerpoint/2010/main" val="1704738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171450" indent="-171450"/>
            <a:r>
              <a:rPr lang="en-US" dirty="0"/>
              <a:t> Plan S launched in September 2018;</a:t>
            </a:r>
          </a:p>
          <a:p>
            <a:r>
              <a:rPr lang="en-GB" dirty="0"/>
              <a:t>cOAlition S invited stakeholders to give feedback on its draft implementation guidance </a:t>
            </a:r>
            <a:r>
              <a:rPr lang="en-GB" sz="1400" dirty="0"/>
              <a:t>(November 2018 - February 2019);</a:t>
            </a:r>
          </a:p>
          <a:p>
            <a:r>
              <a:rPr lang="en-US" dirty="0"/>
              <a:t>Over 600 responses received and </a:t>
            </a:r>
            <a:r>
              <a:rPr lang="en-US" dirty="0" err="1"/>
              <a:t>analysed</a:t>
            </a:r>
            <a:r>
              <a:rPr lang="en-US" dirty="0"/>
              <a:t>. Largest ever international consultation that has been conducted on an Open Access policy. </a:t>
            </a:r>
          </a:p>
          <a:p>
            <a:r>
              <a:rPr lang="en-US" dirty="0"/>
              <a:t>cOAlition S Leaders adopted final implementation guidelines in May 2019;</a:t>
            </a:r>
          </a:p>
          <a:p>
            <a:r>
              <a:rPr lang="en-US" dirty="0"/>
              <a:t>cOAlition S members will now start implementation;</a:t>
            </a:r>
          </a:p>
          <a:p>
            <a:r>
              <a:rPr lang="en-US" dirty="0"/>
              <a:t>Mid-term goal: change the way we assess and reward science.</a:t>
            </a:r>
          </a:p>
          <a:p>
            <a:endParaRPr lang="en-US" dirty="0"/>
          </a:p>
          <a:p>
            <a:endParaRPr lang="en-GB" dirty="0"/>
          </a:p>
        </p:txBody>
      </p:sp>
      <p:sp>
        <p:nvSpPr>
          <p:cNvPr id="3" name="Title 2"/>
          <p:cNvSpPr>
            <a:spLocks noGrp="1"/>
          </p:cNvSpPr>
          <p:nvPr>
            <p:ph type="title"/>
          </p:nvPr>
        </p:nvSpPr>
        <p:spPr/>
        <p:txBody>
          <a:bodyPr/>
          <a:lstStyle/>
          <a:p>
            <a:r>
              <a:rPr lang="en-GB" dirty="0"/>
              <a:t>Timeline:</a:t>
            </a:r>
          </a:p>
        </p:txBody>
      </p:sp>
    </p:spTree>
    <p:extLst>
      <p:ext uri="{BB962C8B-B14F-4D97-AF65-F5344CB8AC3E}">
        <p14:creationId xmlns:p14="http://schemas.microsoft.com/office/powerpoint/2010/main" val="1241128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fontAlgn="t"/>
            <a:r>
              <a:rPr lang="en-US" sz="1600" dirty="0"/>
              <a:t>OA2020 and </a:t>
            </a:r>
            <a:r>
              <a:rPr lang="en-US" sz="1600" dirty="0" err="1"/>
              <a:t>cOAlition</a:t>
            </a:r>
            <a:r>
              <a:rPr lang="en-US" sz="1600" dirty="0"/>
              <a:t> S launch joint statement – call to withdraw support from paywall publishing and to ensure open access in scholarly research publications. </a:t>
            </a:r>
          </a:p>
          <a:p>
            <a:pPr fontAlgn="t"/>
            <a:r>
              <a:rPr lang="en-GB" sz="1600" dirty="0"/>
              <a:t>São Paulo statement on Open Access from the five initiatives which generates new momentum towards universal, full and immediate Open Access. </a:t>
            </a:r>
          </a:p>
          <a:p>
            <a:r>
              <a:rPr lang="en-US" sz="1600" dirty="0"/>
              <a:t>The Higher Council for Science (HCST – Jordan) joins cOAlition S – first organisation in the Middle East to do so</a:t>
            </a:r>
          </a:p>
          <a:p>
            <a:r>
              <a:rPr lang="en-US" sz="1600" dirty="0"/>
              <a:t>The University of California System cancels subscription contract with Elsevier</a:t>
            </a:r>
          </a:p>
          <a:p>
            <a:r>
              <a:rPr lang="en-US" sz="1600" dirty="0"/>
              <a:t>Projekt DEAL and Wiley publish the ‘Publish&amp;Read’ agreement</a:t>
            </a:r>
          </a:p>
          <a:p>
            <a:r>
              <a:rPr lang="en-US" sz="1600" dirty="0"/>
              <a:t>cOAlition S welcomes its first African member and receives strong support from the African Academy of Sciences</a:t>
            </a:r>
          </a:p>
          <a:p>
            <a:r>
              <a:rPr lang="en-US" sz="1600" dirty="0"/>
              <a:t>Diverse and global feedback provided on the Implementation Guidance of Plan S: 600+ individuals/organisations.  Analysis of feedback underway – initial analysis expected in the Spring</a:t>
            </a:r>
          </a:p>
          <a:p>
            <a:r>
              <a:rPr lang="en-US" sz="1600" dirty="0"/>
              <a:t>Robert-Jan Smits finished his mandate. Robert Kiley (Wellcome Trust) acts as interim coordinator</a:t>
            </a:r>
          </a:p>
          <a:p>
            <a:pPr fontAlgn="t"/>
            <a:r>
              <a:rPr lang="en-US" sz="1600" dirty="0"/>
              <a:t>Plan S Ambassadors announced.</a:t>
            </a:r>
          </a:p>
          <a:p>
            <a:pPr fontAlgn="t"/>
            <a:endParaRPr lang="en-US" sz="1600" dirty="0"/>
          </a:p>
          <a:p>
            <a:endParaRPr lang="en-GB" sz="1600" dirty="0"/>
          </a:p>
        </p:txBody>
      </p:sp>
      <p:sp>
        <p:nvSpPr>
          <p:cNvPr id="3" name="Title 2"/>
          <p:cNvSpPr>
            <a:spLocks noGrp="1"/>
          </p:cNvSpPr>
          <p:nvPr>
            <p:ph type="title"/>
          </p:nvPr>
        </p:nvSpPr>
        <p:spPr/>
        <p:txBody>
          <a:bodyPr/>
          <a:lstStyle/>
          <a:p>
            <a:r>
              <a:rPr lang="en-US" b="1" dirty="0"/>
              <a:t>Significant updates</a:t>
            </a:r>
            <a:endParaRPr lang="en-GB" b="1" dirty="0"/>
          </a:p>
        </p:txBody>
      </p:sp>
    </p:spTree>
    <p:extLst>
      <p:ext uri="{BB962C8B-B14F-4D97-AF65-F5344CB8AC3E}">
        <p14:creationId xmlns:p14="http://schemas.microsoft.com/office/powerpoint/2010/main" val="2221791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fontAlgn="t"/>
            <a:endParaRPr lang="en-US" sz="1600" dirty="0"/>
          </a:p>
          <a:p>
            <a:pPr fontAlgn="t"/>
            <a:r>
              <a:rPr lang="en-US" sz="1600" dirty="0"/>
              <a:t>Johan Rooryck appointed as Open Access Champion.</a:t>
            </a:r>
          </a:p>
          <a:p>
            <a:pPr fontAlgn="t"/>
            <a:r>
              <a:rPr lang="en-US" sz="1600" dirty="0"/>
              <a:t>World Health Organisation (WHO) and the Special Programme for Research and Training in Tropical Disease (TDR)  </a:t>
            </a:r>
          </a:p>
          <a:p>
            <a:pPr algn="just" fontAlgn="t"/>
            <a:r>
              <a:rPr lang="en-US" sz="1600" dirty="0"/>
              <a:t>Jean-Claude </a:t>
            </a:r>
            <a:r>
              <a:rPr lang="en-US" sz="1600" dirty="0" err="1"/>
              <a:t>Burgelman</a:t>
            </a:r>
            <a:r>
              <a:rPr lang="en-US" sz="1600" dirty="0"/>
              <a:t> nominated to </a:t>
            </a:r>
            <a:r>
              <a:rPr lang="en-US" sz="1600" dirty="0" err="1"/>
              <a:t>cOAlition</a:t>
            </a:r>
            <a:r>
              <a:rPr lang="en-US" sz="1600" dirty="0"/>
              <a:t> S Executive Steering Group</a:t>
            </a:r>
          </a:p>
          <a:p>
            <a:pPr algn="just" fontAlgn="t"/>
            <a:r>
              <a:rPr lang="en-US" sz="1600" dirty="0" err="1"/>
              <a:t>Wellcome</a:t>
            </a:r>
            <a:r>
              <a:rPr lang="en-US" sz="1600" dirty="0"/>
              <a:t> in partnership with UKRI, and on behalf of </a:t>
            </a:r>
            <a:r>
              <a:rPr lang="en-US" sz="1600" dirty="0" err="1"/>
              <a:t>cOAlition</a:t>
            </a:r>
            <a:r>
              <a:rPr lang="en-US" sz="1600" dirty="0"/>
              <a:t> S appoint Information Power to lead a collaborative project with publishers, funders, and universities to develop a framework to help make OA publishing services more transparent. </a:t>
            </a:r>
          </a:p>
          <a:p>
            <a:pPr algn="just" fontAlgn="t"/>
            <a:r>
              <a:rPr lang="en-US" sz="1600" dirty="0"/>
              <a:t>Launch of report and toolkit, commissioned by </a:t>
            </a:r>
            <a:r>
              <a:rPr lang="en-US" sz="1600" dirty="0" err="1"/>
              <a:t>Wellcome</a:t>
            </a:r>
            <a:r>
              <a:rPr lang="en-US" sz="1600" dirty="0"/>
              <a:t> and UKRI in partnership with ALPSP, launched. </a:t>
            </a:r>
          </a:p>
          <a:p>
            <a:pPr algn="just" fontAlgn="t"/>
            <a:r>
              <a:rPr lang="en-US" sz="1600" dirty="0"/>
              <a:t>Aligning Science Against Parkinson’s (ASAP) joins </a:t>
            </a:r>
            <a:r>
              <a:rPr lang="en-US" sz="1600" dirty="0" err="1"/>
              <a:t>cOAlition</a:t>
            </a:r>
            <a:r>
              <a:rPr lang="en-US" sz="1600" dirty="0"/>
              <a:t> S</a:t>
            </a:r>
          </a:p>
          <a:p>
            <a:pPr algn="just" fontAlgn="t"/>
            <a:r>
              <a:rPr lang="en-US" sz="1600" dirty="0"/>
              <a:t>Commitment from COAR and </a:t>
            </a:r>
            <a:r>
              <a:rPr lang="en-US" sz="1600" dirty="0" err="1"/>
              <a:t>cOAlition</a:t>
            </a:r>
            <a:r>
              <a:rPr lang="en-US" sz="1600" dirty="0"/>
              <a:t> to work together to support repositories</a:t>
            </a:r>
          </a:p>
          <a:p>
            <a:pPr algn="just" fontAlgn="t"/>
            <a:r>
              <a:rPr lang="en-US" sz="1600" dirty="0"/>
              <a:t>South African Medical Research Council (SAMRC) joins </a:t>
            </a:r>
            <a:r>
              <a:rPr lang="en-US" sz="1600" dirty="0" err="1"/>
              <a:t>cOAlition</a:t>
            </a:r>
            <a:r>
              <a:rPr lang="en-US" sz="1600" dirty="0"/>
              <a:t> S. </a:t>
            </a:r>
          </a:p>
          <a:p>
            <a:pPr algn="just" fontAlgn="t"/>
            <a:endParaRPr lang="en-US" sz="1600" dirty="0"/>
          </a:p>
          <a:p>
            <a:pPr algn="just" fontAlgn="t"/>
            <a:endParaRPr lang="en-US" sz="1600" dirty="0"/>
          </a:p>
          <a:p>
            <a:pPr fontAlgn="t"/>
            <a:endParaRPr lang="en-US" sz="1600" dirty="0"/>
          </a:p>
          <a:p>
            <a:pPr fontAlgn="t"/>
            <a:endParaRPr lang="en-US" sz="1600" dirty="0"/>
          </a:p>
          <a:p>
            <a:pPr fontAlgn="t"/>
            <a:endParaRPr lang="en-US" sz="1600" dirty="0"/>
          </a:p>
          <a:p>
            <a:pPr marL="0" indent="0" fontAlgn="t">
              <a:buNone/>
            </a:pPr>
            <a:endParaRPr lang="en-GB" sz="1600" dirty="0"/>
          </a:p>
        </p:txBody>
      </p:sp>
      <p:sp>
        <p:nvSpPr>
          <p:cNvPr id="3" name="Title 2"/>
          <p:cNvSpPr>
            <a:spLocks noGrp="1"/>
          </p:cNvSpPr>
          <p:nvPr>
            <p:ph type="title"/>
          </p:nvPr>
        </p:nvSpPr>
        <p:spPr/>
        <p:txBody>
          <a:bodyPr/>
          <a:lstStyle/>
          <a:p>
            <a:r>
              <a:rPr lang="en-US" b="1" dirty="0"/>
              <a:t>Significant updates continued</a:t>
            </a:r>
            <a:endParaRPr lang="en-GB" b="1" dirty="0"/>
          </a:p>
        </p:txBody>
      </p:sp>
    </p:spTree>
    <p:extLst>
      <p:ext uri="{BB962C8B-B14F-4D97-AF65-F5344CB8AC3E}">
        <p14:creationId xmlns:p14="http://schemas.microsoft.com/office/powerpoint/2010/main" val="157613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20000" y="2319250"/>
            <a:ext cx="7704000" cy="4304749"/>
          </a:xfrm>
        </p:spPr>
        <p:txBody>
          <a:bodyPr/>
          <a:lstStyle/>
          <a:p>
            <a:r>
              <a:rPr lang="en-GB" dirty="0"/>
              <a:t>2002: Budapest Open Access Initiative 2002</a:t>
            </a:r>
          </a:p>
          <a:p>
            <a:r>
              <a:rPr lang="en-GB" dirty="0"/>
              <a:t>2003: Berlin Declaration 2003</a:t>
            </a:r>
          </a:p>
          <a:p>
            <a:r>
              <a:rPr lang="en-GB" dirty="0"/>
              <a:t>2013 and 2015 (updated): Science Europe Open Access Principles</a:t>
            </a:r>
          </a:p>
          <a:p>
            <a:r>
              <a:rPr lang="en-GB" dirty="0"/>
              <a:t>2016: European Council conclusions calling to reach goal of immediate Open Access by 2020</a:t>
            </a:r>
          </a:p>
          <a:p>
            <a:r>
              <a:rPr lang="en-GB" dirty="0"/>
              <a:t>2016: OA2020 Initiative</a:t>
            </a:r>
            <a:endParaRPr lang="nl-BE" dirty="0"/>
          </a:p>
        </p:txBody>
      </p:sp>
      <p:sp>
        <p:nvSpPr>
          <p:cNvPr id="4" name="Title 3"/>
          <p:cNvSpPr>
            <a:spLocks noGrp="1"/>
          </p:cNvSpPr>
          <p:nvPr>
            <p:ph type="title"/>
          </p:nvPr>
        </p:nvSpPr>
        <p:spPr/>
        <p:txBody>
          <a:bodyPr/>
          <a:lstStyle/>
          <a:p>
            <a:r>
              <a:rPr lang="nl-BE" b="1" dirty="0"/>
              <a:t>Principles and Declarations</a:t>
            </a:r>
          </a:p>
        </p:txBody>
      </p:sp>
    </p:spTree>
    <p:extLst>
      <p:ext uri="{BB962C8B-B14F-4D97-AF65-F5344CB8AC3E}">
        <p14:creationId xmlns:p14="http://schemas.microsoft.com/office/powerpoint/2010/main" val="3714831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50AADB9-6351-4A4F-BAAA-6E4B82F5EE45}"/>
              </a:ext>
            </a:extLst>
          </p:cNvPr>
          <p:cNvSpPr>
            <a:spLocks noGrp="1"/>
          </p:cNvSpPr>
          <p:nvPr>
            <p:ph sz="quarter" idx="10"/>
          </p:nvPr>
        </p:nvSpPr>
        <p:spPr/>
        <p:txBody>
          <a:bodyPr/>
          <a:lstStyle/>
          <a:p>
            <a:pPr lvl="1"/>
            <a:endParaRPr lang="en-US" dirty="0"/>
          </a:p>
          <a:p>
            <a:pPr lvl="1"/>
            <a:r>
              <a:rPr lang="en-US" dirty="0"/>
              <a:t>cOAlition S will:</a:t>
            </a:r>
          </a:p>
          <a:p>
            <a:pPr lvl="2"/>
            <a:r>
              <a:rPr lang="en-US" dirty="0"/>
              <a:t>commission a gap analysis of Open Access journals to identify fields and disciplines where there is a need to increase the share of OA journals.</a:t>
            </a:r>
          </a:p>
          <a:p>
            <a:pPr lvl="2"/>
            <a:r>
              <a:rPr lang="en-US" dirty="0"/>
              <a:t>collectively provide incentives for establishing OA journals/platforms or flipping existing journals to OA, in particular where there are gaps and needs</a:t>
            </a:r>
            <a:r>
              <a:rPr lang="en-US" sz="2800" dirty="0"/>
              <a:t>.</a:t>
            </a:r>
          </a:p>
        </p:txBody>
      </p:sp>
      <p:sp>
        <p:nvSpPr>
          <p:cNvPr id="3" name="Tittel 2">
            <a:extLst>
              <a:ext uri="{FF2B5EF4-FFF2-40B4-BE49-F238E27FC236}">
                <a16:creationId xmlns:a16="http://schemas.microsoft.com/office/drawing/2014/main" id="{2792A1FA-7773-49C4-843B-01B1EF7989DC}"/>
              </a:ext>
            </a:extLst>
          </p:cNvPr>
          <p:cNvSpPr>
            <a:spLocks noGrp="1"/>
          </p:cNvSpPr>
          <p:nvPr>
            <p:ph type="title"/>
          </p:nvPr>
        </p:nvSpPr>
        <p:spPr>
          <a:xfrm>
            <a:off x="719999" y="681644"/>
            <a:ext cx="8274372" cy="938356"/>
          </a:xfrm>
        </p:spPr>
        <p:txBody>
          <a:bodyPr/>
          <a:lstStyle/>
          <a:p>
            <a:r>
              <a:rPr lang="en-US" b="1" dirty="0"/>
              <a:t>Support mechanisms for establishing </a:t>
            </a:r>
            <a:br>
              <a:rPr lang="en-US" b="1" dirty="0"/>
            </a:br>
            <a:r>
              <a:rPr lang="en-US" b="1" dirty="0"/>
              <a:t>OA Journals/Platforms and open infrastructures</a:t>
            </a:r>
          </a:p>
        </p:txBody>
      </p:sp>
    </p:spTree>
    <p:extLst>
      <p:ext uri="{BB962C8B-B14F-4D97-AF65-F5344CB8AC3E}">
        <p14:creationId xmlns:p14="http://schemas.microsoft.com/office/powerpoint/2010/main" val="133953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50AADB9-6351-4A4F-BAAA-6E4B82F5EE45}"/>
              </a:ext>
            </a:extLst>
          </p:cNvPr>
          <p:cNvSpPr>
            <a:spLocks noGrp="1"/>
          </p:cNvSpPr>
          <p:nvPr>
            <p:ph sz="quarter" idx="10"/>
          </p:nvPr>
        </p:nvSpPr>
        <p:spPr/>
        <p:txBody>
          <a:bodyPr/>
          <a:lstStyle/>
          <a:p>
            <a:pPr lvl="1"/>
            <a:r>
              <a:rPr lang="en-GB" sz="2200" dirty="0"/>
              <a:t>Recognise the importance of ‘fee-free’ OA Journals and Platforms (‘free to read – free to publish’)</a:t>
            </a:r>
          </a:p>
          <a:p>
            <a:pPr lvl="1"/>
            <a:r>
              <a:rPr lang="en-GB" sz="2200" dirty="0"/>
              <a:t>Pay a fair and reasonable APC level </a:t>
            </a:r>
            <a:r>
              <a:rPr lang="en-US" sz="2200" dirty="0"/>
              <a:t>that reflects the costs involved in the quality assurance, editing and publishing process, </a:t>
            </a:r>
          </a:p>
          <a:p>
            <a:pPr lvl="1"/>
            <a:r>
              <a:rPr lang="nb-NO" sz="2200" dirty="0"/>
              <a:t>APC </a:t>
            </a:r>
            <a:r>
              <a:rPr lang="nb-NO" sz="2200" dirty="0" err="1"/>
              <a:t>waivers</a:t>
            </a:r>
            <a:r>
              <a:rPr lang="nb-NO" sz="2200" dirty="0"/>
              <a:t> for </a:t>
            </a:r>
            <a:r>
              <a:rPr lang="nb-NO" sz="2200" dirty="0" err="1"/>
              <a:t>authors</a:t>
            </a:r>
            <a:r>
              <a:rPr lang="nb-NO" sz="2200" dirty="0"/>
              <a:t> from </a:t>
            </a:r>
            <a:r>
              <a:rPr lang="nb-NO" sz="2200" dirty="0" err="1"/>
              <a:t>low-income</a:t>
            </a:r>
            <a:r>
              <a:rPr lang="nb-NO" sz="2200" dirty="0"/>
              <a:t> </a:t>
            </a:r>
            <a:r>
              <a:rPr lang="nb-NO" sz="2200" dirty="0" err="1"/>
              <a:t>countries</a:t>
            </a:r>
            <a:r>
              <a:rPr lang="nb-NO" sz="2200" dirty="0"/>
              <a:t> and </a:t>
            </a:r>
            <a:r>
              <a:rPr lang="nb-NO" sz="2200" dirty="0" err="1"/>
              <a:t>discounts</a:t>
            </a:r>
            <a:r>
              <a:rPr lang="nb-NO" sz="2200" dirty="0"/>
              <a:t> for </a:t>
            </a:r>
            <a:r>
              <a:rPr lang="nb-NO" sz="2200" dirty="0" err="1"/>
              <a:t>authors</a:t>
            </a:r>
            <a:r>
              <a:rPr lang="nb-NO" sz="2200" dirty="0"/>
              <a:t> from </a:t>
            </a:r>
            <a:r>
              <a:rPr lang="nb-NO" sz="2200" dirty="0" err="1"/>
              <a:t>middle-income</a:t>
            </a:r>
            <a:r>
              <a:rPr lang="nb-NO" sz="2200" dirty="0"/>
              <a:t> </a:t>
            </a:r>
            <a:r>
              <a:rPr lang="nb-NO" sz="2200" dirty="0" err="1"/>
              <a:t>countries</a:t>
            </a:r>
            <a:endParaRPr lang="nb-NO" sz="2200" dirty="0"/>
          </a:p>
          <a:p>
            <a:pPr lvl="1"/>
            <a:r>
              <a:rPr lang="en-US" sz="2200" dirty="0"/>
              <a:t>Calls for full transparency and monitoring of Open Access publication costs and fees. </a:t>
            </a:r>
          </a:p>
          <a:p>
            <a:pPr lvl="1"/>
            <a:r>
              <a:rPr lang="en-GB" sz="2200" dirty="0"/>
              <a:t>To help inform the potential standardisation of fees and/or APC caps, cOAlition S will commission an independent study on OA publication costs and fees (including APCs)</a:t>
            </a:r>
          </a:p>
        </p:txBody>
      </p:sp>
      <p:sp>
        <p:nvSpPr>
          <p:cNvPr id="3" name="Tittel 2">
            <a:extLst>
              <a:ext uri="{FF2B5EF4-FFF2-40B4-BE49-F238E27FC236}">
                <a16:creationId xmlns:a16="http://schemas.microsoft.com/office/drawing/2014/main" id="{2792A1FA-7773-49C4-843B-01B1EF7989DC}"/>
              </a:ext>
            </a:extLst>
          </p:cNvPr>
          <p:cNvSpPr>
            <a:spLocks noGrp="1"/>
          </p:cNvSpPr>
          <p:nvPr>
            <p:ph type="title"/>
          </p:nvPr>
        </p:nvSpPr>
        <p:spPr/>
        <p:txBody>
          <a:bodyPr/>
          <a:lstStyle/>
          <a:p>
            <a:r>
              <a:rPr lang="en-US" b="1" dirty="0"/>
              <a:t>Open Access Publication fees (APCs)</a:t>
            </a:r>
            <a:endParaRPr lang="en-GB" b="1" dirty="0"/>
          </a:p>
        </p:txBody>
      </p:sp>
    </p:spTree>
    <p:extLst>
      <p:ext uri="{BB962C8B-B14F-4D97-AF65-F5344CB8AC3E}">
        <p14:creationId xmlns:p14="http://schemas.microsoft.com/office/powerpoint/2010/main" val="247349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20000" y="1764000"/>
            <a:ext cx="7579938" cy="1647605"/>
          </a:xfrm>
        </p:spPr>
        <p:txBody>
          <a:bodyPr/>
          <a:lstStyle/>
          <a:p>
            <a:pPr marL="0" indent="0">
              <a:buNone/>
            </a:pPr>
            <a:endParaRPr lang="en-US" dirty="0"/>
          </a:p>
          <a:p>
            <a:endParaRPr lang="en-US" dirty="0"/>
          </a:p>
          <a:p>
            <a:r>
              <a:rPr lang="en-US" dirty="0"/>
              <a:t>Temporary and transitional</a:t>
            </a:r>
          </a:p>
          <a:p>
            <a:r>
              <a:rPr lang="en-US" dirty="0"/>
              <a:t>Authors retain copyright</a:t>
            </a:r>
          </a:p>
          <a:p>
            <a:r>
              <a:rPr lang="en-US" dirty="0"/>
              <a:t>Agreements must be transparent</a:t>
            </a:r>
          </a:p>
          <a:p>
            <a:r>
              <a:rPr lang="en-US" dirty="0"/>
              <a:t>Aim to constrain costs of scholarly communication</a:t>
            </a:r>
          </a:p>
          <a:p>
            <a:r>
              <a:rPr lang="en-US" dirty="0"/>
              <a:t>Foster equity in scholarly publishing</a:t>
            </a:r>
          </a:p>
          <a:p>
            <a:r>
              <a:rPr lang="en-US" dirty="0"/>
              <a:t>Address the needs of authors and administrators (governance/workflow)</a:t>
            </a:r>
          </a:p>
          <a:p>
            <a:pPr marL="0" indent="0">
              <a:buNone/>
            </a:pPr>
            <a:endParaRPr lang="en-US" dirty="0"/>
          </a:p>
          <a:p>
            <a:pPr marL="0" indent="0">
              <a:buNone/>
            </a:pPr>
            <a:endParaRPr lang="en-GB" dirty="0"/>
          </a:p>
        </p:txBody>
      </p:sp>
      <p:sp>
        <p:nvSpPr>
          <p:cNvPr id="3" name="Title 2"/>
          <p:cNvSpPr>
            <a:spLocks noGrp="1"/>
          </p:cNvSpPr>
          <p:nvPr>
            <p:ph type="title"/>
          </p:nvPr>
        </p:nvSpPr>
        <p:spPr>
          <a:xfrm>
            <a:off x="719999" y="691864"/>
            <a:ext cx="7704000" cy="900000"/>
          </a:xfrm>
        </p:spPr>
        <p:txBody>
          <a:bodyPr/>
          <a:lstStyle/>
          <a:p>
            <a:r>
              <a:rPr lang="en-US" b="1" dirty="0"/>
              <a:t>Transformational Agreements (APCs)</a:t>
            </a:r>
            <a:endParaRPr lang="en-GB" b="1" dirty="0"/>
          </a:p>
        </p:txBody>
      </p:sp>
      <p:pic>
        <p:nvPicPr>
          <p:cNvPr id="7" name="Picture 6" descr="ESAC">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640" y="1764000"/>
            <a:ext cx="3699803" cy="641575"/>
          </a:xfrm>
          <a:prstGeom prst="rect">
            <a:avLst/>
          </a:prstGeom>
          <a:noFill/>
          <a:ln>
            <a:noFill/>
          </a:ln>
        </p:spPr>
      </p:pic>
    </p:spTree>
    <p:extLst>
      <p:ext uri="{BB962C8B-B14F-4D97-AF65-F5344CB8AC3E}">
        <p14:creationId xmlns:p14="http://schemas.microsoft.com/office/powerpoint/2010/main" val="385334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50AADB9-6351-4A4F-BAAA-6E4B82F5EE45}"/>
              </a:ext>
            </a:extLst>
          </p:cNvPr>
          <p:cNvSpPr>
            <a:spLocks noGrp="1"/>
          </p:cNvSpPr>
          <p:nvPr>
            <p:ph sz="quarter" idx="10"/>
          </p:nvPr>
        </p:nvSpPr>
        <p:spPr/>
        <p:txBody>
          <a:bodyPr/>
          <a:lstStyle/>
          <a:p>
            <a:pPr>
              <a:lnSpc>
                <a:spcPct val="107000"/>
              </a:lnSpc>
              <a:spcAft>
                <a:spcPts val="600"/>
              </a:spcAft>
            </a:pPr>
            <a:r>
              <a:rPr lang="en-GB" sz="2000" dirty="0">
                <a:solidFill>
                  <a:srgbClr val="000000"/>
                </a:solidFill>
                <a:latin typeface="+mj-lt"/>
                <a:ea typeface="Calibri" panose="020F0502020204030204" pitchFamily="34" charset="0"/>
                <a:cs typeface="Times New Roman" panose="02020603050405020304" pitchFamily="18" charset="0"/>
              </a:rPr>
              <a:t>A copy of the published work must be openly available in a compliant repository under the Plan S conditions without cost for the depositor/author if it is not available in an OA journal or platform</a:t>
            </a:r>
          </a:p>
          <a:p>
            <a:pPr>
              <a:lnSpc>
                <a:spcPct val="107000"/>
              </a:lnSpc>
              <a:spcAft>
                <a:spcPts val="600"/>
              </a:spcAft>
            </a:pPr>
            <a:r>
              <a:rPr lang="en-GB" sz="2000" dirty="0">
                <a:solidFill>
                  <a:srgbClr val="000000"/>
                </a:solidFill>
                <a:latin typeface="+mj-lt"/>
                <a:ea typeface="Calibri" panose="020F0502020204030204" pitchFamily="34" charset="0"/>
                <a:cs typeface="Times New Roman" panose="02020603050405020304" pitchFamily="18" charset="0"/>
              </a:rPr>
              <a:t>Version of Record (VoR) or at least the Author’s Accepted Manuscript (AAM); no embargo period; Au</a:t>
            </a:r>
            <a:r>
              <a:rPr lang="en-GB" sz="2000" dirty="0">
                <a:solidFill>
                  <a:srgbClr val="000000"/>
                </a:solidFill>
                <a:latin typeface="+mj-lt"/>
                <a:ea typeface="Calibri" panose="020F0502020204030204" pitchFamily="34" charset="0"/>
                <a:cs typeface="Arial" panose="020B0604020202020204" pitchFamily="34" charset="0"/>
              </a:rPr>
              <a:t>thors/ institutions must retain copyright and articles available under CC BY 4.0 license</a:t>
            </a:r>
          </a:p>
          <a:p>
            <a:pPr>
              <a:lnSpc>
                <a:spcPct val="107000"/>
              </a:lnSpc>
              <a:spcAft>
                <a:spcPts val="600"/>
              </a:spcAft>
            </a:pPr>
            <a:r>
              <a:rPr lang="en-GB" sz="2000" dirty="0">
                <a:solidFill>
                  <a:srgbClr val="000000"/>
                </a:solidFill>
                <a:latin typeface="+mj-lt"/>
                <a:ea typeface="Calibri" panose="020F0502020204030204" pitchFamily="34" charset="0"/>
                <a:cs typeface="Arial" panose="020B0604020202020204" pitchFamily="34" charset="0"/>
              </a:rPr>
              <a:t>The self-archiving ('green OA') policy of the venue must be registered in Sherpa/Romeo</a:t>
            </a:r>
          </a:p>
          <a:p>
            <a:pPr>
              <a:lnSpc>
                <a:spcPct val="107000"/>
              </a:lnSpc>
              <a:spcAft>
                <a:spcPts val="600"/>
              </a:spcAft>
            </a:pPr>
            <a:r>
              <a:rPr lang="en-GB" sz="2000" dirty="0">
                <a:solidFill>
                  <a:srgbClr val="000000"/>
                </a:solidFill>
                <a:latin typeface="+mj-lt"/>
                <a:ea typeface="Calibri" panose="020F0502020204030204" pitchFamily="34" charset="0"/>
                <a:cs typeface="Arial" panose="020B0604020202020204" pitchFamily="34" charset="0"/>
              </a:rPr>
              <a:t>The repositories must be registered in the directory of open access repositories open DOAR or in the process of being registered.</a:t>
            </a:r>
            <a:endParaRPr lang="en-GB" sz="2000" dirty="0">
              <a:latin typeface="+mj-lt"/>
              <a:ea typeface="Calibri" panose="020F0502020204030204" pitchFamily="34" charset="0"/>
              <a:cs typeface="Times New Roman" panose="02020603050405020304" pitchFamily="18" charset="0"/>
            </a:endParaRPr>
          </a:p>
        </p:txBody>
      </p:sp>
      <p:sp>
        <p:nvSpPr>
          <p:cNvPr id="3" name="Tittel 2">
            <a:extLst>
              <a:ext uri="{FF2B5EF4-FFF2-40B4-BE49-F238E27FC236}">
                <a16:creationId xmlns:a16="http://schemas.microsoft.com/office/drawing/2014/main" id="{2792A1FA-7773-49C4-843B-01B1EF7989DC}"/>
              </a:ext>
            </a:extLst>
          </p:cNvPr>
          <p:cNvSpPr>
            <a:spLocks noGrp="1"/>
          </p:cNvSpPr>
          <p:nvPr>
            <p:ph type="title"/>
          </p:nvPr>
        </p:nvSpPr>
        <p:spPr/>
        <p:txBody>
          <a:bodyPr/>
          <a:lstStyle/>
          <a:p>
            <a:pPr algn="ctr"/>
            <a:r>
              <a:rPr lang="en-US" b="1" dirty="0"/>
              <a:t>Open archives and repositories - requirements for authors and publishers </a:t>
            </a:r>
            <a:endParaRPr lang="en-GB" b="1" dirty="0"/>
          </a:p>
        </p:txBody>
      </p:sp>
    </p:spTree>
    <p:extLst>
      <p:ext uri="{BB962C8B-B14F-4D97-AF65-F5344CB8AC3E}">
        <p14:creationId xmlns:p14="http://schemas.microsoft.com/office/powerpoint/2010/main" val="2505716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50AADB9-6351-4A4F-BAAA-6E4B82F5EE45}"/>
              </a:ext>
            </a:extLst>
          </p:cNvPr>
          <p:cNvSpPr>
            <a:spLocks noGrp="1"/>
          </p:cNvSpPr>
          <p:nvPr>
            <p:ph sz="quarter" idx="10"/>
          </p:nvPr>
        </p:nvSpPr>
        <p:spPr>
          <a:xfrm>
            <a:off x="719999" y="1740352"/>
            <a:ext cx="7959767" cy="4860000"/>
          </a:xfrm>
        </p:spPr>
        <p:txBody>
          <a:bodyPr/>
          <a:lstStyle/>
          <a:p>
            <a:pPr lvl="0"/>
            <a:r>
              <a:rPr lang="en-GB" dirty="0"/>
              <a:t>The position of the Learned Societies</a:t>
            </a:r>
          </a:p>
          <a:p>
            <a:pPr lvl="0"/>
            <a:r>
              <a:rPr lang="en-GB" dirty="0"/>
              <a:t>The role of repositories</a:t>
            </a:r>
          </a:p>
          <a:p>
            <a:pPr lvl="0"/>
            <a:r>
              <a:rPr lang="en-GB" dirty="0"/>
              <a:t>Changing the academic culture – DORA</a:t>
            </a:r>
          </a:p>
          <a:p>
            <a:pPr lvl="0"/>
            <a:r>
              <a:rPr lang="en-GB" dirty="0"/>
              <a:t>Re-directing the money flows</a:t>
            </a:r>
          </a:p>
          <a:p>
            <a:pPr marL="0" lvl="0" indent="0">
              <a:buNone/>
            </a:pPr>
            <a:endParaRPr lang="en-GB" dirty="0"/>
          </a:p>
          <a:p>
            <a:endParaRPr lang="en-GB" dirty="0"/>
          </a:p>
          <a:p>
            <a:endParaRPr lang="en-GB" dirty="0"/>
          </a:p>
          <a:p>
            <a:endParaRPr lang="en-GB" dirty="0"/>
          </a:p>
        </p:txBody>
      </p:sp>
      <p:sp>
        <p:nvSpPr>
          <p:cNvPr id="3" name="Tittel 2">
            <a:extLst>
              <a:ext uri="{FF2B5EF4-FFF2-40B4-BE49-F238E27FC236}">
                <a16:creationId xmlns:a16="http://schemas.microsoft.com/office/drawing/2014/main" id="{2792A1FA-7773-49C4-843B-01B1EF7989DC}"/>
              </a:ext>
            </a:extLst>
          </p:cNvPr>
          <p:cNvSpPr>
            <a:spLocks noGrp="1"/>
          </p:cNvSpPr>
          <p:nvPr>
            <p:ph type="title"/>
          </p:nvPr>
        </p:nvSpPr>
        <p:spPr/>
        <p:txBody>
          <a:bodyPr/>
          <a:lstStyle/>
          <a:p>
            <a:r>
              <a:rPr lang="en-GB" b="1" dirty="0"/>
              <a:t>Issues raised during consultation</a:t>
            </a:r>
          </a:p>
        </p:txBody>
      </p:sp>
    </p:spTree>
    <p:extLst>
      <p:ext uri="{BB962C8B-B14F-4D97-AF65-F5344CB8AC3E}">
        <p14:creationId xmlns:p14="http://schemas.microsoft.com/office/powerpoint/2010/main" val="2661455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b="1" dirty="0"/>
          </a:p>
          <a:p>
            <a:pPr marL="0" indent="0">
              <a:buNone/>
            </a:pPr>
            <a:r>
              <a:rPr lang="fr-FR" sz="2000" b="1" dirty="0" err="1"/>
              <a:t>Individuals</a:t>
            </a:r>
            <a:r>
              <a:rPr lang="fr-FR" sz="2000" dirty="0"/>
              <a:t>: 213 </a:t>
            </a:r>
            <a:r>
              <a:rPr lang="fr-FR" sz="2000" dirty="0" err="1"/>
              <a:t>researchers</a:t>
            </a:r>
            <a:r>
              <a:rPr lang="fr-FR" sz="2000" dirty="0"/>
              <a:t>, 15 </a:t>
            </a:r>
            <a:r>
              <a:rPr lang="fr-FR" sz="2000" dirty="0" err="1"/>
              <a:t>librarians</a:t>
            </a:r>
            <a:r>
              <a:rPr lang="fr-FR" sz="2000" dirty="0"/>
              <a:t>, 35 </a:t>
            </a:r>
            <a:r>
              <a:rPr lang="fr-FR" sz="2000" dirty="0" err="1"/>
              <a:t>others</a:t>
            </a:r>
            <a:endParaRPr lang="en-GB" sz="2000" dirty="0"/>
          </a:p>
        </p:txBody>
      </p:sp>
      <p:sp>
        <p:nvSpPr>
          <p:cNvPr id="3" name="Title 2"/>
          <p:cNvSpPr>
            <a:spLocks noGrp="1"/>
          </p:cNvSpPr>
          <p:nvPr>
            <p:ph type="title"/>
          </p:nvPr>
        </p:nvSpPr>
        <p:spPr/>
        <p:txBody>
          <a:bodyPr/>
          <a:lstStyle/>
          <a:p>
            <a:r>
              <a:rPr lang="en-GB" b="1" dirty="0"/>
              <a:t>Feedback Responses: 344 Institutional and 263 Individual</a:t>
            </a:r>
          </a:p>
        </p:txBody>
      </p:sp>
      <p:pic>
        <p:nvPicPr>
          <p:cNvPr id="6" name="Picture 5"/>
          <p:cNvPicPr>
            <a:picLocks noChangeAspect="1"/>
          </p:cNvPicPr>
          <p:nvPr/>
        </p:nvPicPr>
        <p:blipFill>
          <a:blip r:embed="rId2"/>
          <a:stretch>
            <a:fillRect/>
          </a:stretch>
        </p:blipFill>
        <p:spPr>
          <a:xfrm>
            <a:off x="543697" y="1702379"/>
            <a:ext cx="7529384" cy="4484238"/>
          </a:xfrm>
          <a:prstGeom prst="rect">
            <a:avLst/>
          </a:prstGeom>
        </p:spPr>
      </p:pic>
    </p:spTree>
    <p:extLst>
      <p:ext uri="{BB962C8B-B14F-4D97-AF65-F5344CB8AC3E}">
        <p14:creationId xmlns:p14="http://schemas.microsoft.com/office/powerpoint/2010/main" val="3609143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Feedback Responses:</a:t>
            </a:r>
          </a:p>
        </p:txBody>
      </p:sp>
      <p:pic>
        <p:nvPicPr>
          <p:cNvPr id="15" name="Content Placeholder 12"/>
          <p:cNvPicPr>
            <a:picLocks noChangeAspect="1"/>
          </p:cNvPicPr>
          <p:nvPr/>
        </p:nvPicPr>
        <p:blipFill>
          <a:blip r:embed="rId2"/>
          <a:stretch>
            <a:fillRect/>
          </a:stretch>
        </p:blipFill>
        <p:spPr bwMode="auto">
          <a:xfrm>
            <a:off x="719999" y="1764000"/>
            <a:ext cx="7147583" cy="4296154"/>
          </a:xfrm>
          <a:prstGeom prst="rect">
            <a:avLst/>
          </a:prstGeom>
          <a:noFill/>
          <a:ln w="9525">
            <a:noFill/>
            <a:miter lim="800000"/>
            <a:headEnd/>
            <a:tailEnd/>
          </a:ln>
        </p:spPr>
      </p:pic>
    </p:spTree>
    <p:extLst>
      <p:ext uri="{BB962C8B-B14F-4D97-AF65-F5344CB8AC3E}">
        <p14:creationId xmlns:p14="http://schemas.microsoft.com/office/powerpoint/2010/main" val="4136821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Dedicated task force reviewed feedback and updated the Plan S principles and implementation guidance. Chaired by John-Arne Røttingen, RCN, and David Sweeney, UKRI, and comprising experts from cOAlition S members; </a:t>
            </a:r>
          </a:p>
          <a:p>
            <a:r>
              <a:rPr lang="fr-FR" dirty="0" err="1"/>
              <a:t>Further</a:t>
            </a:r>
            <a:r>
              <a:rPr lang="fr-FR" dirty="0"/>
              <a:t> </a:t>
            </a:r>
            <a:r>
              <a:rPr lang="fr-FR" dirty="0" err="1"/>
              <a:t>review</a:t>
            </a:r>
            <a:r>
              <a:rPr lang="fr-FR" dirty="0"/>
              <a:t> by cOAlition S </a:t>
            </a:r>
            <a:r>
              <a:rPr lang="fr-FR" dirty="0" err="1"/>
              <a:t>members</a:t>
            </a:r>
            <a:r>
              <a:rPr lang="fr-FR" dirty="0"/>
              <a:t>, </a:t>
            </a:r>
            <a:r>
              <a:rPr lang="fr-FR" dirty="0" err="1"/>
              <a:t>external</a:t>
            </a:r>
            <a:r>
              <a:rPr lang="fr-FR" dirty="0"/>
              <a:t> organisations, and OA experts;</a:t>
            </a:r>
          </a:p>
          <a:p>
            <a:r>
              <a:rPr lang="fr-FR" dirty="0"/>
              <a:t>Final </a:t>
            </a:r>
            <a:r>
              <a:rPr lang="fr-FR" dirty="0" err="1"/>
              <a:t>approval</a:t>
            </a:r>
            <a:r>
              <a:rPr lang="fr-FR" dirty="0"/>
              <a:t> of the </a:t>
            </a:r>
            <a:r>
              <a:rPr lang="fr-FR" dirty="0" err="1"/>
              <a:t>revised</a:t>
            </a:r>
            <a:r>
              <a:rPr lang="fr-FR" dirty="0"/>
              <a:t> Plan S </a:t>
            </a:r>
            <a:r>
              <a:rPr lang="fr-FR" dirty="0" err="1"/>
              <a:t>principles</a:t>
            </a:r>
            <a:r>
              <a:rPr lang="fr-FR" dirty="0"/>
              <a:t> and </a:t>
            </a:r>
            <a:r>
              <a:rPr lang="fr-FR" dirty="0" err="1"/>
              <a:t>implementation</a:t>
            </a:r>
            <a:r>
              <a:rPr lang="fr-FR" dirty="0"/>
              <a:t> guidance and by cOAlition S Leaders in May 2019.</a:t>
            </a:r>
            <a:endParaRPr lang="en-GB" dirty="0"/>
          </a:p>
          <a:p>
            <a:endParaRPr lang="en-GB" dirty="0"/>
          </a:p>
        </p:txBody>
      </p:sp>
      <p:sp>
        <p:nvSpPr>
          <p:cNvPr id="3" name="Title 2"/>
          <p:cNvSpPr>
            <a:spLocks noGrp="1"/>
          </p:cNvSpPr>
          <p:nvPr>
            <p:ph type="title"/>
          </p:nvPr>
        </p:nvSpPr>
        <p:spPr/>
        <p:txBody>
          <a:bodyPr/>
          <a:lstStyle/>
          <a:p>
            <a:r>
              <a:rPr lang="fr-FR" b="1" dirty="0"/>
              <a:t>Feedback </a:t>
            </a:r>
            <a:r>
              <a:rPr lang="fr-FR" b="1" dirty="0" err="1"/>
              <a:t>Analysis</a:t>
            </a:r>
            <a:r>
              <a:rPr lang="fr-FR" b="1" dirty="0"/>
              <a:t>: </a:t>
            </a:r>
            <a:endParaRPr lang="en-GB" b="1" dirty="0"/>
          </a:p>
        </p:txBody>
      </p:sp>
    </p:spTree>
    <p:extLst>
      <p:ext uri="{BB962C8B-B14F-4D97-AF65-F5344CB8AC3E}">
        <p14:creationId xmlns:p14="http://schemas.microsoft.com/office/powerpoint/2010/main" val="1110876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lvl="0"/>
            <a:r>
              <a:rPr lang="en-GB" sz="2000" dirty="0"/>
              <a:t>No scholarly publication should be locked behind a paywall;</a:t>
            </a:r>
          </a:p>
          <a:p>
            <a:pPr lvl="0"/>
            <a:r>
              <a:rPr lang="en-GB" sz="2000" dirty="0"/>
              <a:t>OA should be </a:t>
            </a:r>
            <a:r>
              <a:rPr lang="en-GB" sz="2000" u="sng" dirty="0"/>
              <a:t>immediate</a:t>
            </a:r>
            <a:r>
              <a:rPr lang="en-GB" sz="2000" dirty="0"/>
              <a:t>, </a:t>
            </a:r>
            <a:r>
              <a:rPr lang="en-GB" sz="2000" i="1" dirty="0"/>
              <a:t>i.e</a:t>
            </a:r>
            <a:r>
              <a:rPr lang="en-GB" sz="2000" dirty="0"/>
              <a:t>., without embargoes;</a:t>
            </a:r>
          </a:p>
          <a:p>
            <a:pPr lvl="0"/>
            <a:r>
              <a:rPr lang="en-GB" sz="2000" dirty="0"/>
              <a:t>Full OA is implemented by the default use of a Creative Commons Attribution licence (CC-BY) </a:t>
            </a:r>
          </a:p>
          <a:p>
            <a:pPr lvl="0"/>
            <a:r>
              <a:rPr lang="en-GB" sz="2000" dirty="0"/>
              <a:t>Funders commit to support OA publication fees at a reasonable level;</a:t>
            </a:r>
          </a:p>
          <a:p>
            <a:r>
              <a:rPr lang="en-GB" sz="2000" dirty="0"/>
              <a:t>Funders will not support publication in hybrid (or mirror/sister) journals unless they are part of a transformative arrangement with a clearly defined endpoint</a:t>
            </a:r>
          </a:p>
        </p:txBody>
      </p:sp>
      <p:sp>
        <p:nvSpPr>
          <p:cNvPr id="3" name="Title 2"/>
          <p:cNvSpPr>
            <a:spLocks noGrp="1"/>
          </p:cNvSpPr>
          <p:nvPr>
            <p:ph type="title"/>
          </p:nvPr>
        </p:nvSpPr>
        <p:spPr/>
        <p:txBody>
          <a:bodyPr/>
          <a:lstStyle/>
          <a:p>
            <a:r>
              <a:rPr lang="fr-FR" b="1" dirty="0" err="1"/>
              <a:t>Fundamental</a:t>
            </a:r>
            <a:r>
              <a:rPr lang="fr-FR" b="1" dirty="0"/>
              <a:t> </a:t>
            </a:r>
            <a:r>
              <a:rPr lang="fr-FR" b="1" dirty="0" err="1"/>
              <a:t>Principles</a:t>
            </a:r>
            <a:r>
              <a:rPr lang="fr-FR" b="1" dirty="0"/>
              <a:t> </a:t>
            </a:r>
            <a:r>
              <a:rPr lang="fr-FR" b="1" dirty="0" err="1"/>
              <a:t>Remain</a:t>
            </a:r>
            <a:r>
              <a:rPr lang="fr-FR" dirty="0"/>
              <a:t>:</a:t>
            </a:r>
            <a:endParaRPr lang="en-GB" dirty="0"/>
          </a:p>
        </p:txBody>
      </p:sp>
    </p:spTree>
    <p:extLst>
      <p:ext uri="{BB962C8B-B14F-4D97-AF65-F5344CB8AC3E}">
        <p14:creationId xmlns:p14="http://schemas.microsoft.com/office/powerpoint/2010/main" val="923513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sz="2000" dirty="0"/>
              <a:t>cOAlition S has now become a global movement;</a:t>
            </a:r>
          </a:p>
          <a:p>
            <a:r>
              <a:rPr lang="en-GB" sz="2000" dirty="0"/>
              <a:t>Principle 5 (APC caps): focus on the transparency of prices – Funders retain the right to introduce a cap in the future;</a:t>
            </a:r>
          </a:p>
          <a:p>
            <a:r>
              <a:rPr lang="en-GB" sz="2000" dirty="0"/>
              <a:t>Hybrid OA is not compatible but as a transitional pathway towards full OA, publishing in subscription journals as part of transformative arrangements is compliant;</a:t>
            </a:r>
          </a:p>
          <a:p>
            <a:r>
              <a:rPr lang="en-GB" sz="2000" dirty="0"/>
              <a:t>The ‘green route’ is Plan S compliant;</a:t>
            </a:r>
          </a:p>
          <a:p>
            <a:r>
              <a:rPr lang="fr-FR" sz="2000" dirty="0" err="1"/>
              <a:t>Principle</a:t>
            </a:r>
            <a:r>
              <a:rPr lang="fr-FR" sz="2000" dirty="0"/>
              <a:t> 10: </a:t>
            </a:r>
            <a:r>
              <a:rPr lang="en-GB" sz="2000" dirty="0"/>
              <a:t>funding decisions should be based on the intrinsic merit of the work and not journal proxies (journal name or its impact factor).</a:t>
            </a:r>
          </a:p>
        </p:txBody>
      </p:sp>
      <p:sp>
        <p:nvSpPr>
          <p:cNvPr id="3" name="Title 2"/>
          <p:cNvSpPr>
            <a:spLocks noGrp="1"/>
          </p:cNvSpPr>
          <p:nvPr>
            <p:ph type="title"/>
          </p:nvPr>
        </p:nvSpPr>
        <p:spPr/>
        <p:txBody>
          <a:bodyPr/>
          <a:lstStyle/>
          <a:p>
            <a:r>
              <a:rPr lang="fr-FR" b="1" dirty="0"/>
              <a:t>Plan S </a:t>
            </a:r>
            <a:r>
              <a:rPr lang="fr-FR" b="1" dirty="0" err="1"/>
              <a:t>Principles</a:t>
            </a:r>
            <a:r>
              <a:rPr lang="fr-FR" b="1" dirty="0"/>
              <a:t> – Main Changes</a:t>
            </a:r>
            <a:r>
              <a:rPr lang="fr-FR" dirty="0"/>
              <a:t>:</a:t>
            </a:r>
            <a:endParaRPr lang="en-GB" dirty="0"/>
          </a:p>
        </p:txBody>
      </p:sp>
    </p:spTree>
    <p:extLst>
      <p:ext uri="{BB962C8B-B14F-4D97-AF65-F5344CB8AC3E}">
        <p14:creationId xmlns:p14="http://schemas.microsoft.com/office/powerpoint/2010/main" val="3132602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b="1" dirty="0"/>
              <a:t>The Reality...</a:t>
            </a:r>
          </a:p>
        </p:txBody>
      </p:sp>
      <p:pic>
        <p:nvPicPr>
          <p:cNvPr id="3" name="Picture 2">
            <a:extLst>
              <a:ext uri="{FF2B5EF4-FFF2-40B4-BE49-F238E27FC236}">
                <a16:creationId xmlns:a16="http://schemas.microsoft.com/office/drawing/2014/main" id="{585B9CED-9AF4-7648-B035-F4DB9569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46" y="1736617"/>
            <a:ext cx="8616706" cy="4476895"/>
          </a:xfrm>
          <a:prstGeom prst="rect">
            <a:avLst/>
          </a:prstGeom>
        </p:spPr>
      </p:pic>
    </p:spTree>
    <p:extLst>
      <p:ext uri="{BB962C8B-B14F-4D97-AF65-F5344CB8AC3E}">
        <p14:creationId xmlns:p14="http://schemas.microsoft.com/office/powerpoint/2010/main" val="1948438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Timeline extended by one year: </a:t>
            </a:r>
          </a:p>
          <a:p>
            <a:pPr lvl="1"/>
            <a:r>
              <a:rPr lang="en-GB" sz="2000" dirty="0"/>
              <a:t>Calls published as of 1 January 2021 onwards</a:t>
            </a:r>
          </a:p>
          <a:p>
            <a:pPr lvl="1"/>
            <a:r>
              <a:rPr lang="en-GB" sz="2000" dirty="0"/>
              <a:t>Transitional arrangements will be supported until 2024;</a:t>
            </a:r>
          </a:p>
          <a:p>
            <a:endParaRPr lang="en-GB" dirty="0"/>
          </a:p>
          <a:p>
            <a:r>
              <a:rPr lang="en-GB" dirty="0"/>
              <a:t>Options for transitional arrangements are supported</a:t>
            </a:r>
            <a:r>
              <a:rPr lang="en-GB" sz="2000" dirty="0">
                <a:solidFill>
                  <a:srgbClr val="000000"/>
                </a:solidFill>
              </a:rPr>
              <a:t> (transformative agreements, transformative model agreements, and ‘transformative journals’)</a:t>
            </a:r>
          </a:p>
          <a:p>
            <a:pPr marL="0" indent="0">
              <a:buNone/>
            </a:pPr>
            <a:endParaRPr lang="en-GB" dirty="0"/>
          </a:p>
          <a:p>
            <a:r>
              <a:rPr lang="en-GB" dirty="0"/>
              <a:t>Greater clarity on compliance routes: </a:t>
            </a:r>
          </a:p>
          <a:p>
            <a:pPr lvl="1"/>
            <a:r>
              <a:rPr lang="en-GB" sz="2000" dirty="0"/>
              <a:t>cOAlition S supports a diversity of business models</a:t>
            </a:r>
          </a:p>
          <a:p>
            <a:pPr lvl="1"/>
            <a:r>
              <a:rPr lang="en-GB" sz="2000" dirty="0"/>
              <a:t>Plan S is NOT just about Gold OA; </a:t>
            </a:r>
          </a:p>
          <a:p>
            <a:pPr marL="0" indent="0">
              <a:buNone/>
            </a:pPr>
            <a:r>
              <a:rPr lang="en-GB" dirty="0"/>
              <a:t/>
            </a:r>
            <a:br>
              <a:rPr lang="en-GB" dirty="0"/>
            </a:br>
            <a:endParaRPr lang="en-GB" dirty="0"/>
          </a:p>
        </p:txBody>
      </p:sp>
      <p:sp>
        <p:nvSpPr>
          <p:cNvPr id="3" name="Title 2"/>
          <p:cNvSpPr>
            <a:spLocks noGrp="1"/>
          </p:cNvSpPr>
          <p:nvPr>
            <p:ph type="title"/>
          </p:nvPr>
        </p:nvSpPr>
        <p:spPr/>
        <p:txBody>
          <a:bodyPr/>
          <a:lstStyle/>
          <a:p>
            <a:r>
              <a:rPr lang="fr-FR" sz="2800" b="1" dirty="0" err="1"/>
              <a:t>Implementation</a:t>
            </a:r>
            <a:r>
              <a:rPr lang="fr-FR" sz="2800" b="1" dirty="0"/>
              <a:t> Guidance - Main Changes:</a:t>
            </a:r>
            <a:endParaRPr lang="en-GB" sz="2800" b="1" dirty="0"/>
          </a:p>
        </p:txBody>
      </p:sp>
    </p:spTree>
    <p:extLst>
      <p:ext uri="{BB962C8B-B14F-4D97-AF65-F5344CB8AC3E}">
        <p14:creationId xmlns:p14="http://schemas.microsoft.com/office/powerpoint/2010/main" val="2397386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cOAlition S funders commit to adapt researchers’ assessment criteria and will implementation principles of the San Francisco Declaration on Research Assessment (DORA);</a:t>
            </a:r>
          </a:p>
          <a:p>
            <a:r>
              <a:rPr lang="fr-FR" dirty="0" err="1"/>
              <a:t>Greater</a:t>
            </a:r>
            <a:r>
              <a:rPr lang="fr-FR" dirty="0"/>
              <a:t> </a:t>
            </a:r>
            <a:r>
              <a:rPr lang="fr-FR" dirty="0" err="1"/>
              <a:t>emphasis</a:t>
            </a:r>
            <a:r>
              <a:rPr lang="fr-FR" dirty="0"/>
              <a:t> on the </a:t>
            </a:r>
            <a:r>
              <a:rPr lang="fr-FR" dirty="0" err="1"/>
              <a:t>transparency</a:t>
            </a:r>
            <a:r>
              <a:rPr lang="fr-FR" dirty="0"/>
              <a:t> of OA publication </a:t>
            </a:r>
            <a:r>
              <a:rPr lang="fr-FR" dirty="0" err="1"/>
              <a:t>fees</a:t>
            </a:r>
            <a:r>
              <a:rPr lang="fr-FR" dirty="0"/>
              <a:t> </a:t>
            </a:r>
            <a:r>
              <a:rPr lang="en-GB" dirty="0"/>
              <a:t>to inform potential standardisation and capping of payments</a:t>
            </a:r>
          </a:p>
          <a:p>
            <a:r>
              <a:rPr lang="fr-FR" dirty="0" err="1"/>
              <a:t>Possibility</a:t>
            </a:r>
            <a:r>
              <a:rPr lang="fr-FR" dirty="0"/>
              <a:t> to </a:t>
            </a:r>
            <a:r>
              <a:rPr lang="fr-FR" dirty="0" err="1"/>
              <a:t>apply</a:t>
            </a:r>
            <a:r>
              <a:rPr lang="fr-FR" dirty="0"/>
              <a:t> for a CC-BY-ND licence (no </a:t>
            </a:r>
            <a:r>
              <a:rPr lang="fr-FR" dirty="0" err="1"/>
              <a:t>derivatives</a:t>
            </a:r>
            <a:r>
              <a:rPr lang="fr-FR" dirty="0"/>
              <a:t>) as an exception</a:t>
            </a:r>
          </a:p>
          <a:p>
            <a:r>
              <a:rPr lang="fr-FR" dirty="0" err="1"/>
              <a:t>Technical</a:t>
            </a:r>
            <a:r>
              <a:rPr lang="fr-FR" dirty="0"/>
              <a:t> </a:t>
            </a:r>
            <a:r>
              <a:rPr lang="fr-FR" dirty="0" err="1"/>
              <a:t>requirements</a:t>
            </a:r>
            <a:r>
              <a:rPr lang="fr-FR" dirty="0"/>
              <a:t> for </a:t>
            </a:r>
            <a:r>
              <a:rPr lang="fr-FR" dirty="0" err="1"/>
              <a:t>repositories</a:t>
            </a:r>
            <a:r>
              <a:rPr lang="fr-FR" dirty="0"/>
              <a:t> </a:t>
            </a:r>
            <a:r>
              <a:rPr lang="fr-FR" dirty="0" err="1"/>
              <a:t>revised</a:t>
            </a:r>
            <a:endParaRPr lang="en-GB" dirty="0"/>
          </a:p>
          <a:p>
            <a:endParaRPr lang="en-GB" dirty="0"/>
          </a:p>
          <a:p>
            <a:endParaRPr lang="en-GB" dirty="0"/>
          </a:p>
        </p:txBody>
      </p:sp>
      <p:sp>
        <p:nvSpPr>
          <p:cNvPr id="3" name="Title 2"/>
          <p:cNvSpPr>
            <a:spLocks noGrp="1"/>
          </p:cNvSpPr>
          <p:nvPr>
            <p:ph type="title"/>
          </p:nvPr>
        </p:nvSpPr>
        <p:spPr/>
        <p:txBody>
          <a:bodyPr/>
          <a:lstStyle/>
          <a:p>
            <a:r>
              <a:rPr lang="fr-FR" sz="2800" b="1" dirty="0" err="1"/>
              <a:t>Implementation</a:t>
            </a:r>
            <a:r>
              <a:rPr lang="fr-FR" sz="2800" b="1" dirty="0"/>
              <a:t> Guidance – Main Changes</a:t>
            </a:r>
            <a:r>
              <a:rPr lang="fr-FR" dirty="0"/>
              <a:t>:</a:t>
            </a:r>
            <a:endParaRPr lang="en-GB" dirty="0"/>
          </a:p>
        </p:txBody>
      </p:sp>
    </p:spTree>
    <p:extLst>
      <p:ext uri="{BB962C8B-B14F-4D97-AF65-F5344CB8AC3E}">
        <p14:creationId xmlns:p14="http://schemas.microsoft.com/office/powerpoint/2010/main" val="3916205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91526" y="402181"/>
            <a:ext cx="7704000" cy="900000"/>
          </a:xfrm>
        </p:spPr>
        <p:txBody>
          <a:bodyPr/>
          <a:lstStyle/>
          <a:p>
            <a:r>
              <a:rPr lang="nl-BE" b="1" dirty="0"/>
              <a:t>Other activities – Transparent Pricing</a:t>
            </a:r>
          </a:p>
        </p:txBody>
      </p:sp>
      <p:graphicFrame>
        <p:nvGraphicFramePr>
          <p:cNvPr id="6" name="Content Placeholder 4"/>
          <p:cNvGraphicFramePr>
            <a:graphicFrameLocks/>
          </p:cNvGraphicFramePr>
          <p:nvPr/>
        </p:nvGraphicFramePr>
        <p:xfrm>
          <a:off x="191524" y="1794322"/>
          <a:ext cx="8952476" cy="5181600"/>
        </p:xfrm>
        <a:graphic>
          <a:graphicData uri="http://schemas.openxmlformats.org/drawingml/2006/table">
            <a:tbl>
              <a:tblPr firstRow="1" bandRow="1">
                <a:tableStyleId>{5C22544A-7EE6-4342-B048-85BDC9FD1C3A}</a:tableStyleId>
              </a:tblPr>
              <a:tblGrid>
                <a:gridCol w="8469224">
                  <a:extLst>
                    <a:ext uri="{9D8B030D-6E8A-4147-A177-3AD203B41FA5}">
                      <a16:colId xmlns:a16="http://schemas.microsoft.com/office/drawing/2014/main" val="20000"/>
                    </a:ext>
                  </a:extLst>
                </a:gridCol>
                <a:gridCol w="483252">
                  <a:extLst>
                    <a:ext uri="{9D8B030D-6E8A-4147-A177-3AD203B41FA5}">
                      <a16:colId xmlns:a16="http://schemas.microsoft.com/office/drawing/2014/main" val="20001"/>
                    </a:ext>
                  </a:extLst>
                </a:gridCol>
              </a:tblGrid>
              <a:tr h="4461622">
                <a:tc>
                  <a:txBody>
                    <a:bodyPr/>
                    <a:lstStyle/>
                    <a:p>
                      <a:pPr marL="354013" indent="-354013">
                        <a:buFontTx/>
                        <a:buBlip>
                          <a:blip r:embed="rId2"/>
                        </a:buBlip>
                      </a:pPr>
                      <a:r>
                        <a:rPr lang="en-US" sz="2000" b="0" dirty="0">
                          <a:solidFill>
                            <a:schemeClr val="tx1"/>
                          </a:solidFill>
                        </a:rPr>
                        <a:t> Plan S Guidance specifies:</a:t>
                      </a:r>
                    </a:p>
                    <a:p>
                      <a:pPr marL="541338" indent="0">
                        <a:buFont typeface="Arial" panose="020B0604020202020204" pitchFamily="34" charset="0"/>
                        <a:buNone/>
                      </a:pPr>
                      <a:r>
                        <a:rPr lang="en-US" sz="1800" b="0" dirty="0">
                          <a:solidFill>
                            <a:schemeClr val="tx1"/>
                          </a:solidFill>
                        </a:rPr>
                        <a:t>“</a:t>
                      </a:r>
                      <a:r>
                        <a:rPr lang="en-GB" sz="1800" b="0" i="1" dirty="0">
                          <a:solidFill>
                            <a:schemeClr val="tx1"/>
                          </a:solidFill>
                        </a:rPr>
                        <a:t>cOAlition S, in partnership with publisher representatives and other stakeholders, will define the various services (e.g., triaging, peer review, editorial work, copy editing) publishers will be asked to price.”</a:t>
                      </a:r>
                    </a:p>
                    <a:p>
                      <a:pPr marL="0" indent="0">
                        <a:buFontTx/>
                        <a:buNone/>
                      </a:pPr>
                      <a:endParaRPr lang="en-US" sz="2000" b="1" dirty="0">
                        <a:solidFill>
                          <a:schemeClr val="tx1"/>
                        </a:solidFill>
                      </a:endParaRPr>
                    </a:p>
                    <a:p>
                      <a:pPr marL="354013" indent="-354013">
                        <a:buFontTx/>
                        <a:buBlip>
                          <a:blip r:embed="rId2"/>
                        </a:buBlip>
                      </a:pPr>
                      <a:r>
                        <a:rPr lang="en-GB" sz="2000" b="0" dirty="0">
                          <a:solidFill>
                            <a:schemeClr val="tx1"/>
                          </a:solidFill>
                        </a:rPr>
                        <a:t>Wellcome - in partnership with UKRI and on behalf of cOAlition S - have appointed Information Power to lead a collaborative project to develop a framework for these communications </a:t>
                      </a:r>
                      <a:br>
                        <a:rPr lang="en-GB" sz="2000" b="0" dirty="0">
                          <a:solidFill>
                            <a:schemeClr val="tx1"/>
                          </a:solidFill>
                        </a:rPr>
                      </a:br>
                      <a:endParaRPr lang="en-GB" sz="2000" b="0" dirty="0">
                        <a:solidFill>
                          <a:schemeClr val="tx1"/>
                        </a:solidFill>
                      </a:endParaRPr>
                    </a:p>
                    <a:p>
                      <a:pPr marL="354013" indent="-354013">
                        <a:buFontTx/>
                        <a:buBlip>
                          <a:blip r:embed="rId2"/>
                        </a:buBlip>
                      </a:pPr>
                      <a:r>
                        <a:rPr lang="en-GB" sz="2000" b="0" dirty="0">
                          <a:solidFill>
                            <a:schemeClr val="tx1"/>
                          </a:solidFill>
                        </a:rPr>
                        <a:t>cOAlition S aims to help make the nature and prices of OA publishing services more transparent, and to enable conversations and comparisons that will build confidence amongst customers that prices are fair and reasonable</a:t>
                      </a:r>
                      <a:br>
                        <a:rPr lang="en-GB" sz="2000" b="0" dirty="0">
                          <a:solidFill>
                            <a:schemeClr val="tx1"/>
                          </a:solidFill>
                        </a:rPr>
                      </a:br>
                      <a:endParaRPr lang="en-GB" sz="2000" b="0" dirty="0">
                        <a:solidFill>
                          <a:schemeClr val="tx1"/>
                        </a:solidFill>
                      </a:endParaRPr>
                    </a:p>
                    <a:p>
                      <a:pPr marL="354013" indent="-354013">
                        <a:buFontTx/>
                        <a:buBlip>
                          <a:blip r:embed="rId2"/>
                        </a:buBlip>
                      </a:pPr>
                      <a:r>
                        <a:rPr lang="en-GB" sz="2000" b="0" dirty="0">
                          <a:solidFill>
                            <a:schemeClr val="tx1"/>
                          </a:solidFill>
                        </a:rPr>
                        <a:t>The project will </a:t>
                      </a:r>
                      <a:r>
                        <a:rPr lang="en-GB" sz="2000" b="0" u="sng" dirty="0">
                          <a:solidFill>
                            <a:schemeClr val="tx1"/>
                          </a:solidFill>
                        </a:rPr>
                        <a:t>not</a:t>
                      </a:r>
                      <a:r>
                        <a:rPr lang="en-GB" sz="2000" b="0" dirty="0">
                          <a:solidFill>
                            <a:schemeClr val="tx1"/>
                          </a:solidFill>
                        </a:rPr>
                        <a:t> explore costs, nor current or future pricing. </a:t>
                      </a:r>
                      <a:br>
                        <a:rPr lang="en-GB" sz="2000" b="0" dirty="0">
                          <a:solidFill>
                            <a:schemeClr val="tx1"/>
                          </a:solidFill>
                        </a:rPr>
                      </a:br>
                      <a:endParaRPr lang="en-GB" sz="2000" b="0" dirty="0">
                        <a:solidFill>
                          <a:schemeClr val="tx1"/>
                        </a:solidFill>
                      </a:endParaRPr>
                    </a:p>
                    <a:p>
                      <a:pPr marL="171450" indent="-171450">
                        <a:buFontTx/>
                        <a:buBlip>
                          <a:blip r:embed="rId2"/>
                        </a:buBlip>
                      </a:pPr>
                      <a:endParaRPr lang="en-US" sz="2000" b="0" dirty="0">
                        <a:solidFill>
                          <a:schemeClr val="tx1"/>
                        </a:solidFill>
                      </a:endParaRPr>
                    </a:p>
                  </a:txBody>
                  <a:tcPr>
                    <a:noFill/>
                  </a:tcPr>
                </a:tc>
                <a:tc>
                  <a:txBody>
                    <a:bodyPr/>
                    <a:lstStyle/>
                    <a:p>
                      <a:pPr marL="228600" indent="-228600">
                        <a:buFontTx/>
                        <a:buBlip>
                          <a:blip r:embed="rId2"/>
                        </a:buBlip>
                      </a:pPr>
                      <a:endParaRPr lang="en-GB" sz="1300" b="0" kern="120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87139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91526" y="402181"/>
            <a:ext cx="7704000" cy="900000"/>
          </a:xfrm>
        </p:spPr>
        <p:txBody>
          <a:bodyPr/>
          <a:lstStyle/>
          <a:p>
            <a:r>
              <a:rPr lang="nl-BE" b="1" dirty="0"/>
              <a:t>Other activities – cOAlition S Secretariat</a:t>
            </a:r>
          </a:p>
        </p:txBody>
      </p:sp>
      <p:graphicFrame>
        <p:nvGraphicFramePr>
          <p:cNvPr id="6" name="Content Placeholder 4"/>
          <p:cNvGraphicFramePr>
            <a:graphicFrameLocks/>
          </p:cNvGraphicFramePr>
          <p:nvPr/>
        </p:nvGraphicFramePr>
        <p:xfrm>
          <a:off x="191524" y="1794322"/>
          <a:ext cx="8952476" cy="4461622"/>
        </p:xfrm>
        <a:graphic>
          <a:graphicData uri="http://schemas.openxmlformats.org/drawingml/2006/table">
            <a:tbl>
              <a:tblPr firstRow="1" bandRow="1">
                <a:tableStyleId>{5C22544A-7EE6-4342-B048-85BDC9FD1C3A}</a:tableStyleId>
              </a:tblPr>
              <a:tblGrid>
                <a:gridCol w="8469224">
                  <a:extLst>
                    <a:ext uri="{9D8B030D-6E8A-4147-A177-3AD203B41FA5}">
                      <a16:colId xmlns:a16="http://schemas.microsoft.com/office/drawing/2014/main" val="20000"/>
                    </a:ext>
                  </a:extLst>
                </a:gridCol>
                <a:gridCol w="483252">
                  <a:extLst>
                    <a:ext uri="{9D8B030D-6E8A-4147-A177-3AD203B41FA5}">
                      <a16:colId xmlns:a16="http://schemas.microsoft.com/office/drawing/2014/main" val="20001"/>
                    </a:ext>
                  </a:extLst>
                </a:gridCol>
              </a:tblGrid>
              <a:tr h="4461622">
                <a:tc>
                  <a:txBody>
                    <a:bodyPr/>
                    <a:lstStyle/>
                    <a:p>
                      <a:pPr marL="354013" indent="-354013">
                        <a:buFontTx/>
                        <a:buBlip>
                          <a:blip r:embed="rId2"/>
                        </a:buBlip>
                      </a:pPr>
                      <a:r>
                        <a:rPr lang="en-US" sz="2000" b="0" dirty="0">
                          <a:solidFill>
                            <a:schemeClr val="tx1"/>
                          </a:solidFill>
                        </a:rPr>
                        <a:t>Establishing a formal </a:t>
                      </a:r>
                      <a:r>
                        <a:rPr lang="en-US" sz="2000" b="0" dirty="0" err="1">
                          <a:solidFill>
                            <a:schemeClr val="tx1"/>
                          </a:solidFill>
                        </a:rPr>
                        <a:t>cOAltion</a:t>
                      </a:r>
                      <a:r>
                        <a:rPr lang="en-US" sz="2000" b="0" dirty="0">
                          <a:solidFill>
                            <a:schemeClr val="tx1"/>
                          </a:solidFill>
                        </a:rPr>
                        <a:t> S Secretariat /Office to ensure that we can appoint staff, award contracts </a:t>
                      </a:r>
                      <a:r>
                        <a:rPr lang="en-US" sz="2000" b="0" dirty="0" err="1">
                          <a:solidFill>
                            <a:schemeClr val="tx1"/>
                          </a:solidFill>
                        </a:rPr>
                        <a:t>etc</a:t>
                      </a:r>
                      <a:r>
                        <a:rPr lang="en-US" sz="2000" b="0" dirty="0">
                          <a:solidFill>
                            <a:schemeClr val="tx1"/>
                          </a:solidFill>
                        </a:rPr>
                        <a:t> to take forward the work associated with the implementation of Plan S</a:t>
                      </a:r>
                      <a:br>
                        <a:rPr lang="en-US" sz="2000" b="0" dirty="0">
                          <a:solidFill>
                            <a:schemeClr val="tx1"/>
                          </a:solidFill>
                        </a:rPr>
                      </a:br>
                      <a:endParaRPr lang="en-US" sz="2000" b="0" dirty="0">
                        <a:solidFill>
                          <a:schemeClr val="tx1"/>
                        </a:solidFill>
                      </a:endParaRPr>
                    </a:p>
                    <a:p>
                      <a:pPr marL="354013" indent="-354013">
                        <a:buFontTx/>
                        <a:buBlip>
                          <a:blip r:embed="rId2"/>
                        </a:buBlip>
                      </a:pPr>
                      <a:r>
                        <a:rPr lang="en-US" sz="2000" b="0" dirty="0">
                          <a:solidFill>
                            <a:schemeClr val="tx1"/>
                          </a:solidFill>
                        </a:rPr>
                        <a:t>Budget defined – which will be funded by cOAlition S members who are able to make a financial contribution</a:t>
                      </a:r>
                    </a:p>
                    <a:p>
                      <a:pPr marL="811213" lvl="1" indent="-354013">
                        <a:buFontTx/>
                        <a:buBlip>
                          <a:blip r:embed="rId2"/>
                        </a:buBlip>
                      </a:pPr>
                      <a:r>
                        <a:rPr lang="en-US" sz="1800" b="0" dirty="0">
                          <a:solidFill>
                            <a:schemeClr val="tx1"/>
                          </a:solidFill>
                        </a:rPr>
                        <a:t>No obligation for cOAlition S funders to make a financial contributions</a:t>
                      </a:r>
                      <a:r>
                        <a:rPr lang="en-US" sz="2000" b="0" dirty="0">
                          <a:solidFill>
                            <a:schemeClr val="tx1"/>
                          </a:solidFill>
                        </a:rPr>
                        <a:t/>
                      </a:r>
                      <a:br>
                        <a:rPr lang="en-US" sz="2000" b="0" dirty="0">
                          <a:solidFill>
                            <a:schemeClr val="tx1"/>
                          </a:solidFill>
                        </a:rPr>
                      </a:br>
                      <a:endParaRPr lang="en-US" sz="2000" b="0" dirty="0">
                        <a:solidFill>
                          <a:schemeClr val="tx1"/>
                        </a:solidFill>
                      </a:endParaRPr>
                    </a:p>
                    <a:p>
                      <a:pPr marL="354013" indent="-354013">
                        <a:buFontTx/>
                        <a:buBlip>
                          <a:blip r:embed="rId2"/>
                        </a:buBlip>
                      </a:pPr>
                      <a:r>
                        <a:rPr lang="en-US" sz="2000" b="0" dirty="0">
                          <a:solidFill>
                            <a:schemeClr val="tx1"/>
                          </a:solidFill>
                        </a:rPr>
                        <a:t>Office expected to be up and running by January 2020</a:t>
                      </a:r>
                      <a:r>
                        <a:rPr lang="en-GB" sz="2000" b="0" dirty="0">
                          <a:solidFill>
                            <a:schemeClr val="tx1"/>
                          </a:solidFill>
                        </a:rPr>
                        <a:t/>
                      </a:r>
                      <a:br>
                        <a:rPr lang="en-GB" sz="2000" b="0" dirty="0">
                          <a:solidFill>
                            <a:schemeClr val="tx1"/>
                          </a:solidFill>
                        </a:rPr>
                      </a:br>
                      <a:endParaRPr lang="en-GB" sz="2000" b="0" dirty="0">
                        <a:solidFill>
                          <a:schemeClr val="tx1"/>
                        </a:solidFill>
                      </a:endParaRPr>
                    </a:p>
                    <a:p>
                      <a:pPr marL="171450" indent="-171450">
                        <a:buFontTx/>
                        <a:buBlip>
                          <a:blip r:embed="rId2"/>
                        </a:buBlip>
                      </a:pPr>
                      <a:endParaRPr lang="en-US" sz="2000" b="0" dirty="0">
                        <a:solidFill>
                          <a:schemeClr val="tx1"/>
                        </a:solidFill>
                      </a:endParaRPr>
                    </a:p>
                  </a:txBody>
                  <a:tcPr>
                    <a:noFill/>
                  </a:tcPr>
                </a:tc>
                <a:tc>
                  <a:txBody>
                    <a:bodyPr/>
                    <a:lstStyle/>
                    <a:p>
                      <a:pPr marL="228600" indent="-228600">
                        <a:buFontTx/>
                        <a:buBlip>
                          <a:blip r:embed="rId2"/>
                        </a:buBlip>
                      </a:pPr>
                      <a:endParaRPr lang="en-GB" sz="1300" b="0" kern="120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67379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526" y="402181"/>
            <a:ext cx="7704000" cy="900000"/>
          </a:xfrm>
        </p:spPr>
        <p:txBody>
          <a:bodyPr/>
          <a:lstStyle/>
          <a:p>
            <a:r>
              <a:rPr lang="nl-BE" b="1" dirty="0"/>
              <a:t>Other activities</a:t>
            </a:r>
          </a:p>
        </p:txBody>
      </p:sp>
      <p:graphicFrame>
        <p:nvGraphicFramePr>
          <p:cNvPr id="6" name="Content Placeholder 4"/>
          <p:cNvGraphicFramePr>
            <a:graphicFrameLocks/>
          </p:cNvGraphicFramePr>
          <p:nvPr/>
        </p:nvGraphicFramePr>
        <p:xfrm>
          <a:off x="191524" y="1794322"/>
          <a:ext cx="8666017" cy="4461622"/>
        </p:xfrm>
        <a:graphic>
          <a:graphicData uri="http://schemas.openxmlformats.org/drawingml/2006/table">
            <a:tbl>
              <a:tblPr firstRow="1" bandRow="1">
                <a:tableStyleId>{5C22544A-7EE6-4342-B048-85BDC9FD1C3A}</a:tableStyleId>
              </a:tblPr>
              <a:tblGrid>
                <a:gridCol w="8198228">
                  <a:extLst>
                    <a:ext uri="{9D8B030D-6E8A-4147-A177-3AD203B41FA5}">
                      <a16:colId xmlns:a16="http://schemas.microsoft.com/office/drawing/2014/main" val="20000"/>
                    </a:ext>
                  </a:extLst>
                </a:gridCol>
                <a:gridCol w="467789">
                  <a:extLst>
                    <a:ext uri="{9D8B030D-6E8A-4147-A177-3AD203B41FA5}">
                      <a16:colId xmlns:a16="http://schemas.microsoft.com/office/drawing/2014/main" val="20001"/>
                    </a:ext>
                  </a:extLst>
                </a:gridCol>
              </a:tblGrid>
              <a:tr h="4461622">
                <a:tc>
                  <a:txBody>
                    <a:bodyPr/>
                    <a:lstStyle/>
                    <a:p>
                      <a:pPr marL="171450" indent="-171450">
                        <a:buFontTx/>
                        <a:buBlip>
                          <a:blip r:embed="rId2"/>
                        </a:buBlip>
                      </a:pPr>
                      <a:r>
                        <a:rPr lang="en-US" sz="2000" b="0" dirty="0">
                          <a:solidFill>
                            <a:schemeClr val="tx1"/>
                          </a:solidFill>
                        </a:rPr>
                        <a:t> </a:t>
                      </a:r>
                      <a:endParaRPr lang="en-US" sz="2000" b="1" dirty="0">
                        <a:solidFill>
                          <a:schemeClr val="tx1"/>
                        </a:solidFill>
                      </a:endParaRPr>
                    </a:p>
                    <a:p>
                      <a:pPr marL="171450" indent="-171450">
                        <a:buFontTx/>
                        <a:buBlip>
                          <a:blip r:embed="rId2"/>
                        </a:buBlip>
                      </a:pPr>
                      <a:endParaRPr lang="en-US" sz="2000" b="0" dirty="0">
                        <a:solidFill>
                          <a:schemeClr val="tx1"/>
                        </a:solidFill>
                      </a:endParaRPr>
                    </a:p>
                  </a:txBody>
                  <a:tcPr>
                    <a:noFill/>
                  </a:tcPr>
                </a:tc>
                <a:tc>
                  <a:txBody>
                    <a:bodyPr/>
                    <a:lstStyle/>
                    <a:p>
                      <a:pPr marL="228600" indent="-228600">
                        <a:buFontTx/>
                        <a:buBlip>
                          <a:blip r:embed="rId2"/>
                        </a:buBlip>
                      </a:pPr>
                      <a:endParaRPr lang="en-GB" sz="1300" b="0" kern="120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2365277C-7E93-4AB7-AD5C-EE2266ED0ED9}"/>
              </a:ext>
            </a:extLst>
          </p:cNvPr>
          <p:cNvPicPr>
            <a:picLocks noChangeAspect="1"/>
          </p:cNvPicPr>
          <p:nvPr/>
        </p:nvPicPr>
        <p:blipFill>
          <a:blip r:embed="rId3"/>
          <a:stretch>
            <a:fillRect/>
          </a:stretch>
        </p:blipFill>
        <p:spPr>
          <a:xfrm>
            <a:off x="286459" y="1727483"/>
            <a:ext cx="8666018" cy="4404377"/>
          </a:xfrm>
          <a:prstGeom prst="rect">
            <a:avLst/>
          </a:prstGeom>
        </p:spPr>
      </p:pic>
      <p:sp>
        <p:nvSpPr>
          <p:cNvPr id="5" name="TextBox 4">
            <a:extLst>
              <a:ext uri="{FF2B5EF4-FFF2-40B4-BE49-F238E27FC236}">
                <a16:creationId xmlns:a16="http://schemas.microsoft.com/office/drawing/2014/main" id="{BB212C4D-299A-416E-9F55-DFE071A4F47B}"/>
              </a:ext>
            </a:extLst>
          </p:cNvPr>
          <p:cNvSpPr txBox="1"/>
          <p:nvPr/>
        </p:nvSpPr>
        <p:spPr>
          <a:xfrm>
            <a:off x="909204" y="5978945"/>
            <a:ext cx="6494319" cy="553998"/>
          </a:xfrm>
          <a:prstGeom prst="rect">
            <a:avLst/>
          </a:prstGeom>
          <a:noFill/>
        </p:spPr>
        <p:txBody>
          <a:bodyPr wrap="square" rtlCol="0">
            <a:spAutoFit/>
          </a:bodyPr>
          <a:lstStyle/>
          <a:p>
            <a:r>
              <a:rPr lang="en-GB" dirty="0">
                <a:hlinkClick r:id="rId4"/>
              </a:rPr>
              <a:t>https://www.coalition-s.org/workplan/</a:t>
            </a:r>
            <a:r>
              <a:rPr lang="en-GB" dirty="0"/>
              <a:t> </a:t>
            </a:r>
          </a:p>
        </p:txBody>
      </p:sp>
    </p:spTree>
    <p:extLst>
      <p:ext uri="{BB962C8B-B14F-4D97-AF65-F5344CB8AC3E}">
        <p14:creationId xmlns:p14="http://schemas.microsoft.com/office/powerpoint/2010/main" val="3808628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b="1" dirty="0"/>
              <a:t>Why Support Plan S </a:t>
            </a:r>
          </a:p>
        </p:txBody>
      </p:sp>
      <p:sp>
        <p:nvSpPr>
          <p:cNvPr id="3" name="Rectangle 2">
            <a:extLst>
              <a:ext uri="{FF2B5EF4-FFF2-40B4-BE49-F238E27FC236}">
                <a16:creationId xmlns:a16="http://schemas.microsoft.com/office/drawing/2014/main" id="{F531460A-C958-4B3F-9F83-E086B400B74E}"/>
              </a:ext>
            </a:extLst>
          </p:cNvPr>
          <p:cNvSpPr/>
          <p:nvPr/>
        </p:nvSpPr>
        <p:spPr>
          <a:xfrm>
            <a:off x="512064" y="2032588"/>
            <a:ext cx="7488936" cy="4688848"/>
          </a:xfrm>
          <a:prstGeom prst="rect">
            <a:avLst/>
          </a:prstGeom>
        </p:spPr>
        <p:txBody>
          <a:bodyPr wrap="square">
            <a:spAutoFit/>
          </a:bodyPr>
          <a:lstStyle/>
          <a:p>
            <a:pPr marL="357165" indent="-357165" defTabSz="357165">
              <a:spcBef>
                <a:spcPts val="625"/>
              </a:spcBef>
              <a:buFont typeface="+mj-lt"/>
              <a:buAutoNum type="arabicPeriod"/>
            </a:pPr>
            <a:r>
              <a:rPr lang="en-GB" sz="2000" dirty="0">
                <a:solidFill>
                  <a:srgbClr val="000000"/>
                </a:solidFill>
                <a:latin typeface="HelveticaNeueLT Std Med Cn"/>
                <a:ea typeface="ＭＳ Ｐゴシック" pitchFamily="34" charset="-128"/>
              </a:rPr>
              <a:t>To democratise access to publicly funded knowledge: not a single person should be left behind </a:t>
            </a:r>
            <a:br>
              <a:rPr lang="en-GB" sz="2000" dirty="0">
                <a:solidFill>
                  <a:srgbClr val="000000"/>
                </a:solidFill>
                <a:latin typeface="HelveticaNeueLT Std Med Cn"/>
                <a:ea typeface="ＭＳ Ｐゴシック" pitchFamily="34" charset="-128"/>
              </a:rPr>
            </a:br>
            <a:endParaRPr lang="en-GB" sz="2000" dirty="0">
              <a:solidFill>
                <a:srgbClr val="000000"/>
              </a:solidFill>
              <a:latin typeface="HelveticaNeueLT Std Med Cn"/>
              <a:ea typeface="ＭＳ Ｐゴシック" pitchFamily="34" charset="-128"/>
            </a:endParaRPr>
          </a:p>
          <a:p>
            <a:pPr marL="357165" indent="-357165" defTabSz="357165">
              <a:spcBef>
                <a:spcPts val="625"/>
              </a:spcBef>
              <a:buFont typeface="+mj-lt"/>
              <a:buAutoNum type="arabicPeriod"/>
            </a:pPr>
            <a:r>
              <a:rPr lang="en-GB" sz="2000" dirty="0">
                <a:solidFill>
                  <a:srgbClr val="000000"/>
                </a:solidFill>
                <a:latin typeface="HelveticaNeueLT Std Med Cn"/>
                <a:ea typeface="ＭＳ Ｐゴシック" pitchFamily="34" charset="-128"/>
              </a:rPr>
              <a:t>To optimise the dissemination and exploitation of knowledge by allowing others (including machines) to build on the results of their peers and to allow all researchers to access knowledge generated in other parts of world </a:t>
            </a:r>
            <a:br>
              <a:rPr lang="en-GB" sz="2000" dirty="0">
                <a:solidFill>
                  <a:srgbClr val="000000"/>
                </a:solidFill>
                <a:latin typeface="HelveticaNeueLT Std Med Cn"/>
                <a:ea typeface="ＭＳ Ｐゴシック" pitchFamily="34" charset="-128"/>
              </a:rPr>
            </a:br>
            <a:endParaRPr lang="en-GB" sz="2000" dirty="0">
              <a:solidFill>
                <a:srgbClr val="000000"/>
              </a:solidFill>
              <a:latin typeface="HelveticaNeueLT Std Med Cn"/>
              <a:ea typeface="ＭＳ Ｐゴシック" pitchFamily="34" charset="-128"/>
            </a:endParaRPr>
          </a:p>
          <a:p>
            <a:pPr marL="357165" indent="-357165" defTabSz="357165">
              <a:spcBef>
                <a:spcPts val="625"/>
              </a:spcBef>
              <a:buFont typeface="+mj-lt"/>
              <a:buAutoNum type="arabicPeriod"/>
            </a:pPr>
            <a:r>
              <a:rPr lang="en-GB" sz="2000" dirty="0">
                <a:solidFill>
                  <a:srgbClr val="000000"/>
                </a:solidFill>
                <a:latin typeface="HelveticaNeueLT Std Med Cn"/>
                <a:ea typeface="ＭＳ Ｐゴシック" pitchFamily="34" charset="-128"/>
              </a:rPr>
              <a:t>To show that you are eager to serve mankind with your knowledge </a:t>
            </a:r>
          </a:p>
          <a:p>
            <a:pPr marL="357165" indent="-357165" defTabSz="357165">
              <a:spcBef>
                <a:spcPts val="625"/>
              </a:spcBef>
              <a:buFont typeface="+mj-lt"/>
              <a:buAutoNum type="arabicPeriod"/>
            </a:pPr>
            <a:endParaRPr lang="en-GB" sz="2000" dirty="0">
              <a:solidFill>
                <a:srgbClr val="000000"/>
              </a:solidFill>
              <a:latin typeface="HelveticaNeueLT Std Med Cn"/>
              <a:ea typeface="ＭＳ Ｐゴシック" pitchFamily="34" charset="-128"/>
            </a:endParaRPr>
          </a:p>
          <a:p>
            <a:pPr defTabSz="357165">
              <a:spcBef>
                <a:spcPts val="625"/>
              </a:spcBef>
            </a:pPr>
            <a:endParaRPr lang="en-GB" sz="2400" dirty="0">
              <a:solidFill>
                <a:srgbClr val="003170"/>
              </a:solidFill>
              <a:latin typeface="HelveticaNeueLT Std Med Cn"/>
              <a:ea typeface="ＭＳ Ｐゴシック" pitchFamily="34" charset="-128"/>
            </a:endParaRPr>
          </a:p>
          <a:p>
            <a:pPr defTabSz="357165">
              <a:spcBef>
                <a:spcPts val="625"/>
              </a:spcBef>
            </a:pPr>
            <a:r>
              <a:rPr lang="en-GB" sz="1094" dirty="0">
                <a:solidFill>
                  <a:srgbClr val="003170"/>
                </a:solidFill>
                <a:latin typeface="Arial"/>
                <a:ea typeface="ＭＳ Ｐゴシック" pitchFamily="34" charset="-128"/>
              </a:rPr>
              <a:t/>
            </a:r>
            <a:br>
              <a:rPr lang="en-GB" sz="1094" dirty="0">
                <a:solidFill>
                  <a:srgbClr val="003170"/>
                </a:solidFill>
                <a:latin typeface="Arial"/>
                <a:ea typeface="ＭＳ Ｐゴシック" pitchFamily="34" charset="-128"/>
              </a:rPr>
            </a:br>
            <a:endParaRPr lang="en-GB" sz="1875" dirty="0">
              <a:solidFill>
                <a:srgbClr val="003170"/>
              </a:solidFill>
              <a:latin typeface="Arial"/>
              <a:ea typeface="ＭＳ Ｐゴシック" pitchFamily="34" charset="-128"/>
            </a:endParaRPr>
          </a:p>
        </p:txBody>
      </p:sp>
    </p:spTree>
    <p:extLst>
      <p:ext uri="{BB962C8B-B14F-4D97-AF65-F5344CB8AC3E}">
        <p14:creationId xmlns:p14="http://schemas.microsoft.com/office/powerpoint/2010/main" val="2847070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lvl="0"/>
            <a:r>
              <a:rPr lang="en-GB" dirty="0"/>
              <a:t>Revised Plan S principles and implementation guidance: </a:t>
            </a:r>
            <a:r>
              <a:rPr lang="en-GB" dirty="0">
                <a:hlinkClick r:id="rId2"/>
              </a:rPr>
              <a:t>http://bit.ly/2M3Z6E3</a:t>
            </a:r>
            <a:endParaRPr lang="en-GB" dirty="0"/>
          </a:p>
          <a:p>
            <a:pPr lvl="0"/>
            <a:r>
              <a:rPr lang="en-GB" dirty="0"/>
              <a:t>Rationale for the revisions made to the Plan S principles and implementation guidance: </a:t>
            </a:r>
            <a:r>
              <a:rPr lang="en-GB" dirty="0">
                <a:hlinkClick r:id="rId3"/>
              </a:rPr>
              <a:t>http://bit.ly/2JYVTmu</a:t>
            </a:r>
            <a:r>
              <a:rPr lang="en-GB" dirty="0"/>
              <a:t> </a:t>
            </a:r>
          </a:p>
          <a:p>
            <a:pPr lvl="0"/>
            <a:r>
              <a:rPr lang="en-GB" dirty="0"/>
              <a:t>cOAlition S participating funders: </a:t>
            </a:r>
            <a:r>
              <a:rPr lang="en-GB" dirty="0">
                <a:hlinkClick r:id="rId4"/>
              </a:rPr>
              <a:t>http://bit.ly/2M5XSZ0</a:t>
            </a:r>
            <a:r>
              <a:rPr lang="en-GB" dirty="0"/>
              <a:t> </a:t>
            </a:r>
          </a:p>
          <a:p>
            <a:endParaRPr lang="en-GB" dirty="0"/>
          </a:p>
        </p:txBody>
      </p:sp>
      <p:sp>
        <p:nvSpPr>
          <p:cNvPr id="3" name="Title 2"/>
          <p:cNvSpPr>
            <a:spLocks noGrp="1"/>
          </p:cNvSpPr>
          <p:nvPr>
            <p:ph type="title"/>
          </p:nvPr>
        </p:nvSpPr>
        <p:spPr/>
        <p:txBody>
          <a:bodyPr/>
          <a:lstStyle/>
          <a:p>
            <a:r>
              <a:rPr lang="en-GB" b="1" dirty="0"/>
              <a:t>Further</a:t>
            </a:r>
            <a:r>
              <a:rPr lang="fr-FR" b="1" dirty="0"/>
              <a:t> </a:t>
            </a:r>
            <a:r>
              <a:rPr lang="fr-FR" b="1" dirty="0" err="1"/>
              <a:t>Details</a:t>
            </a:r>
            <a:r>
              <a:rPr lang="fr-FR" b="1" dirty="0"/>
              <a:t>:</a:t>
            </a:r>
            <a:endParaRPr lang="en-GB" b="1" dirty="0"/>
          </a:p>
        </p:txBody>
      </p:sp>
    </p:spTree>
    <p:extLst>
      <p:ext uri="{BB962C8B-B14F-4D97-AF65-F5344CB8AC3E}">
        <p14:creationId xmlns:p14="http://schemas.microsoft.com/office/powerpoint/2010/main" val="1141255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b="1" dirty="0"/>
              <a:t>For More Information:</a:t>
            </a:r>
          </a:p>
        </p:txBody>
      </p:sp>
      <p:sp>
        <p:nvSpPr>
          <p:cNvPr id="5" name="Content Placeholder 4"/>
          <p:cNvSpPr>
            <a:spLocks noGrp="1"/>
          </p:cNvSpPr>
          <p:nvPr>
            <p:ph sz="quarter" idx="10"/>
          </p:nvPr>
        </p:nvSpPr>
        <p:spPr/>
        <p:txBody>
          <a:bodyPr/>
          <a:lstStyle/>
          <a:p>
            <a:r>
              <a:rPr lang="nl-BE" dirty="0">
                <a:hlinkClick r:id="rId2"/>
              </a:rPr>
              <a:t>https://www.coalition-s.org/</a:t>
            </a:r>
            <a:endParaRPr lang="nl-BE" dirty="0"/>
          </a:p>
          <a:p>
            <a:r>
              <a:rPr lang="nl-BE" dirty="0"/>
              <a:t>Twitter: DSweeneyUK</a:t>
            </a:r>
          </a:p>
          <a:p>
            <a:r>
              <a:rPr lang="nl-BE" dirty="0"/>
              <a:t>Email: David.Sweeney@re.ukri.org</a:t>
            </a:r>
          </a:p>
          <a:p>
            <a:pPr marL="0" indent="0">
              <a:buNone/>
            </a:pPr>
            <a:endParaRPr lang="nl-BE" dirty="0"/>
          </a:p>
          <a:p>
            <a:endParaRPr lang="nl-BE" dirty="0"/>
          </a:p>
          <a:p>
            <a:pPr marL="0" indent="0">
              <a:buNone/>
            </a:pPr>
            <a:endParaRPr lang="nl-BE" dirty="0"/>
          </a:p>
          <a:p>
            <a:pPr marL="0" indent="0" algn="ctr">
              <a:buNone/>
            </a:pPr>
            <a:r>
              <a:rPr lang="nl-BE" dirty="0" err="1"/>
              <a:t>Thank</a:t>
            </a:r>
            <a:r>
              <a:rPr lang="nl-BE" dirty="0"/>
              <a:t> </a:t>
            </a:r>
            <a:r>
              <a:rPr lang="nl-BE" dirty="0" err="1"/>
              <a:t>you</a:t>
            </a:r>
            <a:r>
              <a:rPr lang="nl-BE" dirty="0"/>
              <a:t> </a:t>
            </a:r>
            <a:r>
              <a:rPr lang="nl-BE" dirty="0" err="1"/>
              <a:t>for</a:t>
            </a:r>
            <a:r>
              <a:rPr lang="nl-BE" dirty="0"/>
              <a:t> </a:t>
            </a:r>
            <a:r>
              <a:rPr lang="nl-BE" dirty="0" err="1"/>
              <a:t>your</a:t>
            </a:r>
            <a:r>
              <a:rPr lang="nl-BE" dirty="0"/>
              <a:t> attention!</a:t>
            </a:r>
          </a:p>
          <a:p>
            <a:pPr marL="0" indent="0" algn="ctr">
              <a:buNone/>
            </a:pPr>
            <a:endParaRPr lang="nl-BE" dirty="0"/>
          </a:p>
        </p:txBody>
      </p:sp>
    </p:spTree>
    <p:extLst>
      <p:ext uri="{BB962C8B-B14F-4D97-AF65-F5344CB8AC3E}">
        <p14:creationId xmlns:p14="http://schemas.microsoft.com/office/powerpoint/2010/main" val="11994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b="1" dirty="0"/>
              <a:t>The Reality...</a:t>
            </a:r>
          </a:p>
        </p:txBody>
      </p:sp>
      <p:sp>
        <p:nvSpPr>
          <p:cNvPr id="3" name="Rectangle 2">
            <a:extLst>
              <a:ext uri="{FF2B5EF4-FFF2-40B4-BE49-F238E27FC236}">
                <a16:creationId xmlns:a16="http://schemas.microsoft.com/office/drawing/2014/main" id="{FA32329F-0AE4-4247-ADE6-46067097C029}"/>
              </a:ext>
            </a:extLst>
          </p:cNvPr>
          <p:cNvSpPr/>
          <p:nvPr/>
        </p:nvSpPr>
        <p:spPr>
          <a:xfrm>
            <a:off x="530352" y="5422392"/>
            <a:ext cx="8229599" cy="1227131"/>
          </a:xfrm>
          <a:prstGeom prst="rect">
            <a:avLst/>
          </a:prstGeom>
        </p:spPr>
        <p:txBody>
          <a:bodyPr wrap="square">
            <a:spAutoFit/>
          </a:bodyPr>
          <a:lstStyle/>
          <a:p>
            <a:pPr marL="267873" indent="-267873" fontAlgn="base">
              <a:spcBef>
                <a:spcPts val="625"/>
              </a:spcBef>
              <a:spcAft>
                <a:spcPct val="0"/>
              </a:spcAft>
              <a:buFont typeface="Arial" panose="020B0604020202020204" pitchFamily="34" charset="0"/>
              <a:buChar char="•"/>
            </a:pPr>
            <a:r>
              <a:rPr lang="en-GB" sz="1875" b="1" kern="0" dirty="0">
                <a:solidFill>
                  <a:srgbClr val="000000"/>
                </a:solidFill>
                <a:latin typeface="HelveticaNeueLT Std Med Cn"/>
                <a:ea typeface="ＭＳ Ｐゴシック" pitchFamily="34" charset="-128"/>
              </a:rPr>
              <a:t>Current approaches to OA – including support for hybrid – not bringing about the transformation we seek</a:t>
            </a:r>
          </a:p>
          <a:p>
            <a:pPr marL="848266" lvl="1" indent="-267873" fontAlgn="base">
              <a:spcBef>
                <a:spcPts val="625"/>
              </a:spcBef>
              <a:spcAft>
                <a:spcPct val="0"/>
              </a:spcAft>
              <a:buFont typeface="Arial"/>
              <a:buChar char="•"/>
            </a:pPr>
            <a:r>
              <a:rPr lang="en-GB" sz="1562" b="1" kern="0" dirty="0">
                <a:solidFill>
                  <a:srgbClr val="000000"/>
                </a:solidFill>
                <a:ea typeface="ＭＳ Ｐゴシック" pitchFamily="34" charset="-128"/>
              </a:rPr>
              <a:t>Estimated that 76% of research published in 2016 is behind a paywall on publication</a:t>
            </a:r>
          </a:p>
        </p:txBody>
      </p:sp>
      <p:pic>
        <p:nvPicPr>
          <p:cNvPr id="2" name="Picture 1">
            <a:extLst>
              <a:ext uri="{FF2B5EF4-FFF2-40B4-BE49-F238E27FC236}">
                <a16:creationId xmlns:a16="http://schemas.microsoft.com/office/drawing/2014/main" id="{91F232A3-D4EB-4C7C-924D-13EFE4086671}"/>
              </a:ext>
            </a:extLst>
          </p:cNvPr>
          <p:cNvPicPr>
            <a:picLocks noChangeAspect="1"/>
          </p:cNvPicPr>
          <p:nvPr/>
        </p:nvPicPr>
        <p:blipFill>
          <a:blip r:embed="rId2"/>
          <a:stretch>
            <a:fillRect/>
          </a:stretch>
        </p:blipFill>
        <p:spPr>
          <a:xfrm>
            <a:off x="1529097" y="2139956"/>
            <a:ext cx="6085804" cy="2863908"/>
          </a:xfrm>
          <a:prstGeom prst="rect">
            <a:avLst/>
          </a:prstGeom>
        </p:spPr>
      </p:pic>
    </p:spTree>
    <p:extLst>
      <p:ext uri="{BB962C8B-B14F-4D97-AF65-F5344CB8AC3E}">
        <p14:creationId xmlns:p14="http://schemas.microsoft.com/office/powerpoint/2010/main" val="322582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719999" y="2593571"/>
            <a:ext cx="7704000" cy="3968082"/>
          </a:xfrm>
        </p:spPr>
        <p:txBody>
          <a:bodyPr/>
          <a:lstStyle/>
          <a:p>
            <a:pPr marL="0" indent="0">
              <a:buNone/>
            </a:pPr>
            <a:endParaRPr lang="en-GB" sz="1300" b="1" dirty="0">
              <a:solidFill>
                <a:srgbClr val="00638F"/>
              </a:solidFill>
              <a:latin typeface="Verdana" panose="020B0604030504040204" pitchFamily="34" charset="0"/>
              <a:ea typeface="Verdana" panose="020B0604030504040204" pitchFamily="34" charset="0"/>
              <a:cs typeface="Verdana" panose="020B0604030504040204" pitchFamily="34" charset="0"/>
            </a:endParaRPr>
          </a:p>
          <a:p>
            <a:pPr lvl="1"/>
            <a:r>
              <a:rPr lang="en-GB" sz="1300" b="1" dirty="0">
                <a:solidFill>
                  <a:srgbClr val="00638F"/>
                </a:solidFill>
                <a:latin typeface="Verdana" panose="020B0604030504040204" pitchFamily="34" charset="0"/>
                <a:ea typeface="Verdana" panose="020B0604030504040204" pitchFamily="34" charset="0"/>
                <a:cs typeface="Verdana" panose="020B0604030504040204" pitchFamily="34" charset="0"/>
              </a:rPr>
              <a:t>The Council Conclusions of 27 May 2016 on the transition towards an Open Science system state that all publicly funded scientific publications should be available in Open Access by 2020;</a:t>
            </a:r>
          </a:p>
          <a:p>
            <a:pPr marL="288000" lvl="1" indent="0">
              <a:buNone/>
            </a:pPr>
            <a:endParaRPr lang="en-GB" sz="1300" b="1" dirty="0">
              <a:solidFill>
                <a:srgbClr val="00638F"/>
              </a:solidFill>
              <a:latin typeface="Verdana" panose="020B0604030504040204" pitchFamily="34" charset="0"/>
              <a:ea typeface="Verdana" panose="020B0604030504040204" pitchFamily="34" charset="0"/>
              <a:cs typeface="Verdana" panose="020B0604030504040204" pitchFamily="34" charset="0"/>
            </a:endParaRPr>
          </a:p>
          <a:p>
            <a:pPr lvl="1"/>
            <a:r>
              <a:rPr lang="en-GB" sz="1300" b="1" dirty="0">
                <a:solidFill>
                  <a:srgbClr val="00638F"/>
                </a:solidFill>
                <a:latin typeface="Verdana" panose="020B0604030504040204" pitchFamily="34" charset="0"/>
                <a:ea typeface="Verdana" panose="020B0604030504040204" pitchFamily="34" charset="0"/>
                <a:cs typeface="Verdana" panose="020B0604030504040204" pitchFamily="34" charset="0"/>
              </a:rPr>
              <a:t>The 2020 target is an achievable but demanding target, which can only be met with a clear roadmap, efficient coordination with Member States and an active dialogue with the publishing industry and other interested stakeholders; </a:t>
            </a:r>
          </a:p>
          <a:p>
            <a:pPr marL="288000" lvl="1" indent="0">
              <a:buNone/>
            </a:pPr>
            <a:endParaRPr lang="en-GB" sz="1300" b="1" dirty="0">
              <a:solidFill>
                <a:srgbClr val="00638F"/>
              </a:solidFill>
              <a:latin typeface="Verdana" panose="020B0604030504040204" pitchFamily="34" charset="0"/>
              <a:ea typeface="Verdana" panose="020B0604030504040204" pitchFamily="34" charset="0"/>
              <a:cs typeface="Verdana" panose="020B0604030504040204" pitchFamily="34" charset="0"/>
            </a:endParaRPr>
          </a:p>
          <a:p>
            <a:pPr lvl="1"/>
            <a:r>
              <a:rPr lang="en-GB" sz="1300" b="1" dirty="0">
                <a:solidFill>
                  <a:srgbClr val="00638F"/>
                </a:solidFill>
                <a:latin typeface="Verdana" panose="020B0604030504040204" pitchFamily="34" charset="0"/>
                <a:ea typeface="Verdana" panose="020B0604030504040204" pitchFamily="34" charset="0"/>
                <a:cs typeface="Verdana" panose="020B0604030504040204" pitchFamily="34" charset="0"/>
              </a:rPr>
              <a:t>Decision to appoint a Senior Adviser for Open Access and Innovation to report on the state of play on Open Access in the EU and third countries and to come with concrete policy recommendations for the Commission by 30 June 2019;</a:t>
            </a:r>
          </a:p>
          <a:p>
            <a:pPr marL="288000" lvl="1" indent="0">
              <a:buNone/>
            </a:pPr>
            <a:endParaRPr lang="en-GB" sz="1300" b="1" i="1" dirty="0">
              <a:solidFill>
                <a:srgbClr val="00638F"/>
              </a:solidFill>
              <a:latin typeface="Verdana" panose="020B0604030504040204" pitchFamily="34" charset="0"/>
              <a:ea typeface="Verdana" panose="020B0604030504040204" pitchFamily="34" charset="0"/>
              <a:cs typeface="Verdana" panose="020B0604030504040204" pitchFamily="34" charset="0"/>
            </a:endParaRPr>
          </a:p>
          <a:p>
            <a:pPr marL="288000" lvl="1" indent="0">
              <a:buNone/>
            </a:pPr>
            <a:r>
              <a:rPr lang="en-GB" sz="1300" b="1" i="1" dirty="0">
                <a:solidFill>
                  <a:srgbClr val="00638F"/>
                </a:solidFill>
                <a:latin typeface="Verdana" panose="020B0604030504040204" pitchFamily="34" charset="0"/>
                <a:ea typeface="Verdana" panose="020B0604030504040204" pitchFamily="34" charset="0"/>
                <a:cs typeface="Verdana" panose="020B0604030504040204" pitchFamily="34" charset="0"/>
              </a:rPr>
              <a:t>You will report to me, Vice President Ansip and Vice-President Katainen.</a:t>
            </a:r>
          </a:p>
          <a:p>
            <a:endParaRPr lang="en-GB" sz="1400" dirty="0"/>
          </a:p>
          <a:p>
            <a:pPr marL="0" indent="0">
              <a:buNone/>
            </a:pPr>
            <a:endParaRPr lang="nl-BE" dirty="0"/>
          </a:p>
        </p:txBody>
      </p:sp>
      <p:sp>
        <p:nvSpPr>
          <p:cNvPr id="4" name="Title 3"/>
          <p:cNvSpPr>
            <a:spLocks noGrp="1"/>
          </p:cNvSpPr>
          <p:nvPr>
            <p:ph type="title"/>
          </p:nvPr>
        </p:nvSpPr>
        <p:spPr/>
        <p:txBody>
          <a:bodyPr/>
          <a:lstStyle/>
          <a:p>
            <a:r>
              <a:rPr lang="nl-BE" b="1" dirty="0"/>
              <a:t>The Open Access </a:t>
            </a:r>
            <a:r>
              <a:rPr lang="nl-BE" b="1" dirty="0" err="1"/>
              <a:t>Envoy</a:t>
            </a:r>
            <a:r>
              <a:rPr lang="nl-BE" b="1" dirty="0"/>
              <a:t> of European </a:t>
            </a:r>
            <a:r>
              <a:rPr lang="nl-BE" b="1" dirty="0" err="1"/>
              <a:t>Commission’s</a:t>
            </a:r>
            <a:r>
              <a:rPr lang="nl-BE" b="1" dirty="0"/>
              <a:t> </a:t>
            </a:r>
            <a:r>
              <a:rPr lang="nl-BE" b="1" dirty="0" err="1"/>
              <a:t>mandate</a:t>
            </a:r>
            <a:endParaRPr lang="nl-BE" b="1" dirty="0"/>
          </a:p>
        </p:txBody>
      </p:sp>
      <p:pic>
        <p:nvPicPr>
          <p:cNvPr id="6" name="Picture 1" descr="Juncker President 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25" y="1707283"/>
            <a:ext cx="3852027" cy="79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57635" y="2198510"/>
            <a:ext cx="1981632" cy="307777"/>
          </a:xfrm>
          <a:prstGeom prst="rect">
            <a:avLst/>
          </a:prstGeom>
        </p:spPr>
        <p:txBody>
          <a:bodyPr wrap="none">
            <a:spAutoFit/>
          </a:bodyPr>
          <a:lstStyle/>
          <a:p>
            <a:pPr algn="r" fontAlgn="base">
              <a:spcBef>
                <a:spcPct val="0"/>
              </a:spcBef>
              <a:spcAft>
                <a:spcPct val="0"/>
              </a:spcAft>
            </a:pPr>
            <a:r>
              <a:rPr lang="fr-BE" sz="1400" b="1" i="1" dirty="0">
                <a:solidFill>
                  <a:srgbClr val="0F5494"/>
                </a:solidFill>
                <a:latin typeface="Verdana" pitchFamily="34" charset="0"/>
                <a:ea typeface="ＭＳ Ｐゴシック" pitchFamily="34" charset="-128"/>
              </a:rPr>
              <a:t>28 February 2018</a:t>
            </a:r>
            <a:endParaRPr lang="x-none" sz="1400" b="1" i="1" dirty="0" err="1">
              <a:solidFill>
                <a:srgbClr val="0F5494"/>
              </a:solidFill>
              <a:latin typeface="Verdana" pitchFamily="34" charset="0"/>
              <a:ea typeface="ＭＳ Ｐゴシック" pitchFamily="34" charset="-128"/>
            </a:endParaRPr>
          </a:p>
        </p:txBody>
      </p:sp>
    </p:spTree>
    <p:extLst>
      <p:ext uri="{BB962C8B-B14F-4D97-AF65-F5344CB8AC3E}">
        <p14:creationId xmlns:p14="http://schemas.microsoft.com/office/powerpoint/2010/main" val="74919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The Motivation</a:t>
            </a:r>
            <a:endParaRPr lang="en-GB" dirty="0"/>
          </a:p>
        </p:txBody>
      </p:sp>
      <p:pic>
        <p:nvPicPr>
          <p:cNvPr id="2" name="Content Placeholder 1"/>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564101" y="1873971"/>
            <a:ext cx="8074862" cy="4037432"/>
          </a:xfrm>
        </p:spPr>
      </p:pic>
    </p:spTree>
    <p:extLst>
      <p:ext uri="{BB962C8B-B14F-4D97-AF65-F5344CB8AC3E}">
        <p14:creationId xmlns:p14="http://schemas.microsoft.com/office/powerpoint/2010/main" val="41168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marL="0" indent="0">
              <a:buNone/>
            </a:pPr>
            <a:endParaRPr lang="en-US" b="1" dirty="0"/>
          </a:p>
          <a:p>
            <a:pPr marL="0" indent="0" algn="just">
              <a:buNone/>
            </a:pPr>
            <a:r>
              <a:rPr lang="en-US" b="1" dirty="0"/>
              <a:t>“After 1 January 2021 scientific publications on the results from research funded by public grants provided by national and European research councils and funding bodies, must be published in compliant Open Access Journals or on compliant Open Access Platforms.”</a:t>
            </a:r>
            <a:endParaRPr lang="en-GB" dirty="0"/>
          </a:p>
          <a:p>
            <a:pPr marL="0" indent="0">
              <a:buNone/>
            </a:pPr>
            <a:endParaRPr lang="nl-BE" dirty="0"/>
          </a:p>
        </p:txBody>
      </p:sp>
      <p:sp>
        <p:nvSpPr>
          <p:cNvPr id="4" name="Title 3"/>
          <p:cNvSpPr>
            <a:spLocks noGrp="1"/>
          </p:cNvSpPr>
          <p:nvPr>
            <p:ph type="title"/>
          </p:nvPr>
        </p:nvSpPr>
        <p:spPr/>
        <p:txBody>
          <a:bodyPr/>
          <a:lstStyle/>
          <a:p>
            <a:r>
              <a:rPr lang="nl-BE" b="1" dirty="0"/>
              <a:t>One Main Shared Objective</a:t>
            </a:r>
          </a:p>
        </p:txBody>
      </p:sp>
    </p:spTree>
    <p:extLst>
      <p:ext uri="{BB962C8B-B14F-4D97-AF65-F5344CB8AC3E}">
        <p14:creationId xmlns:p14="http://schemas.microsoft.com/office/powerpoint/2010/main" val="369545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1A7DF84-273B-4C63-B904-DC75DFC01128}"/>
              </a:ext>
            </a:extLst>
          </p:cNvPr>
          <p:cNvSpPr>
            <a:spLocks noGrp="1"/>
          </p:cNvSpPr>
          <p:nvPr>
            <p:ph sz="quarter" idx="10"/>
          </p:nvPr>
        </p:nvSpPr>
        <p:spPr/>
        <p:txBody>
          <a:bodyPr/>
          <a:lstStyle/>
          <a:p>
            <a:r>
              <a:rPr lang="en-GB" dirty="0"/>
              <a:t>Full and immediate Open Access (OA) to publications from publicly funded research </a:t>
            </a:r>
          </a:p>
          <a:p>
            <a:r>
              <a:rPr lang="en-GB" dirty="0"/>
              <a:t>Shift towards new models of academic publishing</a:t>
            </a:r>
          </a:p>
          <a:p>
            <a:r>
              <a:rPr lang="en-GB" dirty="0"/>
              <a:t>A system for scholarly publications that is more transparent, efficient and fair</a:t>
            </a:r>
          </a:p>
          <a:p>
            <a:r>
              <a:rPr lang="en-GB" dirty="0"/>
              <a:t>A culture that ensures that young scholars have opportunities to excel and advance their careers</a:t>
            </a:r>
          </a:p>
          <a:p>
            <a:r>
              <a:rPr lang="en-GB" dirty="0"/>
              <a:t>cOAlition S invites research funders, institutions, researchers, learned societies, and publishers to work together to make this happen</a:t>
            </a:r>
          </a:p>
          <a:p>
            <a:pPr marL="0" indent="0">
              <a:buNone/>
            </a:pPr>
            <a:endParaRPr lang="en-GB" dirty="0"/>
          </a:p>
          <a:p>
            <a:endParaRPr lang="en-GB" dirty="0"/>
          </a:p>
          <a:p>
            <a:pPr marL="0" indent="0">
              <a:buNone/>
            </a:pPr>
            <a:endParaRPr lang="en-GB" dirty="0"/>
          </a:p>
        </p:txBody>
      </p:sp>
      <p:sp>
        <p:nvSpPr>
          <p:cNvPr id="3" name="Tittel 2">
            <a:extLst>
              <a:ext uri="{FF2B5EF4-FFF2-40B4-BE49-F238E27FC236}">
                <a16:creationId xmlns:a16="http://schemas.microsoft.com/office/drawing/2014/main" id="{9BAA5575-8EBD-4402-90C3-DE47187C343B}"/>
              </a:ext>
            </a:extLst>
          </p:cNvPr>
          <p:cNvSpPr>
            <a:spLocks noGrp="1"/>
          </p:cNvSpPr>
          <p:nvPr>
            <p:ph type="title"/>
          </p:nvPr>
        </p:nvSpPr>
        <p:spPr/>
        <p:txBody>
          <a:bodyPr/>
          <a:lstStyle/>
          <a:p>
            <a:r>
              <a:rPr lang="nb-NO" b="1" dirty="0" err="1"/>
              <a:t>cOAlition</a:t>
            </a:r>
            <a:r>
              <a:rPr lang="nb-NO" b="1" dirty="0"/>
              <a:t> S </a:t>
            </a:r>
            <a:r>
              <a:rPr lang="nb-NO" b="1" dirty="0" err="1"/>
              <a:t>aims</a:t>
            </a:r>
            <a:r>
              <a:rPr lang="nb-NO" b="1" dirty="0"/>
              <a:t> for:</a:t>
            </a:r>
          </a:p>
        </p:txBody>
      </p:sp>
    </p:spTree>
    <p:extLst>
      <p:ext uri="{BB962C8B-B14F-4D97-AF65-F5344CB8AC3E}">
        <p14:creationId xmlns:p14="http://schemas.microsoft.com/office/powerpoint/2010/main" val="40948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91526" y="402181"/>
            <a:ext cx="7704000" cy="900000"/>
          </a:xfrm>
        </p:spPr>
        <p:txBody>
          <a:bodyPr/>
          <a:lstStyle/>
          <a:p>
            <a:r>
              <a:rPr lang="nl-BE" b="1" dirty="0"/>
              <a:t>Plan S : Built on strong principles</a:t>
            </a:r>
          </a:p>
        </p:txBody>
      </p:sp>
      <p:graphicFrame>
        <p:nvGraphicFramePr>
          <p:cNvPr id="6" name="Content Placeholder 4"/>
          <p:cNvGraphicFramePr>
            <a:graphicFrameLocks/>
          </p:cNvGraphicFramePr>
          <p:nvPr>
            <p:extLst/>
          </p:nvPr>
        </p:nvGraphicFramePr>
        <p:xfrm>
          <a:off x="191526" y="1794322"/>
          <a:ext cx="7704000" cy="944880"/>
        </p:xfrm>
        <a:graphic>
          <a:graphicData uri="http://schemas.openxmlformats.org/drawingml/2006/table">
            <a:tbl>
              <a:tblPr firstRow="1" bandRow="1">
                <a:tableStyleId>{5C22544A-7EE6-4342-B048-85BDC9FD1C3A}</a:tableStyleId>
              </a:tblPr>
              <a:tblGrid>
                <a:gridCol w="7380481">
                  <a:extLst>
                    <a:ext uri="{9D8B030D-6E8A-4147-A177-3AD203B41FA5}">
                      <a16:colId xmlns:a16="http://schemas.microsoft.com/office/drawing/2014/main" val="20000"/>
                    </a:ext>
                  </a:extLst>
                </a:gridCol>
                <a:gridCol w="323519">
                  <a:extLst>
                    <a:ext uri="{9D8B030D-6E8A-4147-A177-3AD203B41FA5}">
                      <a16:colId xmlns:a16="http://schemas.microsoft.com/office/drawing/2014/main" val="20001"/>
                    </a:ext>
                  </a:extLst>
                </a:gridCol>
              </a:tblGrid>
              <a:tr h="871057">
                <a:tc>
                  <a:txBody>
                    <a:bodyPr/>
                    <a:lstStyle/>
                    <a:p>
                      <a:pPr marL="171450" indent="-171450">
                        <a:buFontTx/>
                        <a:buBlip>
                          <a:blip r:embed="rId3"/>
                        </a:buBlip>
                      </a:pPr>
                      <a:r>
                        <a:rPr lang="en-US" sz="2000" b="0" dirty="0">
                          <a:solidFill>
                            <a:schemeClr val="tx1"/>
                          </a:solidFill>
                        </a:rPr>
                        <a:t> </a:t>
                      </a:r>
                      <a:r>
                        <a:rPr lang="en-US" sz="2800" b="0" dirty="0">
                          <a:solidFill>
                            <a:schemeClr val="tx1"/>
                          </a:solidFill>
                        </a:rPr>
                        <a:t>Publication fees should be transparent </a:t>
                      </a:r>
                      <a:br>
                        <a:rPr lang="en-US" sz="2800" b="0" dirty="0">
                          <a:solidFill>
                            <a:schemeClr val="tx1"/>
                          </a:solidFill>
                        </a:rPr>
                      </a:br>
                      <a:r>
                        <a:rPr lang="en-US" sz="2800" b="0" dirty="0">
                          <a:solidFill>
                            <a:schemeClr val="tx1"/>
                          </a:solidFill>
                        </a:rPr>
                        <a:t> and reasonable (</a:t>
                      </a:r>
                      <a:r>
                        <a:rPr lang="en-US" sz="2800" b="0" i="1" dirty="0">
                          <a:solidFill>
                            <a:schemeClr val="tx1"/>
                          </a:solidFill>
                        </a:rPr>
                        <a:t>Principle 5</a:t>
                      </a:r>
                      <a:r>
                        <a:rPr lang="en-US" sz="2800" b="0" dirty="0">
                          <a:solidFill>
                            <a:schemeClr val="tx1"/>
                          </a:solidFill>
                        </a:rPr>
                        <a:t>)</a:t>
                      </a:r>
                      <a:endParaRPr lang="en-US" sz="2800" b="1" dirty="0">
                        <a:solidFill>
                          <a:schemeClr val="tx1"/>
                        </a:solidFill>
                      </a:endParaRPr>
                    </a:p>
                  </a:txBody>
                  <a:tcPr>
                    <a:noFill/>
                  </a:tcPr>
                </a:tc>
                <a:tc>
                  <a:txBody>
                    <a:bodyPr/>
                    <a:lstStyle/>
                    <a:p>
                      <a:pPr marL="228600" indent="-228600">
                        <a:buFontTx/>
                        <a:buBlip>
                          <a:blip r:embed="rId3"/>
                        </a:buBlip>
                      </a:pPr>
                      <a:endParaRPr lang="en-GB" sz="1300" b="0" kern="120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bl>
          </a:graphicData>
        </a:graphic>
      </p:graphicFrame>
      <p:graphicFrame>
        <p:nvGraphicFramePr>
          <p:cNvPr id="5" name="Content Placeholder 4">
            <a:extLst>
              <a:ext uri="{FF2B5EF4-FFF2-40B4-BE49-F238E27FC236}">
                <a16:creationId xmlns:a16="http://schemas.microsoft.com/office/drawing/2014/main" id="{F488E9A5-EB00-5B44-B234-A20CF6026DE0}"/>
              </a:ext>
            </a:extLst>
          </p:cNvPr>
          <p:cNvGraphicFramePr>
            <a:graphicFrameLocks/>
          </p:cNvGraphicFramePr>
          <p:nvPr>
            <p:extLst/>
          </p:nvPr>
        </p:nvGraphicFramePr>
        <p:xfrm>
          <a:off x="191526" y="4199994"/>
          <a:ext cx="8952474" cy="518160"/>
        </p:xfrm>
        <a:graphic>
          <a:graphicData uri="http://schemas.openxmlformats.org/drawingml/2006/table">
            <a:tbl>
              <a:tblPr firstRow="1" bandRow="1">
                <a:tableStyleId>{5C22544A-7EE6-4342-B048-85BDC9FD1C3A}</a:tableStyleId>
              </a:tblPr>
              <a:tblGrid>
                <a:gridCol w="8576527">
                  <a:extLst>
                    <a:ext uri="{9D8B030D-6E8A-4147-A177-3AD203B41FA5}">
                      <a16:colId xmlns:a16="http://schemas.microsoft.com/office/drawing/2014/main" val="20000"/>
                    </a:ext>
                  </a:extLst>
                </a:gridCol>
                <a:gridCol w="375947">
                  <a:extLst>
                    <a:ext uri="{9D8B030D-6E8A-4147-A177-3AD203B41FA5}">
                      <a16:colId xmlns:a16="http://schemas.microsoft.com/office/drawing/2014/main" val="20001"/>
                    </a:ext>
                  </a:extLst>
                </a:gridCol>
              </a:tblGrid>
              <a:tr h="437744">
                <a:tc>
                  <a:txBody>
                    <a:bodyPr/>
                    <a:lstStyle/>
                    <a:p>
                      <a:pPr marL="171450" indent="-171450">
                        <a:buFontTx/>
                        <a:buBlip>
                          <a:blip r:embed="rId3"/>
                        </a:buBlip>
                      </a:pPr>
                      <a:r>
                        <a:rPr lang="en-US" sz="2000" b="1" dirty="0">
                          <a:solidFill>
                            <a:schemeClr val="tx1"/>
                          </a:solidFill>
                        </a:rPr>
                        <a:t> </a:t>
                      </a:r>
                      <a:r>
                        <a:rPr lang="en-US" sz="2800" b="1" dirty="0">
                          <a:solidFill>
                            <a:schemeClr val="tx1"/>
                          </a:solidFill>
                        </a:rPr>
                        <a:t>Multiple routes </a:t>
                      </a:r>
                      <a:r>
                        <a:rPr lang="en-US" sz="2800" b="0" dirty="0">
                          <a:solidFill>
                            <a:schemeClr val="tx1"/>
                          </a:solidFill>
                        </a:rPr>
                        <a:t>to OA compliance (</a:t>
                      </a:r>
                      <a:r>
                        <a:rPr lang="en-US" sz="2800" b="0" i="1" dirty="0">
                          <a:solidFill>
                            <a:schemeClr val="tx1"/>
                          </a:solidFill>
                        </a:rPr>
                        <a:t>Principle 5</a:t>
                      </a:r>
                      <a:r>
                        <a:rPr lang="en-US" sz="2800" b="0" dirty="0">
                          <a:solidFill>
                            <a:schemeClr val="tx1"/>
                          </a:solidFill>
                        </a:rPr>
                        <a:t>)</a:t>
                      </a:r>
                    </a:p>
                  </a:txBody>
                  <a:tcPr>
                    <a:noFill/>
                  </a:tcPr>
                </a:tc>
                <a:tc>
                  <a:txBody>
                    <a:bodyPr/>
                    <a:lstStyle/>
                    <a:p>
                      <a:pPr marL="228600" indent="-228600">
                        <a:buFontTx/>
                        <a:buBlip>
                          <a:blip r:embed="rId3"/>
                        </a:buBlip>
                      </a:pPr>
                      <a:endParaRPr lang="en-GB" sz="1300" b="0" kern="120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bl>
          </a:graphicData>
        </a:graphic>
      </p:graphicFrame>
      <p:graphicFrame>
        <p:nvGraphicFramePr>
          <p:cNvPr id="7" name="Content Placeholder 4">
            <a:extLst>
              <a:ext uri="{FF2B5EF4-FFF2-40B4-BE49-F238E27FC236}">
                <a16:creationId xmlns:a16="http://schemas.microsoft.com/office/drawing/2014/main" id="{8F8403E5-8C88-6246-B873-5318ED6C801F}"/>
              </a:ext>
            </a:extLst>
          </p:cNvPr>
          <p:cNvGraphicFramePr>
            <a:graphicFrameLocks/>
          </p:cNvGraphicFramePr>
          <p:nvPr>
            <p:extLst/>
          </p:nvPr>
        </p:nvGraphicFramePr>
        <p:xfrm>
          <a:off x="191526" y="4964729"/>
          <a:ext cx="8952474" cy="1468877"/>
        </p:xfrm>
        <a:graphic>
          <a:graphicData uri="http://schemas.openxmlformats.org/drawingml/2006/table">
            <a:tbl>
              <a:tblPr firstRow="1" bandRow="1">
                <a:tableStyleId>{5C22544A-7EE6-4342-B048-85BDC9FD1C3A}</a:tableStyleId>
              </a:tblPr>
              <a:tblGrid>
                <a:gridCol w="8576527">
                  <a:extLst>
                    <a:ext uri="{9D8B030D-6E8A-4147-A177-3AD203B41FA5}">
                      <a16:colId xmlns:a16="http://schemas.microsoft.com/office/drawing/2014/main" val="20000"/>
                    </a:ext>
                  </a:extLst>
                </a:gridCol>
                <a:gridCol w="375947">
                  <a:extLst>
                    <a:ext uri="{9D8B030D-6E8A-4147-A177-3AD203B41FA5}">
                      <a16:colId xmlns:a16="http://schemas.microsoft.com/office/drawing/2014/main" val="20001"/>
                    </a:ext>
                  </a:extLst>
                </a:gridCol>
              </a:tblGrid>
              <a:tr h="1468877">
                <a:tc>
                  <a:txBody>
                    <a:bodyPr/>
                    <a:lstStyle/>
                    <a:p>
                      <a:pPr marL="171450" indent="-171450">
                        <a:buFontTx/>
                        <a:buBlip>
                          <a:blip r:embed="rId3"/>
                        </a:buBlip>
                      </a:pPr>
                      <a:r>
                        <a:rPr lang="en-US" sz="2000" b="0" dirty="0">
                          <a:solidFill>
                            <a:schemeClr val="tx1"/>
                          </a:solidFill>
                        </a:rPr>
                        <a:t> </a:t>
                      </a:r>
                      <a:r>
                        <a:rPr lang="en-US" sz="2800" b="0" dirty="0">
                          <a:solidFill>
                            <a:schemeClr val="tx1"/>
                          </a:solidFill>
                        </a:rPr>
                        <a:t>Commitment to assess research outputs based </a:t>
                      </a:r>
                      <a:br>
                        <a:rPr lang="en-US" sz="2800" b="0" dirty="0">
                          <a:solidFill>
                            <a:schemeClr val="tx1"/>
                          </a:solidFill>
                        </a:rPr>
                      </a:br>
                      <a:r>
                        <a:rPr lang="en-US" sz="2800" b="0" dirty="0">
                          <a:solidFill>
                            <a:schemeClr val="tx1"/>
                          </a:solidFill>
                        </a:rPr>
                        <a:t> on their </a:t>
                      </a:r>
                      <a:r>
                        <a:rPr lang="en-US" sz="2800" b="1" dirty="0">
                          <a:solidFill>
                            <a:schemeClr val="tx1"/>
                          </a:solidFill>
                        </a:rPr>
                        <a:t>intrinsic merit </a:t>
                      </a:r>
                      <a:r>
                        <a:rPr lang="en-US" sz="2800" b="0" dirty="0">
                          <a:solidFill>
                            <a:schemeClr val="tx1"/>
                          </a:solidFill>
                        </a:rPr>
                        <a:t>and NOT their venue of</a:t>
                      </a:r>
                      <a:br>
                        <a:rPr lang="en-US" sz="2800" b="0" dirty="0">
                          <a:solidFill>
                            <a:schemeClr val="tx1"/>
                          </a:solidFill>
                        </a:rPr>
                      </a:br>
                      <a:r>
                        <a:rPr lang="en-US" sz="2800" b="0" dirty="0">
                          <a:solidFill>
                            <a:schemeClr val="tx1"/>
                          </a:solidFill>
                        </a:rPr>
                        <a:t> publication, following DORA (</a:t>
                      </a:r>
                      <a:r>
                        <a:rPr lang="en-US" sz="2800" b="0" i="1" dirty="0">
                          <a:solidFill>
                            <a:schemeClr val="tx1"/>
                          </a:solidFill>
                        </a:rPr>
                        <a:t>Principle 10</a:t>
                      </a:r>
                      <a:r>
                        <a:rPr lang="en-US" sz="2800" b="0" dirty="0">
                          <a:solidFill>
                            <a:schemeClr val="tx1"/>
                          </a:solidFill>
                        </a:rPr>
                        <a:t>).</a:t>
                      </a:r>
                    </a:p>
                  </a:txBody>
                  <a:tcPr>
                    <a:noFill/>
                  </a:tcPr>
                </a:tc>
                <a:tc>
                  <a:txBody>
                    <a:bodyPr/>
                    <a:lstStyle/>
                    <a:p>
                      <a:pPr marL="228600" indent="-228600">
                        <a:buFontTx/>
                        <a:buBlip>
                          <a:blip r:embed="rId3"/>
                        </a:buBlip>
                      </a:pPr>
                      <a:endParaRPr lang="en-GB" sz="1300" b="0" kern="120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bl>
          </a:graphicData>
        </a:graphic>
      </p:graphicFrame>
      <p:pic>
        <p:nvPicPr>
          <p:cNvPr id="8" name="Picture 7">
            <a:extLst>
              <a:ext uri="{FF2B5EF4-FFF2-40B4-BE49-F238E27FC236}">
                <a16:creationId xmlns:a16="http://schemas.microsoft.com/office/drawing/2014/main" id="{54F07DB3-35D5-A240-8E6D-4D9A31123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3537" y="5296607"/>
            <a:ext cx="901149" cy="1327393"/>
          </a:xfrm>
          <a:prstGeom prst="rect">
            <a:avLst/>
          </a:prstGeom>
        </p:spPr>
      </p:pic>
      <p:graphicFrame>
        <p:nvGraphicFramePr>
          <p:cNvPr id="9" name="Content Placeholder 4">
            <a:extLst>
              <a:ext uri="{FF2B5EF4-FFF2-40B4-BE49-F238E27FC236}">
                <a16:creationId xmlns:a16="http://schemas.microsoft.com/office/drawing/2014/main" id="{F32E7029-9538-0242-A3C9-505521A103DF}"/>
              </a:ext>
            </a:extLst>
          </p:cNvPr>
          <p:cNvGraphicFramePr>
            <a:graphicFrameLocks/>
          </p:cNvGraphicFramePr>
          <p:nvPr>
            <p:extLst/>
          </p:nvPr>
        </p:nvGraphicFramePr>
        <p:xfrm>
          <a:off x="191526" y="3009854"/>
          <a:ext cx="8952474" cy="944880"/>
        </p:xfrm>
        <a:graphic>
          <a:graphicData uri="http://schemas.openxmlformats.org/drawingml/2006/table">
            <a:tbl>
              <a:tblPr firstRow="1" bandRow="1">
                <a:tableStyleId>{5C22544A-7EE6-4342-B048-85BDC9FD1C3A}</a:tableStyleId>
              </a:tblPr>
              <a:tblGrid>
                <a:gridCol w="8576527">
                  <a:extLst>
                    <a:ext uri="{9D8B030D-6E8A-4147-A177-3AD203B41FA5}">
                      <a16:colId xmlns:a16="http://schemas.microsoft.com/office/drawing/2014/main" val="20000"/>
                    </a:ext>
                  </a:extLst>
                </a:gridCol>
                <a:gridCol w="375947">
                  <a:extLst>
                    <a:ext uri="{9D8B030D-6E8A-4147-A177-3AD203B41FA5}">
                      <a16:colId xmlns:a16="http://schemas.microsoft.com/office/drawing/2014/main" val="20001"/>
                    </a:ext>
                  </a:extLst>
                </a:gridCol>
              </a:tblGrid>
              <a:tr h="871057">
                <a:tc>
                  <a:txBody>
                    <a:bodyPr/>
                    <a:lstStyle/>
                    <a:p>
                      <a:pPr marL="171450" indent="-171450">
                        <a:buFontTx/>
                        <a:buBlip>
                          <a:blip r:embed="rId3"/>
                        </a:buBlip>
                      </a:pPr>
                      <a:r>
                        <a:rPr lang="en-US" sz="2000" b="0" dirty="0">
                          <a:solidFill>
                            <a:schemeClr val="tx1"/>
                          </a:solidFill>
                        </a:rPr>
                        <a:t> </a:t>
                      </a:r>
                      <a:r>
                        <a:rPr lang="en-US" sz="2800" b="1" dirty="0">
                          <a:solidFill>
                            <a:schemeClr val="tx1"/>
                          </a:solidFill>
                        </a:rPr>
                        <a:t>Funders</a:t>
                      </a:r>
                      <a:r>
                        <a:rPr lang="en-US" sz="2800" b="0" dirty="0">
                          <a:solidFill>
                            <a:schemeClr val="tx1"/>
                          </a:solidFill>
                        </a:rPr>
                        <a:t> commit to support such publication fees,</a:t>
                      </a:r>
                      <a:br>
                        <a:rPr lang="en-US" sz="2800" b="0" dirty="0">
                          <a:solidFill>
                            <a:schemeClr val="tx1"/>
                          </a:solidFill>
                        </a:rPr>
                      </a:br>
                      <a:r>
                        <a:rPr lang="en-US" sz="2800" b="0" dirty="0">
                          <a:solidFill>
                            <a:srgbClr val="FF0000"/>
                          </a:solidFill>
                        </a:rPr>
                        <a:t> individual researchers do not pay </a:t>
                      </a:r>
                      <a:r>
                        <a:rPr lang="en-US" sz="2800" b="0" dirty="0">
                          <a:solidFill>
                            <a:schemeClr val="tx1"/>
                          </a:solidFill>
                        </a:rPr>
                        <a:t>(</a:t>
                      </a:r>
                      <a:r>
                        <a:rPr lang="en-US" sz="2800" b="0" i="1" dirty="0">
                          <a:solidFill>
                            <a:schemeClr val="tx1"/>
                          </a:solidFill>
                        </a:rPr>
                        <a:t>Principle 4</a:t>
                      </a:r>
                      <a:r>
                        <a:rPr lang="en-US" sz="2800" b="0" dirty="0">
                          <a:solidFill>
                            <a:schemeClr val="tx1"/>
                          </a:solidFill>
                        </a:rPr>
                        <a:t>)</a:t>
                      </a:r>
                    </a:p>
                  </a:txBody>
                  <a:tcPr>
                    <a:noFill/>
                  </a:tcPr>
                </a:tc>
                <a:tc>
                  <a:txBody>
                    <a:bodyPr/>
                    <a:lstStyle/>
                    <a:p>
                      <a:pPr marL="228600" indent="-228600">
                        <a:buFontTx/>
                        <a:buBlip>
                          <a:blip r:embed="rId3"/>
                        </a:buBlip>
                      </a:pPr>
                      <a:endParaRPr lang="en-GB" sz="1300" b="0" kern="1200" dirty="0">
                        <a:solidFill>
                          <a:schemeClr val="tx1"/>
                        </a:solidFill>
                        <a:latin typeface="+mn-lt"/>
                        <a:ea typeface="+mn-ea"/>
                        <a:cs typeface="+mn-cs"/>
                      </a:endParaRPr>
                    </a:p>
                  </a:txBody>
                  <a:tcPr>
                    <a:noFill/>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2D268E71-0282-C745-B2EC-7FCD6D74B0EA}"/>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backgroundRemoval t="0" b="100000" l="0" r="99556">
                        <a14:foregroundMark x1="14222" y1="36444" x2="14222" y2="36444"/>
                        <a14:foregroundMark x1="58222" y1="52000" x2="58222" y2="52000"/>
                      </a14:backgroundRemoval>
                    </a14:imgEffect>
                  </a14:imgLayer>
                </a14:imgProps>
              </a:ext>
              <a:ext uri="{28A0092B-C50C-407E-A947-70E740481C1C}">
                <a14:useLocalDpi xmlns:a14="http://schemas.microsoft.com/office/drawing/2010/main" val="0"/>
              </a:ext>
            </a:extLst>
          </a:blip>
          <a:stretch>
            <a:fillRect/>
          </a:stretch>
        </p:blipFill>
        <p:spPr>
          <a:xfrm>
            <a:off x="7632885" y="206280"/>
            <a:ext cx="1291801" cy="1291801"/>
          </a:xfrm>
          <a:prstGeom prst="rect">
            <a:avLst/>
          </a:prstGeom>
        </p:spPr>
      </p:pic>
    </p:spTree>
    <p:extLst>
      <p:ext uri="{BB962C8B-B14F-4D97-AF65-F5344CB8AC3E}">
        <p14:creationId xmlns:p14="http://schemas.microsoft.com/office/powerpoint/2010/main" val="665677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Alition S Content Slides 5">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3">
      <a:majorFont>
        <a:latin typeface="HelveticaNeueLT Std Blk Cn"/>
        <a:ea typeface=""/>
        <a:cs typeface="Arial"/>
      </a:majorFont>
      <a:minorFont>
        <a:latin typeface="HelveticaNeueLT Std Med Cn"/>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EF67E411-00D6-43B3-B080-060B59DD2869}"/>
    </a:ext>
  </a:extLst>
</a:theme>
</file>

<file path=ppt/theme/theme11.xml><?xml version="1.0" encoding="utf-8"?>
<a:theme xmlns:a="http://schemas.openxmlformats.org/drawingml/2006/main" name="cOAlition S Content Slides 2">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2">
      <a:majorFont>
        <a:latin typeface="HelveticaNeueLT Std Med Cn"/>
        <a:ea typeface=""/>
        <a:cs typeface="Arial"/>
      </a:majorFont>
      <a:minorFont>
        <a:latin typeface="HelveticaNeueLT Std Lt"/>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9C426209-AD6E-4E31-93AE-4D9F66A8B14A}"/>
    </a:ext>
  </a:extLst>
</a:theme>
</file>

<file path=ppt/theme/theme12.xml><?xml version="1.0" encoding="utf-8"?>
<a:theme xmlns:a="http://schemas.openxmlformats.org/drawingml/2006/main" name="1_cOAlition S Content Slides 1">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2">
      <a:majorFont>
        <a:latin typeface="HelveticaNeueLT Std Med Cn"/>
        <a:ea typeface=""/>
        <a:cs typeface="Arial"/>
      </a:majorFont>
      <a:minorFont>
        <a:latin typeface="HelveticaNeueLT Std Lt"/>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C9913BCB-368B-4112-B5F7-334165BCAEE8}"/>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ldSkool">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4">
  <a:themeElements>
    <a:clrScheme name="IS">
      <a:dk1>
        <a:sysClr val="windowText" lastClr="000000"/>
      </a:dk1>
      <a:lt1>
        <a:sysClr val="window" lastClr="FFFFFF"/>
      </a:lt1>
      <a:dk2>
        <a:srgbClr val="002547"/>
      </a:dk2>
      <a:lt2>
        <a:srgbClr val="E41F13"/>
      </a:lt2>
      <a:accent1>
        <a:srgbClr val="00B5E5"/>
      </a:accent1>
      <a:accent2>
        <a:srgbClr val="EB6012"/>
      </a:accent2>
      <a:accent3>
        <a:srgbClr val="F59D15"/>
      </a:accent3>
      <a:accent4>
        <a:srgbClr val="65B32E"/>
      </a:accent4>
      <a:accent5>
        <a:srgbClr val="00ABAA"/>
      </a:accent5>
      <a:accent6>
        <a:srgbClr val="B50156"/>
      </a:accent6>
      <a:hlink>
        <a:srgbClr val="DCDCDC"/>
      </a:hlink>
      <a:folHlink>
        <a:srgbClr val="EDEDED"/>
      </a:folHlink>
    </a:clrScheme>
    <a:fontScheme name="IS">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S - Standard">
  <a:themeElements>
    <a:clrScheme name="IS">
      <a:dk1>
        <a:sysClr val="windowText" lastClr="000000"/>
      </a:dk1>
      <a:lt1>
        <a:sysClr val="window" lastClr="FFFFFF"/>
      </a:lt1>
      <a:dk2>
        <a:srgbClr val="002547"/>
      </a:dk2>
      <a:lt2>
        <a:srgbClr val="E41F13"/>
      </a:lt2>
      <a:accent1>
        <a:srgbClr val="00B5E5"/>
      </a:accent1>
      <a:accent2>
        <a:srgbClr val="EB6012"/>
      </a:accent2>
      <a:accent3>
        <a:srgbClr val="F59D15"/>
      </a:accent3>
      <a:accent4>
        <a:srgbClr val="65B32E"/>
      </a:accent4>
      <a:accent5>
        <a:srgbClr val="00ABAA"/>
      </a:accent5>
      <a:accent6>
        <a:srgbClr val="B50156"/>
      </a:accent6>
      <a:hlink>
        <a:srgbClr val="DCDCDC"/>
      </a:hlink>
      <a:folHlink>
        <a:srgbClr val="EDEDED"/>
      </a:folHlink>
    </a:clrScheme>
    <a:fontScheme name="IS">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OAlition S Content Slides 1">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E_2">
      <a:majorFont>
        <a:latin typeface="HelveticaNeueLT Std Med Cn"/>
        <a:ea typeface=""/>
        <a:cs typeface="Arial"/>
      </a:majorFont>
      <a:minorFont>
        <a:latin typeface="HelveticaNeueLT Std Lt"/>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 tIns="45720" rIns="1800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l-NL" sz="3000" b="0" i="0" u="none" strike="noStrike" cap="none" normalizeH="0" baseline="0" smtClean="0">
            <a:ln>
              <a:noFill/>
            </a:ln>
            <a:solidFill>
              <a:srgbClr val="00638F"/>
            </a:solidFill>
            <a:effectLst/>
            <a:latin typeface="HelveticaNeueLT Std Med Cn" pitchFamily="34" charset="0"/>
            <a:ea typeface="ＭＳ Ｐゴシック" pitchFamily="34" charset="-128"/>
            <a:cs typeface="Arial" charset="0"/>
          </a:defRPr>
        </a:defPPr>
      </a:lstStyle>
    </a:lnDef>
  </a:objectDefaults>
  <a:extraClrSchemeLst>
    <a:extraClrScheme>
      <a:clrScheme name="SE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CB5C255-8E2C-420E-9067-D28BA5E9B4FE}" vid="{C9913BCB-368B-4112-B5F7-334165BCAEE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C536992E123AE44AB2DBBF278D833E96" ma:contentTypeVersion="6" ma:contentTypeDescription="Create a new document." ma:contentTypeScope="" ma:versionID="5d4664d900141be186367babd8565260">
  <xsd:schema xmlns:xsd="http://www.w3.org/2001/XMLSchema" xmlns:xs="http://www.w3.org/2001/XMLSchema" xmlns:p="http://schemas.microsoft.com/office/2006/metadata/properties" xmlns:ns1="http://schemas.microsoft.com/sharepoint/v3" xmlns:ns2="1592e4ae-ebca-45d1-99bb-f3c4aa0ca0ea" xmlns:ns3="280d14dd-f50d-4328-a753-b4ee8f49b52f" targetNamespace="http://schemas.microsoft.com/office/2006/metadata/properties" ma:root="true" ma:fieldsID="c77b9e17ccc5a175ab81d0f7c15f1cb1" ns1:_="" ns2:_="" ns3:_="">
    <xsd:import namespace="http://schemas.microsoft.com/sharepoint/v3"/>
    <xsd:import namespace="1592e4ae-ebca-45d1-99bb-f3c4aa0ca0ea"/>
    <xsd:import namespace="280d14dd-f50d-4328-a753-b4ee8f49b52f"/>
    <xsd:element name="properties">
      <xsd:complexType>
        <xsd:sequence>
          <xsd:element name="documentManagement">
            <xsd:complexType>
              <xsd:all>
                <xsd:element ref="ns2:_dlc_DocId" minOccurs="0"/>
                <xsd:element ref="ns2:_dlc_DocIdUrl" minOccurs="0"/>
                <xsd:element ref="ns2:_dlc_DocIdPersistId" minOccurs="0"/>
                <xsd:element ref="ns3:Target_x0020_Audiences"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2"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92e4ae-ebca-45d1-99bb-f3c4aa0ca0e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80d14dd-f50d-4328-a753-b4ee8f49b52f" elementFormDefault="qualified">
    <xsd:import namespace="http://schemas.microsoft.com/office/2006/documentManagement/types"/>
    <xsd:import namespace="http://schemas.microsoft.com/office/infopath/2007/PartnerControls"/>
    <xsd:element name="Target_x0020_Audiences" ma:index="11"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rget_x0020_Audiences xmlns="280d14dd-f50d-4328-a753-b4ee8f49b52f" xsi:nil="true"/>
  </documentManagement>
</p:properties>
</file>

<file path=customXml/item5.xml><?xml version="1.0" encoding="utf-8"?>
<?mso-contentType ?>
<p:Policy xmlns:p="office.server.policy" id="" local="true">
  <p:Name>Document</p:Name>
  <p:Description/>
  <p:Statement/>
  <p:PolicyItems>
    <p:PolicyItem featureId="Microsoft.Office.RecordsManagement.PolicyFeatures.PolicyAudit" staticId="0x0101005C910F51FDD52C4188364769CA5A1264|8138272" UniqueId="d17f6294-dc87-4c32-9fed-6f3fd83c3b88">
      <p:Name>Auditing</p:Name>
      <p:Description>Audits user actions on documents and list items to the Audit Log.</p:Description>
      <p:CustomData>
        <Audit>
          <Update/>
          <View/>
          <CheckInOut/>
          <MoveCopy/>
          <DeleteRestore/>
        </Audit>
      </p:CustomData>
    </p:PolicyItem>
  </p:PolicyItems>
</p:Policy>
</file>

<file path=customXml/itemProps1.xml><?xml version="1.0" encoding="utf-8"?>
<ds:datastoreItem xmlns:ds="http://schemas.openxmlformats.org/officeDocument/2006/customXml" ds:itemID="{C4408D67-88D2-4CEC-8065-BBF2C4E13B35}">
  <ds:schemaRefs>
    <ds:schemaRef ds:uri="http://schemas.microsoft.com/sharepoint/events"/>
  </ds:schemaRefs>
</ds:datastoreItem>
</file>

<file path=customXml/itemProps2.xml><?xml version="1.0" encoding="utf-8"?>
<ds:datastoreItem xmlns:ds="http://schemas.openxmlformats.org/officeDocument/2006/customXml" ds:itemID="{E3EE3607-C6D6-4CB6-BCE5-47B0481461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92e4ae-ebca-45d1-99bb-f3c4aa0ca0ea"/>
    <ds:schemaRef ds:uri="280d14dd-f50d-4328-a753-b4ee8f49b5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BADDCC-BD76-4FE6-A8E7-504FDC60A435}">
  <ds:schemaRefs>
    <ds:schemaRef ds:uri="http://schemas.microsoft.com/sharepoint/v3/contenttype/forms"/>
  </ds:schemaRefs>
</ds:datastoreItem>
</file>

<file path=customXml/itemProps4.xml><?xml version="1.0" encoding="utf-8"?>
<ds:datastoreItem xmlns:ds="http://schemas.openxmlformats.org/officeDocument/2006/customXml" ds:itemID="{3D6BCF9A-EC28-4FF6-8FEC-E831C168CD1C}">
  <ds:schemaRefs>
    <ds:schemaRef ds:uri="280d14dd-f50d-4328-a753-b4ee8f49b52f"/>
    <ds:schemaRef ds:uri="http://schemas.microsoft.com/office/2006/metadata/properties"/>
    <ds:schemaRef ds:uri="http://purl.org/dc/terms/"/>
    <ds:schemaRef ds:uri="http://purl.org/dc/elements/1.1/"/>
    <ds:schemaRef ds:uri="http://purl.org/dc/dcmitype/"/>
    <ds:schemaRef ds:uri="http://www.w3.org/XML/1998/namespace"/>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1592e4ae-ebca-45d1-99bb-f3c4aa0ca0ea"/>
  </ds:schemaRefs>
</ds:datastoreItem>
</file>

<file path=customXml/itemProps5.xml><?xml version="1.0" encoding="utf-8"?>
<ds:datastoreItem xmlns:ds="http://schemas.openxmlformats.org/officeDocument/2006/customXml" ds:itemID="{9A608FF3-855F-4C46-9924-ED449C6A76F3}">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
  <TotalTime>2033</TotalTime>
  <Words>2309</Words>
  <Application>Microsoft Office PowerPoint</Application>
  <PresentationFormat>Předvádění na obrazovce (4:3)</PresentationFormat>
  <Paragraphs>294</Paragraphs>
  <Slides>37</Slides>
  <Notes>7</Notes>
  <HiddenSlides>10</HiddenSlides>
  <MMClips>0</MMClips>
  <ScaleCrop>false</ScaleCrop>
  <HeadingPairs>
    <vt:vector size="6" baseType="variant">
      <vt:variant>
        <vt:lpstr>Použitá písma</vt:lpstr>
      </vt:variant>
      <vt:variant>
        <vt:i4>13</vt:i4>
      </vt:variant>
      <vt:variant>
        <vt:lpstr>Motiv</vt:lpstr>
      </vt:variant>
      <vt:variant>
        <vt:i4>12</vt:i4>
      </vt:variant>
      <vt:variant>
        <vt:lpstr>Nadpisy snímků</vt:lpstr>
      </vt:variant>
      <vt:variant>
        <vt:i4>37</vt:i4>
      </vt:variant>
    </vt:vector>
  </HeadingPairs>
  <TitlesOfParts>
    <vt:vector size="62" baseType="lpstr">
      <vt:lpstr>ＭＳ Ｐゴシック</vt:lpstr>
      <vt:lpstr>ＭＳ Ｐゴシック</vt:lpstr>
      <vt:lpstr>Arial</vt:lpstr>
      <vt:lpstr>Arial (Headings)</vt:lpstr>
      <vt:lpstr>Calibri</vt:lpstr>
      <vt:lpstr>HelveticaNeueLT Std Blk Cn</vt:lpstr>
      <vt:lpstr>HelveticaNeueLT Std Cn</vt:lpstr>
      <vt:lpstr>HelveticaNeueLT Std Lt</vt:lpstr>
      <vt:lpstr>HelveticaNeueLT Std Med Cn</vt:lpstr>
      <vt:lpstr>Lucida Sans</vt:lpstr>
      <vt:lpstr>Times</vt:lpstr>
      <vt:lpstr>Times New Roman</vt:lpstr>
      <vt:lpstr>Verdana</vt:lpstr>
      <vt:lpstr>MRC slides template</vt:lpstr>
      <vt:lpstr>EU WARM GRAY Powerpoint Template</vt:lpstr>
      <vt:lpstr>1_MRC slides template</vt:lpstr>
      <vt:lpstr>2_MRC slides template</vt:lpstr>
      <vt:lpstr>3_MRC slides template</vt:lpstr>
      <vt:lpstr>1_oldSkool</vt:lpstr>
      <vt:lpstr>Theme4</vt:lpstr>
      <vt:lpstr>IS - Standard</vt:lpstr>
      <vt:lpstr>cOAlition S Content Slides 1</vt:lpstr>
      <vt:lpstr>cOAlition S Content Slides 5</vt:lpstr>
      <vt:lpstr>cOAlition S Content Slides 2</vt:lpstr>
      <vt:lpstr>1_cOAlition S Content Slides 1</vt:lpstr>
      <vt:lpstr> Towards making full and immediate Open Access a reality: the future of Open Access policy</vt:lpstr>
      <vt:lpstr>Principles and Declarations</vt:lpstr>
      <vt:lpstr>The Reality...</vt:lpstr>
      <vt:lpstr>The Reality...</vt:lpstr>
      <vt:lpstr>The Open Access Envoy of European Commission’s mandate</vt:lpstr>
      <vt:lpstr>The Motivation</vt:lpstr>
      <vt:lpstr>One Main Shared Objective</vt:lpstr>
      <vt:lpstr>cOAlition S aims for:</vt:lpstr>
      <vt:lpstr>Plan S : Built on strong principles</vt:lpstr>
      <vt:lpstr>Plan S : Built on strong principles</vt:lpstr>
      <vt:lpstr>cOAlition S: Who is Involved?</vt:lpstr>
      <vt:lpstr>The 10 Principles of Plan S</vt:lpstr>
      <vt:lpstr>Working with key stakeholders: researchers</vt:lpstr>
      <vt:lpstr>Working with key stakeholders: learned societies</vt:lpstr>
      <vt:lpstr>Three routes for compliance</vt:lpstr>
      <vt:lpstr>Working with key stakeholders: other OA initiatives</vt:lpstr>
      <vt:lpstr>Timeline:</vt:lpstr>
      <vt:lpstr>Significant updates</vt:lpstr>
      <vt:lpstr>Significant updates continued</vt:lpstr>
      <vt:lpstr>Support mechanisms for establishing  OA Journals/Platforms and open infrastructures</vt:lpstr>
      <vt:lpstr>Open Access Publication fees (APCs)</vt:lpstr>
      <vt:lpstr>Transformational Agreements (APCs)</vt:lpstr>
      <vt:lpstr>Open archives and repositories - requirements for authors and publishers </vt:lpstr>
      <vt:lpstr>Issues raised during consultation</vt:lpstr>
      <vt:lpstr>Feedback Responses: 344 Institutional and 263 Individual</vt:lpstr>
      <vt:lpstr>Feedback Responses:</vt:lpstr>
      <vt:lpstr>Feedback Analysis: </vt:lpstr>
      <vt:lpstr>Fundamental Principles Remain:</vt:lpstr>
      <vt:lpstr>Plan S Principles – Main Changes:</vt:lpstr>
      <vt:lpstr>Implementation Guidance - Main Changes:</vt:lpstr>
      <vt:lpstr>Implementation Guidance – Main Changes:</vt:lpstr>
      <vt:lpstr>Other activities – Transparent Pricing</vt:lpstr>
      <vt:lpstr>Other activities – cOAlition S Secretariat</vt:lpstr>
      <vt:lpstr>Other activities</vt:lpstr>
      <vt:lpstr>Why Support Plan S </vt:lpstr>
      <vt:lpstr>Further Details:</vt:lpstr>
      <vt:lpstr>For More Information:</vt:lpstr>
    </vt:vector>
  </TitlesOfParts>
  <Company>UKSBS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Arild Foss (ESRC)</dc:creator>
  <cp:lastModifiedBy>Tereza Pavlíčková</cp:lastModifiedBy>
  <cp:revision>159</cp:revision>
  <cp:lastPrinted>2017-11-28T17:14:08Z</cp:lastPrinted>
  <dcterms:created xsi:type="dcterms:W3CDTF">2017-11-28T12:17:06Z</dcterms:created>
  <dcterms:modified xsi:type="dcterms:W3CDTF">2019-11-07T10:50:12Z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0x010100C536992E123AE44AB2DBBF278D833E96</vt:lpwstr>
  </property>
</Properties>
</file>